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6007" r:id="rId5"/>
    <p:sldId id="6003" r:id="rId6"/>
    <p:sldId id="6027" r:id="rId7"/>
    <p:sldId id="6041" r:id="rId8"/>
    <p:sldId id="6042" r:id="rId9"/>
    <p:sldId id="6060" r:id="rId10"/>
    <p:sldId id="6061" r:id="rId11"/>
    <p:sldId id="6062" r:id="rId12"/>
    <p:sldId id="6063" r:id="rId13"/>
    <p:sldId id="6046" r:id="rId14"/>
    <p:sldId id="6045" r:id="rId15"/>
    <p:sldId id="6026" r:id="rId16"/>
    <p:sldId id="6023" r:id="rId17"/>
    <p:sldId id="6048" r:id="rId18"/>
    <p:sldId id="6057" r:id="rId19"/>
    <p:sldId id="6058" r:id="rId20"/>
    <p:sldId id="6049" r:id="rId21"/>
    <p:sldId id="6050" r:id="rId22"/>
    <p:sldId id="6047" r:id="rId23"/>
    <p:sldId id="6051" r:id="rId24"/>
    <p:sldId id="6052" r:id="rId25"/>
    <p:sldId id="6040" r:id="rId26"/>
    <p:sldId id="6059" r:id="rId27"/>
    <p:sldId id="6022" r:id="rId28"/>
    <p:sldId id="1202" r:id="rId29"/>
    <p:sldId id="264" r:id="rId30"/>
    <p:sldId id="6064" r:id="rId31"/>
    <p:sldId id="259" r:id="rId32"/>
  </p:sldIdLst>
  <p:sldSz cx="12192000" cy="6858000"/>
  <p:notesSz cx="6858000" cy="9144000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 snapToGrid="0">
      <p:cViewPr>
        <p:scale>
          <a:sx n="60" d="100"/>
          <a:sy n="60" d="100"/>
        </p:scale>
        <p:origin x="908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4A5E2F-4576-4330-9111-9C3DB1D69B91}" type="doc">
      <dgm:prSet loTypeId="urn:microsoft.com/office/officeart/2005/8/layout/hList9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8B4837D-28EA-46CD-B0DE-45D73C876623}">
      <dgm:prSet phldrT="[Text]"/>
      <dgm:spPr/>
      <dgm:t>
        <a:bodyPr/>
        <a:lstStyle/>
        <a:p>
          <a:r>
            <a:rPr lang="en-US" dirty="0"/>
            <a:t>Lump sum</a:t>
          </a:r>
        </a:p>
      </dgm:t>
    </dgm:pt>
    <dgm:pt modelId="{2E9F5307-FA16-4176-9749-3FE1384D8858}" type="parTrans" cxnId="{75740BD2-5D35-4194-8E28-B2BF3C9ED49B}">
      <dgm:prSet/>
      <dgm:spPr/>
      <dgm:t>
        <a:bodyPr/>
        <a:lstStyle/>
        <a:p>
          <a:endParaRPr lang="en-US"/>
        </a:p>
      </dgm:t>
    </dgm:pt>
    <dgm:pt modelId="{71F532E0-2CA1-44A4-92F0-008BFEFF192F}" type="sibTrans" cxnId="{75740BD2-5D35-4194-8E28-B2BF3C9ED49B}">
      <dgm:prSet/>
      <dgm:spPr/>
      <dgm:t>
        <a:bodyPr/>
        <a:lstStyle/>
        <a:p>
          <a:endParaRPr lang="en-US"/>
        </a:p>
      </dgm:t>
    </dgm:pt>
    <dgm:pt modelId="{94790BED-BB7C-43F9-9E92-64A8E9D2B00E}">
      <dgm:prSet phldrT="[Text]"/>
      <dgm:spPr/>
      <dgm:t>
        <a:bodyPr/>
        <a:lstStyle/>
        <a:p>
          <a:r>
            <a:rPr lang="en-US" dirty="0"/>
            <a:t>Technical – Implementation documents</a:t>
          </a:r>
        </a:p>
      </dgm:t>
    </dgm:pt>
    <dgm:pt modelId="{0F63D6A3-D3A5-45FB-84D4-8E9D5C302DAA}" type="parTrans" cxnId="{2DD69CFF-60EB-4DE2-B879-755C727EDA4E}">
      <dgm:prSet/>
      <dgm:spPr/>
      <dgm:t>
        <a:bodyPr/>
        <a:lstStyle/>
        <a:p>
          <a:endParaRPr lang="en-US"/>
        </a:p>
      </dgm:t>
    </dgm:pt>
    <dgm:pt modelId="{1A5B043C-C8CF-4546-A1D2-D7B65848DEAA}" type="sibTrans" cxnId="{2DD69CFF-60EB-4DE2-B879-755C727EDA4E}">
      <dgm:prSet/>
      <dgm:spPr/>
      <dgm:t>
        <a:bodyPr/>
        <a:lstStyle/>
        <a:p>
          <a:endParaRPr lang="en-US"/>
        </a:p>
      </dgm:t>
    </dgm:pt>
    <dgm:pt modelId="{5CB40EEE-7A41-46C5-A8E0-22785A0F78D2}">
      <dgm:prSet phldrT="[Text]"/>
      <dgm:spPr/>
      <dgm:t>
        <a:bodyPr/>
        <a:lstStyle/>
        <a:p>
          <a:r>
            <a:rPr lang="en-US" dirty="0"/>
            <a:t>Proving work of Annex 1</a:t>
          </a:r>
        </a:p>
        <a:p>
          <a:r>
            <a:rPr lang="en-US" dirty="0"/>
            <a:t>Who did what</a:t>
          </a:r>
        </a:p>
      </dgm:t>
    </dgm:pt>
    <dgm:pt modelId="{6AA0C57D-885F-42BD-8B90-D5B2499A6358}" type="parTrans" cxnId="{FA543E8A-C0FC-42E0-9903-B2ED1BF10AB5}">
      <dgm:prSet/>
      <dgm:spPr/>
      <dgm:t>
        <a:bodyPr/>
        <a:lstStyle/>
        <a:p>
          <a:endParaRPr lang="en-US"/>
        </a:p>
      </dgm:t>
    </dgm:pt>
    <dgm:pt modelId="{1CDD42FB-2AC5-429C-9C92-A403F590F0CA}" type="sibTrans" cxnId="{FA543E8A-C0FC-42E0-9903-B2ED1BF10AB5}">
      <dgm:prSet/>
      <dgm:spPr/>
      <dgm:t>
        <a:bodyPr/>
        <a:lstStyle/>
        <a:p>
          <a:endParaRPr lang="en-US"/>
        </a:p>
      </dgm:t>
    </dgm:pt>
    <dgm:pt modelId="{FF4986DC-047B-4FDA-A3A5-24EB0CDF59BB}" type="pres">
      <dgm:prSet presAssocID="{594A5E2F-4576-4330-9111-9C3DB1D69B9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E86BD28-7141-498D-BA04-25DD8E76A27A}" type="pres">
      <dgm:prSet presAssocID="{F8B4837D-28EA-46CD-B0DE-45D73C876623}" presName="posSpace" presStyleCnt="0"/>
      <dgm:spPr/>
    </dgm:pt>
    <dgm:pt modelId="{5FC394BF-047E-4DCE-B450-3337DBCC5BF0}" type="pres">
      <dgm:prSet presAssocID="{F8B4837D-28EA-46CD-B0DE-45D73C876623}" presName="vertFlow" presStyleCnt="0"/>
      <dgm:spPr/>
    </dgm:pt>
    <dgm:pt modelId="{5F6F5FBB-ABEC-4CA2-A8F5-253664101D9B}" type="pres">
      <dgm:prSet presAssocID="{F8B4837D-28EA-46CD-B0DE-45D73C876623}" presName="topSpace" presStyleCnt="0"/>
      <dgm:spPr/>
    </dgm:pt>
    <dgm:pt modelId="{FF307272-998D-4B2E-8A1E-4FEAE497C6A5}" type="pres">
      <dgm:prSet presAssocID="{F8B4837D-28EA-46CD-B0DE-45D73C876623}" presName="firstComp" presStyleCnt="0"/>
      <dgm:spPr/>
    </dgm:pt>
    <dgm:pt modelId="{B0C738FE-E908-4E3D-8F0A-B6655FBF978B}" type="pres">
      <dgm:prSet presAssocID="{F8B4837D-28EA-46CD-B0DE-45D73C876623}" presName="firstChild" presStyleLbl="bgAccFollowNode1" presStyleIdx="0" presStyleCnt="2"/>
      <dgm:spPr/>
      <dgm:t>
        <a:bodyPr/>
        <a:lstStyle/>
        <a:p>
          <a:endParaRPr lang="en-US"/>
        </a:p>
      </dgm:t>
    </dgm:pt>
    <dgm:pt modelId="{A0BD43D3-1A32-43A3-8388-19EE64D3D41F}" type="pres">
      <dgm:prSet presAssocID="{F8B4837D-28EA-46CD-B0DE-45D73C87662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60C4B4-6732-44F9-B500-8C9687B40411}" type="pres">
      <dgm:prSet presAssocID="{5CB40EEE-7A41-46C5-A8E0-22785A0F78D2}" presName="comp" presStyleCnt="0"/>
      <dgm:spPr/>
    </dgm:pt>
    <dgm:pt modelId="{23103456-16EC-4FC2-8582-304824596A3E}" type="pres">
      <dgm:prSet presAssocID="{5CB40EEE-7A41-46C5-A8E0-22785A0F78D2}" presName="child" presStyleLbl="bgAccFollowNode1" presStyleIdx="1" presStyleCnt="2"/>
      <dgm:spPr/>
      <dgm:t>
        <a:bodyPr/>
        <a:lstStyle/>
        <a:p>
          <a:endParaRPr lang="en-US"/>
        </a:p>
      </dgm:t>
    </dgm:pt>
    <dgm:pt modelId="{66ED06B1-5950-498D-AC6A-AA8878527904}" type="pres">
      <dgm:prSet presAssocID="{5CB40EEE-7A41-46C5-A8E0-22785A0F78D2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2AE400-3B01-4FDD-BD04-E1AEA9F9F0C6}" type="pres">
      <dgm:prSet presAssocID="{F8B4837D-28EA-46CD-B0DE-45D73C876623}" presName="negSpace" presStyleCnt="0"/>
      <dgm:spPr/>
    </dgm:pt>
    <dgm:pt modelId="{8EEB0308-A429-410F-BCF2-543445B0C1CF}" type="pres">
      <dgm:prSet presAssocID="{F8B4837D-28EA-46CD-B0DE-45D73C876623}" presName="circle" presStyleLbl="node1" presStyleIdx="0" presStyleCnt="1"/>
      <dgm:spPr/>
      <dgm:t>
        <a:bodyPr/>
        <a:lstStyle/>
        <a:p>
          <a:endParaRPr lang="en-US"/>
        </a:p>
      </dgm:t>
    </dgm:pt>
  </dgm:ptLst>
  <dgm:cxnLst>
    <dgm:cxn modelId="{0148D8F4-CDE9-4A9C-9B99-D111CDB14689}" type="presOf" srcId="{594A5E2F-4576-4330-9111-9C3DB1D69B91}" destId="{FF4986DC-047B-4FDA-A3A5-24EB0CDF59BB}" srcOrd="0" destOrd="0" presId="urn:microsoft.com/office/officeart/2005/8/layout/hList9"/>
    <dgm:cxn modelId="{2DD69CFF-60EB-4DE2-B879-755C727EDA4E}" srcId="{F8B4837D-28EA-46CD-B0DE-45D73C876623}" destId="{94790BED-BB7C-43F9-9E92-64A8E9D2B00E}" srcOrd="0" destOrd="0" parTransId="{0F63D6A3-D3A5-45FB-84D4-8E9D5C302DAA}" sibTransId="{1A5B043C-C8CF-4546-A1D2-D7B65848DEAA}"/>
    <dgm:cxn modelId="{75740BD2-5D35-4194-8E28-B2BF3C9ED49B}" srcId="{594A5E2F-4576-4330-9111-9C3DB1D69B91}" destId="{F8B4837D-28EA-46CD-B0DE-45D73C876623}" srcOrd="0" destOrd="0" parTransId="{2E9F5307-FA16-4176-9749-3FE1384D8858}" sibTransId="{71F532E0-2CA1-44A4-92F0-008BFEFF192F}"/>
    <dgm:cxn modelId="{7176191B-BA72-4DDD-842B-0649A9093DF7}" type="presOf" srcId="{5CB40EEE-7A41-46C5-A8E0-22785A0F78D2}" destId="{66ED06B1-5950-498D-AC6A-AA8878527904}" srcOrd="1" destOrd="0" presId="urn:microsoft.com/office/officeart/2005/8/layout/hList9"/>
    <dgm:cxn modelId="{9E761903-2988-499A-9D47-2DC7B450EEBC}" type="presOf" srcId="{94790BED-BB7C-43F9-9E92-64A8E9D2B00E}" destId="{B0C738FE-E908-4E3D-8F0A-B6655FBF978B}" srcOrd="0" destOrd="0" presId="urn:microsoft.com/office/officeart/2005/8/layout/hList9"/>
    <dgm:cxn modelId="{757F76FF-0729-4C8C-A333-11252C5FDF5D}" type="presOf" srcId="{5CB40EEE-7A41-46C5-A8E0-22785A0F78D2}" destId="{23103456-16EC-4FC2-8582-304824596A3E}" srcOrd="0" destOrd="0" presId="urn:microsoft.com/office/officeart/2005/8/layout/hList9"/>
    <dgm:cxn modelId="{26807158-EA85-4826-823F-8F26B12AAC59}" type="presOf" srcId="{F8B4837D-28EA-46CD-B0DE-45D73C876623}" destId="{8EEB0308-A429-410F-BCF2-543445B0C1CF}" srcOrd="0" destOrd="0" presId="urn:microsoft.com/office/officeart/2005/8/layout/hList9"/>
    <dgm:cxn modelId="{FA543E8A-C0FC-42E0-9903-B2ED1BF10AB5}" srcId="{F8B4837D-28EA-46CD-B0DE-45D73C876623}" destId="{5CB40EEE-7A41-46C5-A8E0-22785A0F78D2}" srcOrd="1" destOrd="0" parTransId="{6AA0C57D-885F-42BD-8B90-D5B2499A6358}" sibTransId="{1CDD42FB-2AC5-429C-9C92-A403F590F0CA}"/>
    <dgm:cxn modelId="{97B625FC-523E-4F61-A888-7EAEB5CCEF11}" type="presOf" srcId="{94790BED-BB7C-43F9-9E92-64A8E9D2B00E}" destId="{A0BD43D3-1A32-43A3-8388-19EE64D3D41F}" srcOrd="1" destOrd="0" presId="urn:microsoft.com/office/officeart/2005/8/layout/hList9"/>
    <dgm:cxn modelId="{37202D8E-3C03-40E4-9FA6-926FD78F504B}" type="presParOf" srcId="{FF4986DC-047B-4FDA-A3A5-24EB0CDF59BB}" destId="{6E86BD28-7141-498D-BA04-25DD8E76A27A}" srcOrd="0" destOrd="0" presId="urn:microsoft.com/office/officeart/2005/8/layout/hList9"/>
    <dgm:cxn modelId="{561D82BB-F474-45B4-8BDD-FE4DC81446DD}" type="presParOf" srcId="{FF4986DC-047B-4FDA-A3A5-24EB0CDF59BB}" destId="{5FC394BF-047E-4DCE-B450-3337DBCC5BF0}" srcOrd="1" destOrd="0" presId="urn:microsoft.com/office/officeart/2005/8/layout/hList9"/>
    <dgm:cxn modelId="{47840380-CD89-48B4-BD94-150CAF802B65}" type="presParOf" srcId="{5FC394BF-047E-4DCE-B450-3337DBCC5BF0}" destId="{5F6F5FBB-ABEC-4CA2-A8F5-253664101D9B}" srcOrd="0" destOrd="0" presId="urn:microsoft.com/office/officeart/2005/8/layout/hList9"/>
    <dgm:cxn modelId="{61D3EAD1-BB52-4F38-A23B-41CB9D2BCABE}" type="presParOf" srcId="{5FC394BF-047E-4DCE-B450-3337DBCC5BF0}" destId="{FF307272-998D-4B2E-8A1E-4FEAE497C6A5}" srcOrd="1" destOrd="0" presId="urn:microsoft.com/office/officeart/2005/8/layout/hList9"/>
    <dgm:cxn modelId="{9450F5EC-22FA-43E3-9710-71C12158DE43}" type="presParOf" srcId="{FF307272-998D-4B2E-8A1E-4FEAE497C6A5}" destId="{B0C738FE-E908-4E3D-8F0A-B6655FBF978B}" srcOrd="0" destOrd="0" presId="urn:microsoft.com/office/officeart/2005/8/layout/hList9"/>
    <dgm:cxn modelId="{95BA7263-7233-4767-B6BA-0EFBD3092479}" type="presParOf" srcId="{FF307272-998D-4B2E-8A1E-4FEAE497C6A5}" destId="{A0BD43D3-1A32-43A3-8388-19EE64D3D41F}" srcOrd="1" destOrd="0" presId="urn:microsoft.com/office/officeart/2005/8/layout/hList9"/>
    <dgm:cxn modelId="{F2F092AB-C3C5-4E6F-A91A-C745336FD0CB}" type="presParOf" srcId="{5FC394BF-047E-4DCE-B450-3337DBCC5BF0}" destId="{BE60C4B4-6732-44F9-B500-8C9687B40411}" srcOrd="2" destOrd="0" presId="urn:microsoft.com/office/officeart/2005/8/layout/hList9"/>
    <dgm:cxn modelId="{32738375-FA8B-4BED-BD89-DDE3C4B3E6BD}" type="presParOf" srcId="{BE60C4B4-6732-44F9-B500-8C9687B40411}" destId="{23103456-16EC-4FC2-8582-304824596A3E}" srcOrd="0" destOrd="0" presId="urn:microsoft.com/office/officeart/2005/8/layout/hList9"/>
    <dgm:cxn modelId="{17EA5B70-8D25-40AA-B1BD-7CC3A54516DA}" type="presParOf" srcId="{BE60C4B4-6732-44F9-B500-8C9687B40411}" destId="{66ED06B1-5950-498D-AC6A-AA8878527904}" srcOrd="1" destOrd="0" presId="urn:microsoft.com/office/officeart/2005/8/layout/hList9"/>
    <dgm:cxn modelId="{C471AAE2-93E5-4EED-8836-786EA99574A7}" type="presParOf" srcId="{FF4986DC-047B-4FDA-A3A5-24EB0CDF59BB}" destId="{0A2AE400-3B01-4FDD-BD04-E1AEA9F9F0C6}" srcOrd="2" destOrd="0" presId="urn:microsoft.com/office/officeart/2005/8/layout/hList9"/>
    <dgm:cxn modelId="{6C41572C-4B77-4C8D-AA5B-B79F7BCA4285}" type="presParOf" srcId="{FF4986DC-047B-4FDA-A3A5-24EB0CDF59BB}" destId="{8EEB0308-A429-410F-BCF2-543445B0C1CF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738FE-E908-4E3D-8F0A-B6655FBF978B}">
      <dsp:nvSpPr>
        <dsp:cNvPr id="0" name=""/>
        <dsp:cNvSpPr/>
      </dsp:nvSpPr>
      <dsp:spPr>
        <a:xfrm>
          <a:off x="4542554" y="818406"/>
          <a:ext cx="3065338" cy="20445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Technical – Implementation documents</a:t>
          </a:r>
        </a:p>
      </dsp:txBody>
      <dsp:txXfrm>
        <a:off x="5033008" y="818406"/>
        <a:ext cx="2574884" cy="2044580"/>
      </dsp:txXfrm>
    </dsp:sp>
    <dsp:sp modelId="{23103456-16EC-4FC2-8582-304824596A3E}">
      <dsp:nvSpPr>
        <dsp:cNvPr id="0" name=""/>
        <dsp:cNvSpPr/>
      </dsp:nvSpPr>
      <dsp:spPr>
        <a:xfrm>
          <a:off x="4542554" y="2862986"/>
          <a:ext cx="3065338" cy="2044580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Proving work of Annex 1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Who did what</a:t>
          </a:r>
        </a:p>
      </dsp:txBody>
      <dsp:txXfrm>
        <a:off x="5033008" y="2862986"/>
        <a:ext cx="2574884" cy="2044580"/>
      </dsp:txXfrm>
    </dsp:sp>
    <dsp:sp modelId="{8EEB0308-A429-410F-BCF2-543445B0C1CF}">
      <dsp:nvSpPr>
        <dsp:cNvPr id="0" name=""/>
        <dsp:cNvSpPr/>
      </dsp:nvSpPr>
      <dsp:spPr>
        <a:xfrm>
          <a:off x="2907707" y="982"/>
          <a:ext cx="2043558" cy="20435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/>
            <a:t>Lump sum</a:t>
          </a:r>
        </a:p>
      </dsp:txBody>
      <dsp:txXfrm>
        <a:off x="3206979" y="300254"/>
        <a:ext cx="1445014" cy="14450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7098B-F3E1-4AAD-B657-F2BE25D179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45CE6-1159-4EBA-BEB5-E6F41EEF9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79039-1585-4726-B06E-F0E0D360B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41E60-0006-41DC-A370-511083DF2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03FBA-5A02-42F6-AE38-DD05EACB2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76425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C7E41-F66F-40A0-97C0-3BF952214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C20D52-DE2B-40CC-9DCD-9A8D2660F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3E844C-F3E1-4102-B4A7-B80A29997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DEE745-564A-441C-A49C-374A15EB9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0E295-3148-4246-A8AA-ED87BD2BF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83181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4096DB-1222-4423-87BF-5F1B83A67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EB4323-8579-468E-ADE0-9102D7D8E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43152-E6D5-44F2-AB31-BD48041DA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5A8C2-0E0C-4405-95F2-B08AD4E6C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54674-CDB1-41AC-8E80-ABA1C732B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273798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276350"/>
          </a:xfrm>
          <a:prstGeom prst="rect">
            <a:avLst/>
          </a:prstGeom>
          <a:solidFill>
            <a:srgbClr val="563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09" y="1"/>
            <a:ext cx="9483344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BF8AA5-C052-444B-BF2B-778D44E73A25}"/>
              </a:ext>
            </a:extLst>
          </p:cNvPr>
          <p:cNvSpPr/>
          <p:nvPr userDrawn="1"/>
        </p:nvSpPr>
        <p:spPr>
          <a:xfrm>
            <a:off x="9939131" y="5499652"/>
            <a:ext cx="808383" cy="265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F5BCC4E-799F-4EE4-AAB6-3AE3895872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9038" y="1661542"/>
            <a:ext cx="11060354" cy="4938042"/>
          </a:xfrm>
          <a:prstGeom prst="rect">
            <a:avLst/>
          </a:prstGeom>
        </p:spPr>
        <p:txBody>
          <a:bodyPr/>
          <a:lstStyle>
            <a:lvl1pPr marL="457223" indent="-457223">
              <a:spcBef>
                <a:spcPts val="600"/>
              </a:spcBef>
              <a:spcAft>
                <a:spcPts val="1800"/>
              </a:spcAft>
              <a:buClr>
                <a:srgbClr val="CC2F2F"/>
              </a:buClr>
              <a:buFont typeface="Arial" panose="020B0604020202020204" pitchFamily="34" charset="0"/>
              <a:buChar char="•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536602" indent="-274652">
              <a:spcBef>
                <a:spcPts val="0"/>
              </a:spcBef>
              <a:spcAft>
                <a:spcPts val="600"/>
              </a:spcAft>
              <a:buClr>
                <a:srgbClr val="CD2C2E"/>
              </a:buClr>
              <a:buFont typeface="Wingdings" panose="05000000000000000000" pitchFamily="2" charset="2"/>
              <a:buChar char="§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36602" indent="271477">
              <a:buClr>
                <a:srgbClr val="CD2C2E"/>
              </a:buClr>
              <a:buFont typeface="Courier New" panose="02070309020205020404" pitchFamily="49" charset="0"/>
              <a:buChar char="o"/>
              <a:tabLst>
                <a:tab pos="901745" algn="l"/>
              </a:tabLst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536602" indent="-274652"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536602" indent="-274652"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22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844AA-83F3-4B72-ABB3-070920153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73050-FC83-447F-A242-3BA4887C09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EF3994-0243-4422-9FE5-857337688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6D6C4-5416-435A-BEEF-4B755BB0E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36761-F229-47F3-BBF2-4A3D83497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417522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3DD03-B20E-459D-8247-8FE09329A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DA63F4-BA53-4E4B-ADCD-CAE4DD7A1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7A5B0-71CB-4327-B0BA-23D3B010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0CD4D-0F26-410A-91E1-405DF1E65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79517-05E9-4FD1-9A59-09FAE803D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493776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24C74-08E8-4E13-AFC4-2150B737E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19D6A-A128-4234-80F2-554FC857F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204AA-99A2-4152-ADF5-24EF5840A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B0222-F807-4A69-9E35-E223E1091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60278F-1029-4EB8-A795-95E2B6F5A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BA6F67-B5B7-4202-8DAE-5C2DC0EA9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60915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C0E91-7C57-4AFD-945C-DAFDDA39F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9E8E9-AEF4-46D9-A6E3-3028BAD23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BEC9D-7121-4EA7-9716-32BCCD7ED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4CE63F-F55F-433E-BD10-77530DEC28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60150C-269D-44F2-A0A2-FC9FF3509B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BF064D-1BE9-4EB8-9BFC-E9891A858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0DDD51-CA6D-40FD-8D3C-C4BA3BA42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539D1C-F68B-430B-90E8-EEDD5E9E8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66322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8468F-1294-4B95-9A7A-D3D14BFE9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2C117A-E469-46EA-8BE2-3007BA6C3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935207-987A-4DF4-B36F-B330BEFC8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1AA465-C9D2-45CB-AFF7-FCA52B1E2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110786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9FAE8C-80F7-4956-AD9B-AEC13345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FFBBC-AEF4-46DD-A9BA-AFDBE9EE8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C11A73-458D-45CC-BD36-CE98F7A73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938871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067F9-CBDB-4512-BCD4-0D88300E7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4D32A-0B79-4761-99EA-0044533D4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EE5C7-7AEF-4C05-8047-849156EF55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050513-AAA2-4829-9B02-384432E5E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6BAE1-CE90-4A0A-BD6E-D3DD894F2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EC095-6F8B-4B57-9C07-8601855F1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670076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6F745-134C-48E5-BEA0-07320E0C9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215B5B-2440-4E2E-BA31-D8DB18C04A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B7C90-B5D0-4140-8D98-9C3FD1A9E2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03D38D-5ACE-479B-8247-8F3130D31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D57BA-CD9E-480D-8DA4-DE3FE3D2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CA1022-07B8-4408-BF88-BEF66EB5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578589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EE003-6ECC-4428-9FC1-BC52AD1C0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C336B-E3CE-4D02-A41B-46D076DA5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45ED7-6A79-4015-8380-BFEA0C324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0E873-6C69-4023-A022-98D85F5C92A1}" type="datetimeFigureOut">
              <a:rPr lang="en-150" smtClean="0"/>
              <a:t>06/19/2025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92F68-5E42-4F08-8884-6E34098FE2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70B73-2B8E-49DE-BCF7-C657C87CC1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9736-3ED1-4DE9-AB7C-8ECE1D06EF5A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091093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jpe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jpeg"/><Relationship Id="rId19" Type="http://schemas.openxmlformats.org/officeDocument/2006/relationships/image" Target="../media/image35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jp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funding-tenders/opportunities/docs/2021-2027/horizon/wp-call/2025/wp-11-widening-participation-and-strengthening-the-european-research-area_horizon-2025_en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c.europa.eu/info/funding-tenders/opportunities/portal/screen/support/faq/30162?keywords=lump%20sum-FAQs&amp;isExactMatch=true&amp;status=0,1&amp;type=0,1&amp;order=DESC&amp;pageNumber=1&amp;pageSize=50&amp;sortBy=publicationDate" TargetMode="External"/><Relationship Id="rId4" Type="http://schemas.openxmlformats.org/officeDocument/2006/relationships/hyperlink" Target="https://ec.europa.eu/info/funding-tenders/opportunities/portal/screen/programmes/horizon/lump-sum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svg"/><Relationship Id="rId7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53.svg"/><Relationship Id="rId10" Type="http://schemas.openxmlformats.org/officeDocument/2006/relationships/image" Target="../media/image53.jpeg"/><Relationship Id="rId4" Type="http://schemas.openxmlformats.org/officeDocument/2006/relationships/image" Target="../media/image50.png"/><Relationship Id="rId9" Type="http://schemas.openxmlformats.org/officeDocument/2006/relationships/image" Target="../media/image56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71217" y="2638621"/>
            <a:ext cx="454998" cy="454998"/>
          </a:xfrm>
          <a:custGeom>
            <a:avLst/>
            <a:gdLst/>
            <a:ahLst/>
            <a:cxnLst/>
            <a:rect l="l" t="t" r="r" b="b"/>
            <a:pathLst>
              <a:path w="682497" h="682497">
                <a:moveTo>
                  <a:pt x="0" y="0"/>
                </a:moveTo>
                <a:lnTo>
                  <a:pt x="682497" y="0"/>
                </a:lnTo>
                <a:lnTo>
                  <a:pt x="682497" y="682497"/>
                </a:lnTo>
                <a:lnTo>
                  <a:pt x="0" y="68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0517" y="5320500"/>
            <a:ext cx="6167541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99"/>
              </a:lnSpc>
              <a:spcBef>
                <a:spcPct val="0"/>
              </a:spcBef>
            </a:pPr>
            <a:endParaRPr lang="el-GR" sz="2133" spc="95" dirty="0">
              <a:solidFill>
                <a:srgbClr val="2A2A2A"/>
              </a:solidFill>
              <a:latin typeface="Helios" panose="020B0604020202020204" charset="0"/>
              <a:ea typeface="Verdana" panose="020B0604030504040204" pitchFamily="34" charset="0"/>
              <a:cs typeface="Helios"/>
              <a:sym typeface="Helios"/>
            </a:endParaRPr>
          </a:p>
          <a:p>
            <a:pPr>
              <a:lnSpc>
                <a:spcPts val="2299"/>
              </a:lnSpc>
              <a:spcBef>
                <a:spcPct val="0"/>
              </a:spcBef>
            </a:pPr>
            <a:endParaRPr lang="el-GR" sz="2133" spc="95" dirty="0">
              <a:solidFill>
                <a:srgbClr val="2A2A2A"/>
              </a:solidFill>
              <a:latin typeface="Helios" panose="020B0604020202020204" charset="0"/>
              <a:ea typeface="Verdana" panose="020B0604030504040204" pitchFamily="34" charset="0"/>
              <a:cs typeface="Helios"/>
              <a:sym typeface="Helios"/>
            </a:endParaRPr>
          </a:p>
          <a:p>
            <a:pPr>
              <a:lnSpc>
                <a:spcPts val="2299"/>
              </a:lnSpc>
              <a:spcBef>
                <a:spcPct val="0"/>
              </a:spcBef>
            </a:pPr>
            <a:r>
              <a:rPr lang="en-US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Wednesday</a:t>
            </a:r>
            <a:r>
              <a:rPr lang="el-GR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 </a:t>
            </a:r>
            <a:r>
              <a:rPr lang="en-US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1</a:t>
            </a:r>
            <a:r>
              <a:rPr lang="el-GR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8</a:t>
            </a:r>
            <a:r>
              <a:rPr lang="en-US" sz="2133" spc="95" baseline="30000" dirty="0" err="1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th</a:t>
            </a:r>
            <a:r>
              <a:rPr lang="en-US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 </a:t>
            </a:r>
            <a:r>
              <a:rPr lang="el-GR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 </a:t>
            </a:r>
            <a:r>
              <a:rPr lang="en-US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June</a:t>
            </a:r>
            <a:r>
              <a:rPr lang="el-GR" sz="2133" spc="95" dirty="0">
                <a:solidFill>
                  <a:srgbClr val="2A2A2A"/>
                </a:solidFill>
                <a:latin typeface="Helios" panose="020B0604020202020204" charset="0"/>
                <a:ea typeface="Verdana" panose="020B0604030504040204" pitchFamily="34" charset="0"/>
                <a:cs typeface="Helios"/>
                <a:sym typeface="Helios"/>
              </a:rPr>
              <a:t> 2025</a:t>
            </a:r>
            <a:endParaRPr lang="en-US" sz="2133" spc="95" dirty="0">
              <a:solidFill>
                <a:srgbClr val="2A2A2A"/>
              </a:solidFill>
              <a:latin typeface="Helios" panose="020B0604020202020204" charset="0"/>
              <a:ea typeface="Helios"/>
              <a:cs typeface="Helios"/>
              <a:sym typeface="Helio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0517" y="1908644"/>
            <a:ext cx="6259349" cy="10135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800" b="1" i="0" dirty="0">
                <a:effectLst/>
                <a:latin typeface="Montserrat" panose="00000500000000000000" pitchFamily="2" charset="0"/>
              </a:rPr>
              <a:t>Funding tools for technology validation (TRL 4–6)”</a:t>
            </a:r>
            <a:endParaRPr lang="en-US" sz="2667" b="1" dirty="0">
              <a:latin typeface="Helios" panose="020B0604020202020204" charset="0"/>
              <a:ea typeface="Helios Bold"/>
              <a:cs typeface="Helios Bold"/>
              <a:sym typeface="Helio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7175" y="3224002"/>
            <a:ext cx="5153150" cy="349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11"/>
              </a:lnSpc>
            </a:pPr>
            <a:r>
              <a:rPr lang="en-US" sz="2079" b="1" i="1" dirty="0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Dr. </a:t>
            </a:r>
            <a:r>
              <a:rPr lang="el-GR" sz="2079" b="1" i="1" dirty="0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Μα</a:t>
            </a:r>
            <a:r>
              <a:rPr lang="en-US" sz="2079" b="1" i="1" dirty="0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ria Christina Cheimonidi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0109" y="3800827"/>
            <a:ext cx="4367773" cy="275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53"/>
              </a:lnSpc>
            </a:pPr>
            <a:r>
              <a:rPr lang="el-GR" sz="1609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 </a:t>
            </a:r>
            <a:r>
              <a:rPr lang="en-US" sz="1609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National Contact Point for EIC, ERC, MSCA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920627" y="433062"/>
            <a:ext cx="5011331" cy="5991878"/>
            <a:chOff x="0" y="0"/>
            <a:chExt cx="8603361" cy="10286746"/>
          </a:xfrm>
        </p:grpSpPr>
        <p:sp>
          <p:nvSpPr>
            <p:cNvPr id="9" name="Freeform 9"/>
            <p:cNvSpPr/>
            <p:nvPr/>
          </p:nvSpPr>
          <p:spPr>
            <a:xfrm>
              <a:off x="-2794" y="-127"/>
              <a:ext cx="8606155" cy="10286873"/>
            </a:xfrm>
            <a:custGeom>
              <a:avLst/>
              <a:gdLst/>
              <a:ahLst/>
              <a:cxnLst/>
              <a:rect l="l" t="t" r="r" b="b"/>
              <a:pathLst>
                <a:path w="8606155" h="10286873">
                  <a:moveTo>
                    <a:pt x="8606155" y="10251440"/>
                  </a:moveTo>
                  <a:cubicBezTo>
                    <a:pt x="8606155" y="10284587"/>
                    <a:pt x="8595487" y="10286873"/>
                    <a:pt x="8567674" y="10286873"/>
                  </a:cubicBezTo>
                  <a:cubicBezTo>
                    <a:pt x="5713095" y="10286238"/>
                    <a:pt x="2858643" y="10286238"/>
                    <a:pt x="4064" y="10286238"/>
                  </a:cubicBezTo>
                  <a:cubicBezTo>
                    <a:pt x="0" y="10272395"/>
                    <a:pt x="6350" y="10259822"/>
                    <a:pt x="9271" y="10246995"/>
                  </a:cubicBezTo>
                  <a:cubicBezTo>
                    <a:pt x="134747" y="9685401"/>
                    <a:pt x="260350" y="9123934"/>
                    <a:pt x="386207" y="8562467"/>
                  </a:cubicBezTo>
                  <a:cubicBezTo>
                    <a:pt x="565658" y="7761986"/>
                    <a:pt x="745490" y="6961632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5"/>
                    <a:pt x="8605139" y="6846316"/>
                    <a:pt x="8606155" y="10251440"/>
                  </a:cubicBezTo>
                  <a:close/>
                </a:path>
              </a:pathLst>
            </a:custGeom>
            <a:blipFill>
              <a:blip r:embed="rId4"/>
              <a:stretch>
                <a:fillRect l="-63334" r="-63334"/>
              </a:stretch>
            </a:blipFill>
          </p:spPr>
        </p:sp>
      </p:grpSp>
      <p:sp>
        <p:nvSpPr>
          <p:cNvPr id="10" name="TextBox 63">
            <a:extLst>
              <a:ext uri="{FF2B5EF4-FFF2-40B4-BE49-F238E27FC236}">
                <a16:creationId xmlns:a16="http://schemas.microsoft.com/office/drawing/2014/main" id="{BFA44BB4-AB3C-4B35-9408-66B73B83749F}"/>
              </a:ext>
            </a:extLst>
          </p:cNvPr>
          <p:cNvSpPr txBox="1"/>
          <p:nvPr/>
        </p:nvSpPr>
        <p:spPr>
          <a:xfrm>
            <a:off x="180109" y="6424940"/>
            <a:ext cx="840425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8579" rIns="68579">
            <a:spAutoFit/>
          </a:bodyPr>
          <a:lstStyle/>
          <a:p>
            <a:pPr defTabSz="1371497">
              <a:buSzPct val="120000"/>
              <a:defRPr sz="1500">
                <a:solidFill>
                  <a:srgbClr val="2D2C2C"/>
                </a:solidFill>
                <a:latin typeface="Averta PE Bold"/>
                <a:ea typeface="Averta PE Bold"/>
                <a:cs typeface="Averta PE Bold"/>
                <a:sym typeface="Averta PE Bold"/>
              </a:defRPr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Disclaimer: Content used from EIC WP2025 with EIC permission for NCPs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01D070AD-0D0B-4CF8-90E8-967260F3E35C}"/>
              </a:ext>
            </a:extLst>
          </p:cNvPr>
          <p:cNvSpPr txBox="1"/>
          <p:nvPr/>
        </p:nvSpPr>
        <p:spPr>
          <a:xfrm>
            <a:off x="250517" y="4343145"/>
            <a:ext cx="5153150" cy="349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11"/>
              </a:lnSpc>
            </a:pPr>
            <a:r>
              <a:rPr lang="en-US" sz="2079" b="1" i="1" dirty="0">
                <a:solidFill>
                  <a:srgbClr val="3A3A3C"/>
                </a:solidFill>
                <a:latin typeface="Helios Bold Italics"/>
                <a:ea typeface="Helios Bold Italics"/>
                <a:cs typeface="Helios Bold Italics"/>
                <a:sym typeface="Helios Bold Italics"/>
              </a:rPr>
              <a:t>Vasiliki Kalodimou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31BE459-FD87-4BDD-98B3-E9F064D514DA}"/>
              </a:ext>
            </a:extLst>
          </p:cNvPr>
          <p:cNvSpPr txBox="1"/>
          <p:nvPr/>
        </p:nvSpPr>
        <p:spPr>
          <a:xfrm>
            <a:off x="250517" y="4839567"/>
            <a:ext cx="4367773" cy="865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53"/>
              </a:lnSpc>
            </a:pPr>
            <a:r>
              <a:rPr lang="en-US" sz="1609" b="1" dirty="0">
                <a:solidFill>
                  <a:srgbClr val="AF1E2D"/>
                </a:solidFill>
                <a:latin typeface="Helios Bold"/>
                <a:ea typeface="Helios Bold"/>
                <a:cs typeface="Helios Bold"/>
                <a:sym typeface="Helios Bold"/>
              </a:rPr>
              <a:t>National Contact Point for WIDENING &amp; ERA, Legal &amp; Financial, Cluster 5: Energy, Climate &amp; Mobility, EU Missions, Euratom/Fusion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CB2CEA5B-CF91-4F3D-A3AA-85CBEC51D8EC}"/>
              </a:ext>
            </a:extLst>
          </p:cNvPr>
          <p:cNvSpPr/>
          <p:nvPr/>
        </p:nvSpPr>
        <p:spPr>
          <a:xfrm>
            <a:off x="361950" y="193004"/>
            <a:ext cx="2952749" cy="1121913"/>
          </a:xfrm>
          <a:custGeom>
            <a:avLst/>
            <a:gdLst/>
            <a:ahLst/>
            <a:cxnLst/>
            <a:rect l="l" t="t" r="r" b="b"/>
            <a:pathLst>
              <a:path w="4446861" h="1724600">
                <a:moveTo>
                  <a:pt x="0" y="0"/>
                </a:moveTo>
                <a:lnTo>
                  <a:pt x="4446861" y="0"/>
                </a:lnTo>
                <a:lnTo>
                  <a:pt x="4446861" y="1724600"/>
                </a:lnTo>
                <a:lnTo>
                  <a:pt x="0" y="1724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0" y="2873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3103200" y="3157974"/>
            <a:ext cx="72644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b="1" dirty="0">
                <a:latin typeface="Helios"/>
                <a:ea typeface="Helios"/>
                <a:cs typeface="Helios"/>
                <a:sym typeface="Helios"/>
              </a:rPr>
              <a:t>Core elements of a good proposal</a:t>
            </a:r>
            <a:r>
              <a:rPr lang="en-US" sz="3200" b="1" dirty="0"/>
              <a:t/>
            </a:r>
            <a:br>
              <a:rPr lang="en-US" sz="3200" b="1" dirty="0"/>
            </a:br>
            <a:endParaRPr lang="en-US" sz="3200" b="1" dirty="0"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331632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Core elements of a good proposal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7FD-7160-4954-A656-2E8BDB40A1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28" t="22329" r="9530" b="13333"/>
          <a:stretch/>
        </p:blipFill>
        <p:spPr>
          <a:xfrm>
            <a:off x="1142999" y="1375275"/>
            <a:ext cx="9639301" cy="4551743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17150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13508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b="0" i="0" dirty="0">
                <a:solidFill>
                  <a:schemeClr val="bg1"/>
                </a:solidFill>
                <a:effectLst/>
                <a:latin typeface="Helios" panose="020B0604020202020204"/>
              </a:rPr>
              <a:t>Major weaknesses of the </a:t>
            </a:r>
            <a:r>
              <a:rPr lang="en-US" sz="2400" b="0" i="0" dirty="0" err="1">
                <a:solidFill>
                  <a:schemeClr val="bg1"/>
                </a:solidFill>
                <a:effectLst/>
                <a:latin typeface="Helios" panose="020B0604020202020204"/>
              </a:rPr>
              <a:t>NoGO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Helios" panose="020B0604020202020204"/>
              </a:rPr>
              <a:t> proposals</a:t>
            </a:r>
            <a:r>
              <a:rPr lang="en-US" sz="2400" dirty="0">
                <a:solidFill>
                  <a:schemeClr val="bg1"/>
                </a:solidFill>
                <a:latin typeface="Helios" panose="020B0604020202020204"/>
              </a:rPr>
              <a:t> </a:t>
            </a:r>
            <a:br>
              <a:rPr lang="en-US" sz="2400" dirty="0">
                <a:solidFill>
                  <a:schemeClr val="bg1"/>
                </a:solidFill>
                <a:latin typeface="Helios" panose="020B0604020202020204"/>
              </a:rPr>
            </a:br>
            <a:r>
              <a:rPr lang="en-US" sz="2400" dirty="0">
                <a:solidFill>
                  <a:schemeClr val="bg1"/>
                </a:solidFill>
                <a:latin typeface="Helios" panose="020B0604020202020204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Helios" panose="020B0604020202020204"/>
              </a:rPr>
            </a:br>
            <a:endParaRPr lang="en-US" sz="2400" dirty="0">
              <a:solidFill>
                <a:schemeClr val="bg1"/>
              </a:solidFill>
              <a:latin typeface="Helios" panose="020B0604020202020204"/>
              <a:ea typeface="Helios" panose="020B0604020202020204"/>
              <a:cs typeface="Helios" panose="020B0604020202020204"/>
              <a:sym typeface="Helio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10DA64-A3E3-4E29-8FB7-725AC911F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87" t="34722" r="12500" b="11528"/>
          <a:stretch/>
        </p:blipFill>
        <p:spPr>
          <a:xfrm>
            <a:off x="1885950" y="1663408"/>
            <a:ext cx="8877300" cy="36861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3944B12-4ED9-44E2-B1F1-2D245CE70104}"/>
              </a:ext>
            </a:extLst>
          </p:cNvPr>
          <p:cNvSpPr/>
          <p:nvPr/>
        </p:nvSpPr>
        <p:spPr>
          <a:xfrm>
            <a:off x="8072437" y="4985042"/>
            <a:ext cx="223361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011582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1332050"/>
            <a:ext cx="11972257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>
                <a:effectLst/>
                <a:latin typeface="TrebuchetMS"/>
              </a:rPr>
              <a:t>Technological breakthrough</a:t>
            </a:r>
            <a:r>
              <a:rPr lang="el-GR" b="1" dirty="0">
                <a:latin typeface="TrebuchetMS"/>
              </a:rPr>
              <a:t>-</a:t>
            </a:r>
            <a:r>
              <a:rPr lang="en-US" b="1" i="0" dirty="0">
                <a:effectLst/>
                <a:latin typeface="Calibri-Bold"/>
              </a:rPr>
              <a:t>Degree of Novelty and Performance Compared to Other Technologies</a:t>
            </a:r>
            <a:endParaRPr lang="el-GR" b="1" i="0" dirty="0">
              <a:effectLst/>
              <a:latin typeface="Calibri-Bold"/>
            </a:endParaRPr>
          </a:p>
          <a:p>
            <a:endParaRPr lang="en-US" b="1" i="0" dirty="0">
              <a:effectLst/>
              <a:latin typeface="Calibri-Bold"/>
            </a:endParaRPr>
          </a:p>
          <a:p>
            <a:r>
              <a:rPr lang="en-US" b="1" i="0" dirty="0">
                <a:effectLst/>
                <a:latin typeface="Calibri-Bold"/>
              </a:rPr>
              <a:t>Innovation and Uniqueness</a:t>
            </a:r>
          </a:p>
          <a:p>
            <a:r>
              <a:rPr lang="en-US" dirty="0">
                <a:latin typeface="Calibri-Bold"/>
              </a:rPr>
              <a:t>D</a:t>
            </a:r>
            <a:r>
              <a:rPr lang="en-US" b="0" i="0" dirty="0">
                <a:effectLst/>
                <a:latin typeface="Calibri" panose="020F0502020204030204" pitchFamily="34" charset="0"/>
              </a:rPr>
              <a:t>etail the unique features and capabilities of your technology</a:t>
            </a:r>
            <a:r>
              <a:rPr lang="el-GR" b="0" i="0" dirty="0">
                <a:effectLst/>
                <a:latin typeface="Calibri" panose="020F0502020204030204" pitchFamily="34" charset="0"/>
              </a:rPr>
              <a:t>, </a:t>
            </a:r>
            <a:r>
              <a:rPr lang="en-US" b="0" i="0" dirty="0">
                <a:effectLst/>
                <a:latin typeface="Calibri" panose="020F0502020204030204" pitchFamily="34" charset="0"/>
              </a:rPr>
              <a:t>explain the innovative aspects that make it stand out, highlight any cutting-edge research and development efforts that contributed</a:t>
            </a:r>
            <a:r>
              <a:rPr lang="en-US" dirty="0"/>
              <a:t> </a:t>
            </a:r>
            <a:r>
              <a:rPr lang="en-US" b="0" i="0" dirty="0">
                <a:effectLst/>
                <a:latin typeface="Calibri" panose="020F0502020204030204" pitchFamily="34" charset="0"/>
              </a:rPr>
              <a:t>to the novelty</a:t>
            </a:r>
            <a:r>
              <a:rPr lang="en-US" dirty="0">
                <a:latin typeface="Calibri" panose="020F0502020204030204" pitchFamily="34" charset="0"/>
              </a:rPr>
              <a:t>, m</a:t>
            </a:r>
            <a:r>
              <a:rPr lang="en-US" b="0" i="0" dirty="0">
                <a:effectLst/>
                <a:latin typeface="Calibri" panose="020F0502020204030204" pitchFamily="34" charset="0"/>
              </a:rPr>
              <a:t>ention breakthroughs, discoveries, or new scientific principles that underpin the technology.</a:t>
            </a:r>
            <a:endParaRPr lang="el-GR" b="0" i="0" dirty="0">
              <a:effectLst/>
              <a:latin typeface="Calibri" panose="020F0502020204030204" pitchFamily="34" charset="0"/>
            </a:endParaRPr>
          </a:p>
          <a:p>
            <a:endParaRPr lang="en-US" b="0" i="0" dirty="0">
              <a:effectLst/>
              <a:latin typeface="Calibri" panose="020F0502020204030204" pitchFamily="34" charset="0"/>
            </a:endParaRPr>
          </a:p>
          <a:p>
            <a:r>
              <a:rPr lang="en-US" b="1" i="0" dirty="0">
                <a:effectLst/>
                <a:latin typeface="Calibri-Bold"/>
              </a:rPr>
              <a:t>Performance Metrics</a:t>
            </a:r>
          </a:p>
          <a:p>
            <a:r>
              <a:rPr lang="en-US" b="0" i="0" dirty="0">
                <a:effectLst/>
                <a:latin typeface="Calibri" panose="020F0502020204030204" pitchFamily="34" charset="0"/>
              </a:rPr>
              <a:t>Provide specific performance metrics that showcase how your technology outperforms existing or emerging alternatives</a:t>
            </a:r>
            <a:r>
              <a:rPr lang="el-GR" dirty="0">
                <a:latin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</a:rPr>
              <a:t>c</a:t>
            </a:r>
            <a:r>
              <a:rPr lang="en-US" b="0" i="0" dirty="0">
                <a:effectLst/>
                <a:latin typeface="Calibri" panose="020F0502020204030204" pitchFamily="34" charset="0"/>
              </a:rPr>
              <a:t>ompare them against industry standards or the performance of current leading technologies, use visual aids </a:t>
            </a:r>
            <a:r>
              <a:rPr lang="en-US" dirty="0">
                <a:latin typeface="Calibri" panose="020F0502020204030204" pitchFamily="34" charset="0"/>
              </a:rPr>
              <a:t>to showcase the s</a:t>
            </a:r>
            <a:r>
              <a:rPr lang="en-US" b="0" i="0" dirty="0">
                <a:effectLst/>
                <a:latin typeface="Calibri" panose="020F0502020204030204" pitchFamily="34" charset="0"/>
              </a:rPr>
              <a:t>uperiority of your technology.</a:t>
            </a:r>
            <a:endParaRPr lang="el-GR" b="0" i="0" dirty="0">
              <a:effectLst/>
              <a:latin typeface="Calibri" panose="020F0502020204030204" pitchFamily="34" charset="0"/>
            </a:endParaRPr>
          </a:p>
          <a:p>
            <a:endParaRPr lang="en-US" b="0" i="0" dirty="0">
              <a:effectLst/>
              <a:highlight>
                <a:srgbClr val="FFFF00"/>
              </a:highlight>
              <a:latin typeface="Calibri" panose="020F0502020204030204" pitchFamily="34" charset="0"/>
            </a:endParaRPr>
          </a:p>
          <a:p>
            <a:r>
              <a:rPr lang="en-US" b="1" i="0" dirty="0">
                <a:effectLst/>
                <a:latin typeface="Calibri-Bold"/>
              </a:rPr>
              <a:t>Technological Advancements</a:t>
            </a:r>
          </a:p>
          <a:p>
            <a:r>
              <a:rPr lang="en-US" b="0" i="0" dirty="0">
                <a:effectLst/>
                <a:latin typeface="Calibri" panose="020F0502020204030204" pitchFamily="34" charset="0"/>
              </a:rPr>
              <a:t>Describe the current state-of-the-art technologies in your field and how your innovation advances beyond them</a:t>
            </a:r>
            <a:r>
              <a:rPr lang="el-GR" dirty="0">
                <a:latin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</a:rPr>
              <a:t>h</a:t>
            </a:r>
            <a:r>
              <a:rPr lang="en-US" b="0" i="0" dirty="0">
                <a:effectLst/>
                <a:latin typeface="Calibri" panose="020F0502020204030204" pitchFamily="34" charset="0"/>
              </a:rPr>
              <a:t>ighlight any limitations of existing technologies that your solution addresses</a:t>
            </a:r>
            <a:r>
              <a:rPr lang="en-US" dirty="0">
                <a:latin typeface="Calibri" panose="020F0502020204030204" pitchFamily="34" charset="0"/>
              </a:rPr>
              <a:t> and d</a:t>
            </a:r>
            <a:r>
              <a:rPr lang="en-US" b="0" i="0" dirty="0">
                <a:effectLst/>
                <a:latin typeface="Calibri" panose="020F0502020204030204" pitchFamily="34" charset="0"/>
              </a:rPr>
              <a:t>iscuss how your technology is designed to remain relevant and effective in the future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     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709201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868409"/>
            <a:ext cx="11972257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TrebuchetMS"/>
            </a:endParaRPr>
          </a:p>
          <a:p>
            <a:r>
              <a:rPr lang="en-US" sz="1800" b="1" i="0" dirty="0">
                <a:effectLst/>
                <a:latin typeface="Calibri-Bold"/>
              </a:rPr>
              <a:t>Commercial Potential of the Technology</a:t>
            </a:r>
          </a:p>
          <a:p>
            <a:endParaRPr lang="en-US" sz="1800" b="1" i="0" dirty="0">
              <a:effectLst/>
              <a:latin typeface="Calibri-Bold"/>
            </a:endParaRPr>
          </a:p>
          <a:p>
            <a:r>
              <a:rPr lang="en-US" sz="1800" b="1" i="0" dirty="0">
                <a:effectLst/>
                <a:latin typeface="Calibri-Bold"/>
              </a:rPr>
              <a:t>Market Analysis</a:t>
            </a:r>
          </a:p>
          <a:p>
            <a:r>
              <a:rPr lang="en-US" sz="1800" i="0" dirty="0">
                <a:effectLst/>
                <a:latin typeface="Calibri-Bold"/>
              </a:rPr>
              <a:t>Provide market size and specif</a:t>
            </a:r>
            <a:r>
              <a:rPr lang="en-US" dirty="0">
                <a:latin typeface="Calibri-Bold"/>
              </a:rPr>
              <a:t>ic segments.</a:t>
            </a:r>
            <a:endParaRPr lang="en-US" dirty="0">
              <a:latin typeface="Calibri" panose="020F0502020204030204" pitchFamily="34" charset="0"/>
            </a:endParaRPr>
          </a:p>
          <a:p>
            <a:endParaRPr lang="en-US" sz="1800" b="1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Market Demand</a:t>
            </a:r>
          </a:p>
          <a:p>
            <a:r>
              <a:rPr lang="en-US" dirty="0">
                <a:latin typeface="Calibri-Bold"/>
              </a:rPr>
              <a:t>Explain c</a:t>
            </a:r>
            <a:r>
              <a:rPr lang="en-US" sz="1800" i="0" dirty="0">
                <a:effectLst/>
                <a:latin typeface="Calibri-Bold"/>
              </a:rPr>
              <a:t>ustomer </a:t>
            </a:r>
            <a:r>
              <a:rPr lang="en-US" dirty="0">
                <a:latin typeface="Calibri-Bold"/>
              </a:rPr>
              <a:t>n</a:t>
            </a:r>
            <a:r>
              <a:rPr lang="en-US" sz="1800" i="0" dirty="0">
                <a:effectLst/>
                <a:latin typeface="Calibri-Bold"/>
              </a:rPr>
              <a:t>eeds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that the technology addresses and discuss market trends and drivers that are creating demand for the technology.</a:t>
            </a:r>
          </a:p>
          <a:p>
            <a:endParaRPr lang="en-US" b="1" dirty="0"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Competitive Landscape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Provide an analysis of the competitive landscape, identifying key competitors and entry barriers.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Commercial Viability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Conduct a cost-benefit analysis to demonstrate the economic advantages of the technology, provided that it is scalable and can be produced efficiently.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sz="1800" b="1" i="0" dirty="0">
                <a:effectLst/>
                <a:latin typeface="Calibri-Bold"/>
              </a:rPr>
              <a:t>Revenue Models</a:t>
            </a:r>
          </a:p>
          <a:p>
            <a:r>
              <a:rPr lang="en-US" sz="1800" i="0" dirty="0">
                <a:effectLst/>
                <a:latin typeface="Calibri-Bold"/>
              </a:rPr>
              <a:t>Start preparing a preliminary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 business model for monetizing the technology</a:t>
            </a:r>
            <a:r>
              <a:rPr lang="en-US" dirty="0">
                <a:latin typeface="Calibri" panose="020F0502020204030204" pitchFamily="34" charset="0"/>
              </a:rPr>
              <a:t> and identify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 potential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revenue streams.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     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367865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725667"/>
            <a:ext cx="1197225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TrebuchetMS"/>
            </a:endParaRPr>
          </a:p>
          <a:p>
            <a:r>
              <a:rPr lang="en-US" sz="1800" b="1" i="0" dirty="0">
                <a:effectLst/>
                <a:latin typeface="Calibri-Bold"/>
              </a:rPr>
              <a:t>Commercial Potential of the Technology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Go-to-Market Strategy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Describe the strategy for entering the market and the approach for acquiring customers.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Strategic Partnerships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Discuss any strategic partnerships or alliances that will enhance market entry and commercialization</a:t>
            </a:r>
            <a:r>
              <a:rPr lang="en-US" dirty="0">
                <a:latin typeface="Calibri" panose="020F0502020204030204" pitchFamily="34" charset="0"/>
              </a:rPr>
              <a:t> and explain 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how these partnerships will leverage existing resources, expertise, or market presence to accelerate commercialization.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Intellectual Property 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Highlight the intellectual property protection strategies in place, such as patents, trademarks, copyrights or trade secrets.</a:t>
            </a:r>
          </a:p>
          <a:p>
            <a:endParaRPr lang="en-US" b="1" dirty="0"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Unique Selling Points</a:t>
            </a:r>
            <a:endParaRPr lang="en-US" b="1" dirty="0">
              <a:latin typeface="Calibri" panose="020F0502020204030204" pitchFamily="34" charset="0"/>
            </a:endParaRP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Emphasize the unique selling points of the technology that give it a competitive edge in the market. These could include superior performance, cost advantages, or unique features.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Regulatory and Compliance Considerations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Provide an overview of the regulatory approvals or certifications obtained or needed for commercialization and highlight any compliance benefits, such as adherence to environmental standards, safety regulations.</a:t>
            </a:r>
            <a:endParaRPr lang="en-US" dirty="0">
              <a:latin typeface="Calibri" panose="020F0502020204030204" pitchFamily="34" charset="0"/>
            </a:endParaRPr>
          </a:p>
          <a:p>
            <a:endParaRPr lang="en-US" sz="1800" b="1" i="0" dirty="0">
              <a:effectLst/>
              <a:latin typeface="Calibri" panose="020F0502020204030204" pitchFamily="34" charset="0"/>
            </a:endParaRPr>
          </a:p>
          <a:p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3095245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1086288"/>
            <a:ext cx="11972257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0" dirty="0">
                <a:effectLst/>
                <a:latin typeface="Calibri-Bold"/>
              </a:rPr>
              <a:t>Commercial Potential of the Technology</a:t>
            </a:r>
          </a:p>
          <a:p>
            <a:endParaRPr lang="en-US" sz="1800" b="1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Market Adoption and Growth Potential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Discuss the expected rate of market adoption, provide evidence of from potential customers</a:t>
            </a:r>
            <a:r>
              <a:rPr lang="en-US" dirty="0">
                <a:latin typeface="Calibri" panose="020F0502020204030204" pitchFamily="34" charset="0"/>
              </a:rPr>
              <a:t>, o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ffer growth projections based on market analysis, </a:t>
            </a:r>
            <a:r>
              <a:rPr lang="en-US" dirty="0">
                <a:latin typeface="Calibri" panose="020F0502020204030204" pitchFamily="34" charset="0"/>
              </a:rPr>
              <a:t>i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nclude scenarios for growth.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Risk Assessment and Mitigation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Identify potential risks to commercialization, such as market entry barriers, technological challenges, or competitive pressures</a:t>
            </a:r>
            <a:r>
              <a:rPr lang="en-US" dirty="0">
                <a:latin typeface="Calibri" panose="020F0502020204030204" pitchFamily="34" charset="0"/>
              </a:rPr>
              <a:t> and o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utline strategies for mitigating these risks, such as strategic pivots, additional R&amp;D, or market diversification.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Societal and Economic Impact</a:t>
            </a:r>
          </a:p>
          <a:p>
            <a:r>
              <a:rPr lang="en-US" sz="1800" i="0" dirty="0">
                <a:effectLst/>
                <a:latin typeface="Calibri" panose="020F0502020204030204" pitchFamily="34" charset="0"/>
              </a:rPr>
              <a:t>Detail the broader economic benefits of the technology and discuss the societal impact.</a:t>
            </a:r>
          </a:p>
          <a:p>
            <a:endParaRPr lang="en-US" sz="1800" i="0" dirty="0">
              <a:effectLst/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  <a:p>
            <a:endParaRPr lang="en-US" sz="1800" b="1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" panose="020F0502020204030204" pitchFamily="34" charset="0"/>
              </a:rPr>
              <a:t>By elaborating on these aspects, you can provide a comprehensive overview of the commercial potential of the technology, demonstrating its viability, market fit, and growth prospects.</a:t>
            </a:r>
            <a:r>
              <a:rPr lang="en-US" b="1" dirty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sz="1800" i="0" dirty="0">
              <a:effectLst/>
              <a:latin typeface="TrebuchetMS"/>
            </a:endParaRPr>
          </a:p>
          <a:p>
            <a:endParaRPr lang="en-US" sz="1800" i="0" dirty="0">
              <a:effectLst/>
              <a:latin typeface="TrebuchetMS"/>
            </a:endParaRPr>
          </a:p>
          <a:p>
            <a:r>
              <a:rPr lang="en-US" dirty="0">
                <a:latin typeface="TrebuchetMS"/>
              </a:rPr>
              <a:t>      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     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592251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475456"/>
            <a:ext cx="11972257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sz="1800" b="0" i="0" dirty="0">
              <a:effectLst/>
              <a:latin typeface="TrebuchetMS"/>
            </a:endParaRPr>
          </a:p>
          <a:p>
            <a:r>
              <a:rPr lang="en-US" sz="1800" b="1" i="0" dirty="0">
                <a:effectLst/>
                <a:latin typeface="TrebuchetMS"/>
              </a:rPr>
              <a:t>Objectives</a:t>
            </a:r>
            <a:r>
              <a:rPr lang="en-US" sz="1800" b="0" i="0" dirty="0">
                <a:effectLst/>
                <a:latin typeface="TrebuchetMS"/>
              </a:rPr>
              <a:t>: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Describe the objectives both for the technology development </a:t>
            </a:r>
            <a:r>
              <a:rPr lang="en-US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the business validation and development of the project. </a:t>
            </a:r>
          </a:p>
          <a:p>
            <a:endParaRPr lang="en-US" sz="1800" b="0" i="0" dirty="0">
              <a:effectLst/>
              <a:latin typeface="TrebuchetMS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TrebuchetMS"/>
              </a:rPr>
              <a:t>Regulatory Approval Objectives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Business Validation and Development Objectives like </a:t>
            </a:r>
            <a:r>
              <a:rPr lang="en-US" dirty="0">
                <a:latin typeface="Calibri-Bold"/>
              </a:rPr>
              <a:t>V</a:t>
            </a:r>
            <a:r>
              <a:rPr lang="en-US" sz="1800" i="0" dirty="0">
                <a:effectLst/>
                <a:latin typeface="Calibri-Bold"/>
              </a:rPr>
              <a:t>alidation of market demand, </a:t>
            </a:r>
            <a:r>
              <a:rPr lang="en-US" dirty="0">
                <a:latin typeface="Calibri-Bold"/>
              </a:rPr>
              <a:t>D</a:t>
            </a:r>
            <a:r>
              <a:rPr lang="en-US" sz="1800" i="0" dirty="0">
                <a:effectLst/>
                <a:latin typeface="Calibri-Bold"/>
              </a:rPr>
              <a:t>evelopment of a Go-to-Market Strategy, Securing first Customers, Establish</a:t>
            </a:r>
            <a:r>
              <a:rPr lang="en-US" dirty="0">
                <a:latin typeface="Calibri-Bold"/>
              </a:rPr>
              <a:t>ment of</a:t>
            </a:r>
            <a:r>
              <a:rPr lang="en-US" sz="1800" i="0" dirty="0">
                <a:effectLst/>
                <a:latin typeface="Calibri-Bold"/>
              </a:rPr>
              <a:t> a Scalable Business Model </a:t>
            </a:r>
          </a:p>
          <a:p>
            <a:endParaRPr lang="en-US" sz="1800" b="1" i="0" dirty="0">
              <a:effectLst/>
              <a:latin typeface="Calibri-Bold"/>
            </a:endParaRPr>
          </a:p>
          <a:p>
            <a:r>
              <a:rPr lang="en-US" sz="1800" b="1" i="0" dirty="0">
                <a:effectLst/>
                <a:latin typeface="Calibri-Bold"/>
              </a:rPr>
              <a:t>Objective - Develop a Go-to-Market Strategy (Specific, Measurable, Achievable, Relevant, Time-Bound) </a:t>
            </a:r>
          </a:p>
          <a:p>
            <a:r>
              <a:rPr lang="en-US" sz="1800" b="1" i="0" dirty="0">
                <a:effectLst/>
                <a:latin typeface="Calibri-Bold"/>
              </a:rPr>
              <a:t>Specific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Create a comprehensive go-to-market strategy for the technology.</a:t>
            </a:r>
          </a:p>
          <a:p>
            <a:r>
              <a:rPr lang="en-US" sz="1800" b="1" i="0" dirty="0">
                <a:effectLst/>
                <a:latin typeface="Calibri-Bold"/>
              </a:rPr>
              <a:t>Measurable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Develop a strategy document that starts outlining target markets, pricing, distribution channels, and marketing plans.</a:t>
            </a:r>
          </a:p>
          <a:p>
            <a:r>
              <a:rPr lang="en-US" sz="1800" b="1" i="0" dirty="0">
                <a:effectLst/>
                <a:latin typeface="Calibri-Bold"/>
              </a:rPr>
              <a:t>Achievable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Engage with marketing consultants, industry experts, and internal teams to craft the strategy. </a:t>
            </a:r>
          </a:p>
          <a:p>
            <a:r>
              <a:rPr lang="en-US" sz="1800" b="1" i="0" dirty="0">
                <a:effectLst/>
                <a:latin typeface="Calibri-Bold"/>
              </a:rPr>
              <a:t>Relevant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A solid go-to-market strategy is crucial for successful commercialization.</a:t>
            </a:r>
          </a:p>
          <a:p>
            <a:r>
              <a:rPr lang="en-US" sz="1800" b="1" i="0" dirty="0">
                <a:effectLst/>
                <a:latin typeface="Calibri-Bold"/>
              </a:rPr>
              <a:t>Time-Bound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The strategy will be developed and finalized by the end of the first year.</a:t>
            </a:r>
          </a:p>
          <a:p>
            <a:endParaRPr lang="en-US" sz="1800" b="0" i="0" dirty="0">
              <a:effectLst/>
              <a:latin typeface="Calibri" panose="020F0502020204030204" pitchFamily="34" charset="0"/>
            </a:endParaRPr>
          </a:p>
          <a:p>
            <a:r>
              <a:rPr lang="en-US" sz="1800" b="1" i="0" dirty="0">
                <a:effectLst/>
                <a:latin typeface="Calibri-Bold"/>
              </a:rPr>
              <a:t>Objective - Secure Initial Customers or Partners (Specific, Measurable, Achievable, Relevant, Time-Bound) </a:t>
            </a:r>
          </a:p>
          <a:p>
            <a:r>
              <a:rPr lang="en-US" sz="1800" b="1" i="0" dirty="0">
                <a:effectLst/>
                <a:latin typeface="Calibri-Bold"/>
              </a:rPr>
              <a:t>Specific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Establish relationships with initial customers or strategic partners.</a:t>
            </a:r>
          </a:p>
          <a:p>
            <a:r>
              <a:rPr lang="en-US" sz="1800" b="1" i="0" dirty="0">
                <a:effectLst/>
                <a:latin typeface="Calibri-Bold"/>
              </a:rPr>
              <a:t>Measurable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Secure at least three letters of intent or partnership agreements.</a:t>
            </a:r>
          </a:p>
          <a:p>
            <a:r>
              <a:rPr lang="en-US" sz="1800" b="1" i="0" dirty="0">
                <a:effectLst/>
                <a:latin typeface="Calibri-Bold"/>
              </a:rPr>
              <a:t>Achievable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Leverage networks, attend industry events, and conduct direct outreach to potential partners. </a:t>
            </a:r>
          </a:p>
          <a:p>
            <a:r>
              <a:rPr lang="en-US" sz="1800" b="1" i="0" dirty="0">
                <a:effectLst/>
                <a:latin typeface="Calibri-Bold"/>
              </a:rPr>
              <a:t>Relevant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Initial customers and partners will provide critical validation and support for market entry.</a:t>
            </a:r>
          </a:p>
          <a:p>
            <a:r>
              <a:rPr lang="en-US" sz="1800" b="1" i="0" dirty="0">
                <a:effectLst/>
                <a:latin typeface="Calibri-Bold"/>
              </a:rPr>
              <a:t>Time-Bound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: Initial customer or partner agreements will be secured by the mid-point of the second year.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4348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proposal-EXCELLENCE-4/5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1803127"/>
            <a:ext cx="119722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0" dirty="0">
                <a:effectLst/>
                <a:latin typeface="TrebuchetMS"/>
              </a:rPr>
              <a:t>Methodology</a:t>
            </a:r>
            <a:r>
              <a:rPr lang="en-US" sz="1800" b="0" i="0" dirty="0">
                <a:effectLst/>
                <a:latin typeface="TrebuchetMS"/>
              </a:rPr>
              <a:t>: Is the timing right for this technology/innovation (feasibility, technological readiness level, unique selling points)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Establish </a:t>
            </a:r>
            <a:r>
              <a:rPr lang="en-US" sz="1800" i="0" dirty="0">
                <a:effectLst/>
                <a:latin typeface="Calibri-Bold"/>
              </a:rPr>
              <a:t>Concepts and Models 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tailored to the specific challenges of the project </a:t>
            </a:r>
            <a:endParaRPr lang="en-US" sz="1800" i="0" dirty="0">
              <a:effectLst/>
              <a:latin typeface="Calibri-Bold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Identify Technological Uncertainties 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inherent in the project</a:t>
            </a:r>
            <a:r>
              <a:rPr lang="en-US" dirty="0">
                <a:latin typeface="Calibri" panose="020F0502020204030204" pitchFamily="34" charset="0"/>
              </a:rPr>
              <a:t> (</a:t>
            </a:r>
            <a:r>
              <a:rPr lang="en-US" dirty="0" err="1">
                <a:latin typeface="Calibri" panose="020F0502020204030204" pitchFamily="34" charset="0"/>
              </a:rPr>
              <a:t>eg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 technological risks related to scalability, performance risks,  integration </a:t>
            </a:r>
            <a:r>
              <a:rPr lang="en-US" dirty="0">
                <a:latin typeface="Calibri" panose="020F0502020204030204" pitchFamily="34" charset="0"/>
              </a:rPr>
              <a:t>risk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Identify critical assumptions 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and validate them through testing, analysis, or expert consultation to mitigate risks associated with uncertainty.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Adapt and be flexible to Technological Uncertainties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</a:rPr>
              <a:t>adapt your strategy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Explore Alternatives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" panose="020F0502020204030204" pitchFamily="34" charset="0"/>
              </a:rPr>
              <a:t>Implement decision support systems or frameworks that facilitate informed decision-making amidst uncertainties.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Perform </a:t>
            </a:r>
            <a:r>
              <a:rPr lang="en-US" sz="1800" i="0" dirty="0">
                <a:effectLst/>
                <a:latin typeface="Calibri-Bold"/>
              </a:rPr>
              <a:t>Rigorous Validation and Testing</a:t>
            </a:r>
            <a:r>
              <a:rPr lang="el-GR" sz="1800" i="0" dirty="0">
                <a:effectLst/>
                <a:latin typeface="Calibri-Bold"/>
              </a:rPr>
              <a:t> </a:t>
            </a:r>
            <a:r>
              <a:rPr lang="en-US" sz="1800" i="0" dirty="0">
                <a:effectLst/>
                <a:latin typeface="Calibri-Bold"/>
              </a:rPr>
              <a:t>to ensure project feasibility</a:t>
            </a:r>
            <a:endParaRPr lang="en-US" sz="1800" i="0" dirty="0"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Identify Risks and create mitigation strategies, enhance project resilience, create contingency plans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-Bold"/>
              </a:rPr>
              <a:t>Aim for an i</a:t>
            </a:r>
            <a:r>
              <a:rPr lang="en-US" sz="1800" i="0" dirty="0">
                <a:effectLst/>
                <a:latin typeface="Calibri-Bold"/>
              </a:rPr>
              <a:t>nterdisciplinary approach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 that promotes holistic problem-solving and innovation, leveraging diverse perspectives and expertise.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i="0" dirty="0">
                <a:effectLst/>
                <a:latin typeface="Calibri-Bold"/>
              </a:rPr>
              <a:t>Explain </a:t>
            </a:r>
            <a:r>
              <a:rPr lang="en-US" dirty="0">
                <a:latin typeface="Calibri-Bold"/>
              </a:rPr>
              <a:t>the</a:t>
            </a:r>
            <a:r>
              <a:rPr lang="en-US" sz="1800" i="0" dirty="0">
                <a:effectLst/>
                <a:latin typeface="Calibri-Bold"/>
              </a:rPr>
              <a:t> suitability of t</a:t>
            </a:r>
            <a:r>
              <a:rPr lang="en-US" sz="1800" i="0" dirty="0">
                <a:effectLst/>
                <a:latin typeface="Calibri" panose="020F0502020204030204" pitchFamily="34" charset="0"/>
              </a:rPr>
              <a:t>he selected approach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715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proposal-IMPACT-4/5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1219200"/>
            <a:ext cx="1197225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1800" b="1" i="0" dirty="0">
                <a:effectLst/>
                <a:latin typeface="TrebuchetMS-Bold"/>
              </a:rPr>
              <a:t>Credibility of the impacts</a:t>
            </a:r>
            <a:endParaRPr lang="en-US" dirty="0">
              <a:latin typeface="TrebuchetMS"/>
            </a:endParaRPr>
          </a:p>
          <a:p>
            <a:r>
              <a:rPr lang="en-US" sz="1800" b="0" i="0" dirty="0">
                <a:effectLst/>
                <a:latin typeface="TrebuchetMS"/>
              </a:rPr>
              <a:t>Explain </a:t>
            </a:r>
            <a:r>
              <a:rPr lang="en-US" dirty="0">
                <a:latin typeface="TrebuchetMS"/>
              </a:rPr>
              <a:t>t</a:t>
            </a:r>
            <a:r>
              <a:rPr lang="en-US" sz="1800" b="0" i="0" dirty="0">
                <a:effectLst/>
                <a:latin typeface="TrebuchetMS"/>
              </a:rPr>
              <a:t>o what extent the commercial impact(s) described in the proposal are credible and substantial</a:t>
            </a:r>
            <a:r>
              <a:rPr lang="en-US" dirty="0">
                <a:latin typeface="TrebuchetMS"/>
              </a:rPr>
              <a:t> </a:t>
            </a:r>
            <a:r>
              <a:rPr lang="en-US" sz="1800" b="0" i="0" dirty="0">
                <a:effectLst/>
                <a:latin typeface="TrebuchetMS"/>
              </a:rPr>
              <a:t>within the project and beyond (</a:t>
            </a:r>
            <a:r>
              <a:rPr lang="en-US" dirty="0" err="1">
                <a:latin typeface="TrebuchetMS"/>
              </a:rPr>
              <a:t>f.e</a:t>
            </a:r>
            <a:r>
              <a:rPr lang="en-US" dirty="0">
                <a:latin typeface="TrebuchetMS"/>
              </a:rPr>
              <a:t> impact on </a:t>
            </a:r>
            <a:r>
              <a:rPr lang="en-US" sz="1800" b="0" i="0" dirty="0">
                <a:effectLst/>
                <a:latin typeface="TrebuchetMS"/>
              </a:rPr>
              <a:t>one or several sectors, impact on setting new standards</a:t>
            </a:r>
            <a:r>
              <a:rPr lang="en-US" dirty="0">
                <a:latin typeface="TrebuchetMS"/>
              </a:rPr>
              <a:t>, </a:t>
            </a:r>
            <a:r>
              <a:rPr lang="en-US" dirty="0" err="1">
                <a:latin typeface="TrebuchetMS"/>
              </a:rPr>
              <a:t>etc</a:t>
            </a:r>
            <a:r>
              <a:rPr lang="en-US" dirty="0">
                <a:latin typeface="TrebuchetMS"/>
              </a:rPr>
              <a:t>)</a:t>
            </a:r>
            <a:endParaRPr lang="en-US" dirty="0"/>
          </a:p>
          <a:p>
            <a:endParaRPr lang="en-US" dirty="0"/>
          </a:p>
          <a:p>
            <a:r>
              <a:rPr lang="en-US" sz="1800" b="1" i="0" dirty="0">
                <a:effectLst/>
                <a:latin typeface="TrebuchetMS-Bold"/>
              </a:rPr>
              <a:t>Economic and/or societal benefits</a:t>
            </a:r>
            <a:endParaRPr lang="en-US" dirty="0">
              <a:latin typeface="TrebuchetMS"/>
            </a:endParaRPr>
          </a:p>
          <a:p>
            <a:r>
              <a:rPr lang="en-US" dirty="0">
                <a:latin typeface="TrebuchetMS"/>
              </a:rPr>
              <a:t>Mention the </a:t>
            </a:r>
            <a:r>
              <a:rPr lang="en-US" sz="1800" b="0" i="0" dirty="0">
                <a:effectLst/>
                <a:latin typeface="TrebuchetMS"/>
              </a:rPr>
              <a:t>scale up potential of the proposed innovation (</a:t>
            </a:r>
            <a:r>
              <a:rPr lang="en-US" sz="1800" b="0" i="0" dirty="0" err="1">
                <a:effectLst/>
                <a:latin typeface="TrebuchetMS"/>
              </a:rPr>
              <a:t>f.e</a:t>
            </a:r>
            <a:r>
              <a:rPr lang="en-US" sz="1800" b="0" i="0" dirty="0">
                <a:effectLst/>
                <a:latin typeface="TrebuchetMS"/>
              </a:rPr>
              <a:t> high capacity to gain or create new European or global markets, positive impacts for the EU MS &amp; AC like strategic autonomy, employment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, productivity gains, sustainability and economic growth)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sz="1800" b="1" i="0" dirty="0">
                <a:effectLst/>
                <a:latin typeface="TrebuchetMS-Bold"/>
              </a:rPr>
              <a:t>Investment readiness</a:t>
            </a:r>
            <a:endParaRPr lang="en-US" b="1" dirty="0">
              <a:latin typeface="TrebuchetMS-Bold"/>
            </a:endParaRPr>
          </a:p>
          <a:p>
            <a:r>
              <a:rPr lang="el-GR" dirty="0">
                <a:latin typeface="TrebuchetMS"/>
              </a:rPr>
              <a:t>Μ</a:t>
            </a:r>
            <a:r>
              <a:rPr lang="en-US" dirty="0" err="1">
                <a:latin typeface="TrebuchetMS"/>
              </a:rPr>
              <a:t>ake</a:t>
            </a:r>
            <a:r>
              <a:rPr lang="en-US" dirty="0">
                <a:latin typeface="TrebuchetMS"/>
              </a:rPr>
              <a:t> sure</a:t>
            </a:r>
            <a:r>
              <a:rPr lang="en-US" sz="1800" b="0" i="0" dirty="0">
                <a:effectLst/>
                <a:latin typeface="TrebuchetMS"/>
              </a:rPr>
              <a:t> the proposal and its activities contribute to make the technology and the team investment ready </a:t>
            </a:r>
          </a:p>
          <a:p>
            <a:r>
              <a:rPr lang="en-US" dirty="0">
                <a:latin typeface="TrebuchetMS"/>
              </a:rPr>
              <a:t>Provide</a:t>
            </a:r>
            <a:r>
              <a:rPr lang="en-US" sz="1800" b="0" i="0" dirty="0">
                <a:effectLst/>
                <a:latin typeface="TrebuchetMS"/>
              </a:rPr>
              <a:t> a well defined and convincing go-to-market strategy and pathway, including what regulatory approvals may be</a:t>
            </a:r>
          </a:p>
          <a:p>
            <a:r>
              <a:rPr lang="en-US" sz="1800" b="0" i="0" dirty="0">
                <a:effectLst/>
                <a:latin typeface="TrebuchetMS"/>
              </a:rPr>
              <a:t>needed (if relevant), time to market and any other considerations (</a:t>
            </a:r>
            <a:r>
              <a:rPr lang="en-US" sz="1800" b="0" i="0" dirty="0" err="1">
                <a:effectLst/>
                <a:latin typeface="TrebuchetMS"/>
              </a:rPr>
              <a:t>eg</a:t>
            </a:r>
            <a:r>
              <a:rPr lang="en-US" sz="1800" b="0" i="0" dirty="0">
                <a:effectLst/>
                <a:latin typeface="TrebuchetMS"/>
              </a:rPr>
              <a:t> 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including IP protection)</a:t>
            </a:r>
            <a:r>
              <a:rPr lang="en-US" sz="1800" b="0" i="0" dirty="0">
                <a:effectLst/>
                <a:latin typeface="TrebuchetMS"/>
              </a:rPr>
              <a:t>, market validation, possible business and revenue model to be able to ensure in the future tech development and</a:t>
            </a:r>
            <a:r>
              <a:rPr lang="en-US" dirty="0">
                <a:latin typeface="Calibri" panose="020F0502020204030204" pitchFamily="34" charset="0"/>
              </a:rPr>
              <a:t> further</a:t>
            </a:r>
            <a:r>
              <a:rPr lang="en-US" sz="1800" b="0" i="0" dirty="0">
                <a:effectLst/>
                <a:latin typeface="Calibri" panose="020F0502020204030204" pitchFamily="34" charset="0"/>
              </a:rPr>
              <a:t> funding secured.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     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57513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>
            <a:extLst>
              <a:ext uri="{FF2B5EF4-FFF2-40B4-BE49-F238E27FC236}">
                <a16:creationId xmlns:a16="http://schemas.microsoft.com/office/drawing/2014/main" id="{FC6B67D9-2246-43EB-A2D6-11643205587E}"/>
              </a:ext>
            </a:extLst>
          </p:cNvPr>
          <p:cNvGrpSpPr/>
          <p:nvPr/>
        </p:nvGrpSpPr>
        <p:grpSpPr>
          <a:xfrm rot="-10800000">
            <a:off x="1" y="230188"/>
            <a:ext cx="7063651" cy="681037"/>
            <a:chOff x="0" y="0"/>
            <a:chExt cx="604777" cy="58309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5E401C67-96D3-4059-AE4B-5619284670C1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4E67E918-265F-4987-94FB-98D2F6BE2257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6D5DD55-5859-4CB1-A63B-E674453E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7522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EIC Transition</a:t>
            </a:r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4B4652-F120-4517-9AE2-B58D98C705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28" t="29444" r="18438" b="13055"/>
          <a:stretch/>
        </p:blipFill>
        <p:spPr>
          <a:xfrm>
            <a:off x="2426740" y="1623935"/>
            <a:ext cx="7002256" cy="3610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87DB1F-10CE-47D0-B950-6B8242FF2E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17" t="19193" r="35138" b="10262"/>
          <a:stretch/>
        </p:blipFill>
        <p:spPr>
          <a:xfrm>
            <a:off x="10039580" y="2307507"/>
            <a:ext cx="1794701" cy="2242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6C3348-8B85-4F14-B8D2-05C14FBAAD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8796" r="27145" b="-1313"/>
          <a:stretch/>
        </p:blipFill>
        <p:spPr>
          <a:xfrm>
            <a:off x="309360" y="6066477"/>
            <a:ext cx="7661160" cy="7449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82986CA-1FAB-482A-ACF8-1B2FAA53DCFE}"/>
              </a:ext>
            </a:extLst>
          </p:cNvPr>
          <p:cNvSpPr txBox="1"/>
          <p:nvPr/>
        </p:nvSpPr>
        <p:spPr>
          <a:xfrm>
            <a:off x="111363" y="2430960"/>
            <a:ext cx="1340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TRL </a:t>
            </a:r>
            <a:r>
              <a:rPr lang="el-GR" sz="1600" b="1" dirty="0"/>
              <a:t>3/4</a:t>
            </a:r>
            <a:r>
              <a:rPr lang="en-GB" sz="1600" b="1" dirty="0"/>
              <a:t>-</a:t>
            </a:r>
            <a:r>
              <a:rPr lang="el-GR" sz="1600" b="1" dirty="0"/>
              <a:t>6</a:t>
            </a:r>
            <a:r>
              <a:rPr lang="en-GB" sz="1600" b="1" dirty="0"/>
              <a:t> </a:t>
            </a:r>
            <a:endParaRPr lang="el-GR" sz="16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3B00AF-1DDA-4C13-A354-C002AA277687}"/>
              </a:ext>
            </a:extLst>
          </p:cNvPr>
          <p:cNvSpPr/>
          <p:nvPr/>
        </p:nvSpPr>
        <p:spPr>
          <a:xfrm>
            <a:off x="0" y="2977052"/>
            <a:ext cx="2133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🚀 </a:t>
            </a:r>
            <a:r>
              <a:rPr lang="en-US" sz="1600" b="1" dirty="0"/>
              <a:t>Goal</a:t>
            </a:r>
            <a:r>
              <a:rPr lang="el-GR" sz="1600" dirty="0"/>
              <a:t>: </a:t>
            </a:r>
            <a:endParaRPr lang="en-US" sz="1600" dirty="0"/>
          </a:p>
          <a:p>
            <a:endParaRPr lang="el-GR" sz="1600" dirty="0"/>
          </a:p>
          <a:p>
            <a:r>
              <a:rPr lang="en-US" sz="1600" dirty="0"/>
              <a:t>Technology validation and initiation of business development</a:t>
            </a:r>
            <a:endParaRPr lang="el-GR" sz="1600" dirty="0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2FBE2C1-B7A4-47E3-9E7C-0D555A5169F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328989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-104774" y="26828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Structure of the proposal-I</a:t>
            </a:r>
            <a:r>
              <a:rPr lang="el-GR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Μ</a:t>
            </a: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PLEMENTATION-3/5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AE7401-029E-4D20-986B-A402B46426B7}"/>
              </a:ext>
            </a:extLst>
          </p:cNvPr>
          <p:cNvSpPr txBox="1"/>
          <p:nvPr/>
        </p:nvSpPr>
        <p:spPr>
          <a:xfrm>
            <a:off x="0" y="1219200"/>
            <a:ext cx="11972257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sz="1800" b="1" i="0" dirty="0">
                <a:effectLst/>
                <a:latin typeface="TrebuchetMS-Bold"/>
              </a:rPr>
              <a:t>Quality and motivation of the team</a:t>
            </a:r>
          </a:p>
          <a:p>
            <a:endParaRPr lang="en-US" dirty="0">
              <a:latin typeface="TrebuchetMS"/>
            </a:endParaRPr>
          </a:p>
          <a:p>
            <a:r>
              <a:rPr lang="en-US" sz="1800" b="0" i="0" dirty="0">
                <a:effectLst/>
                <a:latin typeface="TrebuchetMS"/>
              </a:rPr>
              <a:t>Define to what extent the team has the necessary high-quality capabilities and high motivation to move decisively towards market</a:t>
            </a:r>
            <a:endParaRPr lang="en-US" dirty="0">
              <a:latin typeface="TrebuchetMS"/>
            </a:endParaRPr>
          </a:p>
          <a:p>
            <a:r>
              <a:rPr lang="en-US" sz="1800" b="0" i="0" dirty="0">
                <a:effectLst/>
                <a:latin typeface="TrebuchetMS"/>
              </a:rPr>
              <a:t>Define how you have the necessary expertise to create a unique commercial value from the emerging technology and develop an attractive business and investment proposition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sz="1800" b="1" i="0" dirty="0">
                <a:effectLst/>
                <a:latin typeface="TrebuchetMS-Bold"/>
              </a:rPr>
              <a:t>KPIs and Milestones</a:t>
            </a:r>
            <a:endParaRPr lang="en-US" dirty="0">
              <a:latin typeface="TrebuchetMS"/>
            </a:endParaRPr>
          </a:p>
          <a:p>
            <a:r>
              <a:rPr lang="en-US" sz="1800" b="0" i="0" dirty="0">
                <a:effectLst/>
                <a:latin typeface="TrebuchetMS"/>
              </a:rPr>
              <a:t>Set milestones and KPIs relevant and clearly defined to track progress along the pathway towards objectives</a:t>
            </a:r>
          </a:p>
          <a:p>
            <a:r>
              <a:rPr lang="en-US" dirty="0">
                <a:latin typeface="TrebuchetMS"/>
              </a:rPr>
              <a:t>Identify</a:t>
            </a:r>
            <a:r>
              <a:rPr lang="en-US" sz="1800" b="0" i="0" dirty="0">
                <a:effectLst/>
                <a:latin typeface="TrebuchetMS"/>
              </a:rPr>
              <a:t> main risks (e.g., technological, market, financial etc.), together with measures to mitigate in order to achieve the project objectives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sz="1800" b="1" i="0" dirty="0">
                <a:effectLst/>
                <a:latin typeface="TrebuchetMS-Bold"/>
              </a:rPr>
              <a:t>Workplan and allocation of resources</a:t>
            </a:r>
            <a:endParaRPr lang="en-US" sz="1800" b="0" i="0" dirty="0">
              <a:effectLst/>
              <a:latin typeface="TrebuchetMS"/>
            </a:endParaRPr>
          </a:p>
          <a:p>
            <a:r>
              <a:rPr lang="en-US" dirty="0">
                <a:latin typeface="TrebuchetMS"/>
              </a:rPr>
              <a:t>Ensure</a:t>
            </a:r>
            <a:r>
              <a:rPr lang="en-US" sz="1800" b="0" i="0" dirty="0">
                <a:effectLst/>
                <a:latin typeface="TrebuchetMS"/>
              </a:rPr>
              <a:t> appropriate and effective allocation of resources in the workplan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sz="1800" b="0" i="0" dirty="0">
                <a:solidFill>
                  <a:srgbClr val="002060"/>
                </a:solidFill>
                <a:effectLst/>
                <a:latin typeface="TrebuchetMS"/>
              </a:rPr>
              <a:t>     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      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60020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F3944B12-4ED9-44E2-B1F1-2D245CE70104}"/>
              </a:ext>
            </a:extLst>
          </p:cNvPr>
          <p:cNvSpPr/>
          <p:nvPr/>
        </p:nvSpPr>
        <p:spPr>
          <a:xfrm>
            <a:off x="8072437" y="4985042"/>
            <a:ext cx="223361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79B7DD6-14B4-4E72-AC18-3ACC95A8E2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494" t="39281" r="13906" b="21150"/>
          <a:stretch/>
        </p:blipFill>
        <p:spPr>
          <a:xfrm>
            <a:off x="8203393" y="4582394"/>
            <a:ext cx="2967900" cy="202637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11E619B-BA2B-4EE9-8EBE-2581C838C2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43" t="33472" r="13802" b="21450"/>
          <a:stretch/>
        </p:blipFill>
        <p:spPr>
          <a:xfrm>
            <a:off x="7574962" y="1055027"/>
            <a:ext cx="3948756" cy="304762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A0099A-B7C4-49CF-A9C3-2C545041F432}"/>
              </a:ext>
            </a:extLst>
          </p:cNvPr>
          <p:cNvSpPr txBox="1"/>
          <p:nvPr/>
        </p:nvSpPr>
        <p:spPr>
          <a:xfrm>
            <a:off x="81302" y="330111"/>
            <a:ext cx="70636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FFFF"/>
                </a:solidFill>
                <a:effectLst/>
                <a:latin typeface="SegoeUI-Semibold"/>
              </a:rPr>
              <a:t>To summarize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>
                <a:latin typeface="Helios" panose="020B0604020202020204"/>
              </a:rPr>
              <a:t/>
            </a:r>
            <a:br>
              <a:rPr lang="en-US" sz="2400" dirty="0">
                <a:latin typeface="Helios" panose="020B0604020202020204"/>
              </a:rPr>
            </a:br>
            <a:endParaRPr lang="en-150" sz="2400" dirty="0">
              <a:latin typeface="Helios" panose="020B060402020202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ADB1B5-2A21-4672-AB26-02FDF4CC60B4}"/>
              </a:ext>
            </a:extLst>
          </p:cNvPr>
          <p:cNvSpPr txBox="1"/>
          <p:nvPr/>
        </p:nvSpPr>
        <p:spPr>
          <a:xfrm>
            <a:off x="74952" y="1055027"/>
            <a:ext cx="652840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Size of the opportunity (how big is the problem that the proposal is aiming at)?</a:t>
            </a:r>
          </a:p>
          <a:p>
            <a:pPr>
              <a:buClr>
                <a:srgbClr val="C00000"/>
              </a:buClr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Who has the problem (market analysis)</a:t>
            </a:r>
            <a:endParaRPr lang="el-G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Preliminary market research to address customer needs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endParaRPr 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rabicPeriod" startAt="2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Value proposition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(the central element of the Business Model): </a:t>
            </a:r>
          </a:p>
          <a:p>
            <a:pPr marL="342900" indent="-342900">
              <a:buClr>
                <a:srgbClr val="C00000"/>
              </a:buClr>
              <a:buAutoNum type="arabicPeriod" startAt="2"/>
            </a:pPr>
            <a:endParaRPr 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how the proposal aims to solve the problem,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Competitive advantage vs direct competitors and alternative solutions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Sustainability of the competitive advantage (e.g. IPR protection</a:t>
            </a: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endParaRPr 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  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Other aspects of the Business model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according to the need of proposal (non exhaustive)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Key resources (patent and other IP aspects)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Key partners (collaboration)</a:t>
            </a:r>
            <a:endParaRPr lang="el-G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Κ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People: People Readiness: need to have a leading team for the project and beyond or the steps to identify them</a:t>
            </a:r>
          </a:p>
          <a:p>
            <a:pPr marL="342900" indent="-342900">
              <a:buClr>
                <a:srgbClr val="C00000"/>
              </a:buClr>
              <a:buAutoNum type="alphaL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Customers/Segments: Description of the already achieved engagement or interaction with them or ways to start –pilots, commitment, interviews</a:t>
            </a:r>
          </a:p>
          <a:p>
            <a:pPr>
              <a:buClr>
                <a:srgbClr val="C00000"/>
              </a:buClr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150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8E60481-5D41-44F7-AFA0-DC4BA2F55405}"/>
              </a:ext>
            </a:extLst>
          </p:cNvPr>
          <p:cNvSpPr txBox="1"/>
          <p:nvPr/>
        </p:nvSpPr>
        <p:spPr>
          <a:xfrm>
            <a:off x="462302" y="6085543"/>
            <a:ext cx="6776698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 need to demonstrate market traction to apply for Transition</a:t>
            </a:r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preaccelerator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no need for financial projections and marketing strategy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EIC Accelerator</a:t>
            </a:r>
            <a:endParaRPr lang="en-150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992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F3944B12-4ED9-44E2-B1F1-2D245CE70104}"/>
              </a:ext>
            </a:extLst>
          </p:cNvPr>
          <p:cNvSpPr/>
          <p:nvPr/>
        </p:nvSpPr>
        <p:spPr>
          <a:xfrm>
            <a:off x="7876494" y="4433677"/>
            <a:ext cx="223361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4ECC33-FE16-4175-8CED-F320F1AC19E6}"/>
              </a:ext>
            </a:extLst>
          </p:cNvPr>
          <p:cNvSpPr/>
          <p:nvPr/>
        </p:nvSpPr>
        <p:spPr>
          <a:xfrm>
            <a:off x="8047944" y="4719427"/>
            <a:ext cx="259556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0D1D76-C104-49DB-891C-9691379C200C}"/>
              </a:ext>
            </a:extLst>
          </p:cNvPr>
          <p:cNvSpPr/>
          <p:nvPr/>
        </p:nvSpPr>
        <p:spPr>
          <a:xfrm rot="16200000">
            <a:off x="6098499" y="2041455"/>
            <a:ext cx="2233613" cy="711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336536-7222-437D-92D1-E79E73F66B51}"/>
              </a:ext>
            </a:extLst>
          </p:cNvPr>
          <p:cNvSpPr/>
          <p:nvPr/>
        </p:nvSpPr>
        <p:spPr>
          <a:xfrm rot="5400000">
            <a:off x="-342694" y="4578904"/>
            <a:ext cx="2439813" cy="43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903C5-FCF7-4DF6-B540-55701447BB13}"/>
              </a:ext>
            </a:extLst>
          </p:cNvPr>
          <p:cNvSpPr txBox="1"/>
          <p:nvPr/>
        </p:nvSpPr>
        <p:spPr>
          <a:xfrm>
            <a:off x="2" y="306164"/>
            <a:ext cx="70636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Do not forget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>
                <a:latin typeface="Helios" panose="020B0604020202020204"/>
              </a:rPr>
              <a:t/>
            </a:r>
            <a:br>
              <a:rPr lang="en-US" sz="2800" dirty="0">
                <a:latin typeface="Helios" panose="020B0604020202020204"/>
              </a:rPr>
            </a:br>
            <a:endParaRPr lang="en-150" sz="2800" dirty="0">
              <a:latin typeface="Helios" panose="020B060402020202020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71D3D33-9FE9-48FB-900F-A44E301673D2}"/>
              </a:ext>
            </a:extLst>
          </p:cNvPr>
          <p:cNvSpPr/>
          <p:nvPr/>
        </p:nvSpPr>
        <p:spPr>
          <a:xfrm>
            <a:off x="1850571" y="5125535"/>
            <a:ext cx="4689482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3DB7FC-126D-4508-BAA2-2D9D8A8176E4}"/>
              </a:ext>
            </a:extLst>
          </p:cNvPr>
          <p:cNvSpPr/>
          <p:nvPr/>
        </p:nvSpPr>
        <p:spPr>
          <a:xfrm rot="5400000">
            <a:off x="3943101" y="2567637"/>
            <a:ext cx="330200" cy="6844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B433E6-B4AA-4B22-BAE6-67B52A5679F8}"/>
              </a:ext>
            </a:extLst>
          </p:cNvPr>
          <p:cNvSpPr txBox="1"/>
          <p:nvPr/>
        </p:nvSpPr>
        <p:spPr>
          <a:xfrm>
            <a:off x="10432025" y="6236525"/>
            <a:ext cx="1759975" cy="6513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1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2A74FF-B691-476B-8B9C-3C1B2A4543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13" t="34261" r="14435" b="20646"/>
          <a:stretch/>
        </p:blipFill>
        <p:spPr>
          <a:xfrm>
            <a:off x="809323" y="1741716"/>
            <a:ext cx="9782572" cy="36624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996B9E-061B-465A-BC46-F47725E8AC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43" t="30555" r="56263" b="12131"/>
          <a:stretch/>
        </p:blipFill>
        <p:spPr>
          <a:xfrm>
            <a:off x="7674156" y="2898326"/>
            <a:ext cx="3522791" cy="384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06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F3944B12-4ED9-44E2-B1F1-2D245CE70104}"/>
              </a:ext>
            </a:extLst>
          </p:cNvPr>
          <p:cNvSpPr/>
          <p:nvPr/>
        </p:nvSpPr>
        <p:spPr>
          <a:xfrm>
            <a:off x="7876494" y="4433677"/>
            <a:ext cx="223361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4ECC33-FE16-4175-8CED-F320F1AC19E6}"/>
              </a:ext>
            </a:extLst>
          </p:cNvPr>
          <p:cNvSpPr/>
          <p:nvPr/>
        </p:nvSpPr>
        <p:spPr>
          <a:xfrm>
            <a:off x="8047944" y="4719427"/>
            <a:ext cx="259556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0D1D76-C104-49DB-891C-9691379C200C}"/>
              </a:ext>
            </a:extLst>
          </p:cNvPr>
          <p:cNvSpPr/>
          <p:nvPr/>
        </p:nvSpPr>
        <p:spPr>
          <a:xfrm rot="16200000">
            <a:off x="6098499" y="2041455"/>
            <a:ext cx="2233613" cy="711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0C077B-A376-4F5C-9E88-002B1B5A2AC4}"/>
              </a:ext>
            </a:extLst>
          </p:cNvPr>
          <p:cNvSpPr/>
          <p:nvPr/>
        </p:nvSpPr>
        <p:spPr>
          <a:xfrm>
            <a:off x="8072437" y="4985042"/>
            <a:ext cx="3339817" cy="1214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FFBDEE-7A65-4778-BF16-07A99004381E}"/>
              </a:ext>
            </a:extLst>
          </p:cNvPr>
          <p:cNvSpPr/>
          <p:nvPr/>
        </p:nvSpPr>
        <p:spPr>
          <a:xfrm rot="5400000">
            <a:off x="8807853" y="5213021"/>
            <a:ext cx="2439813" cy="485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336536-7222-437D-92D1-E79E73F66B51}"/>
              </a:ext>
            </a:extLst>
          </p:cNvPr>
          <p:cNvSpPr/>
          <p:nvPr/>
        </p:nvSpPr>
        <p:spPr>
          <a:xfrm rot="5400000">
            <a:off x="-342694" y="4578904"/>
            <a:ext cx="2439813" cy="43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903C5-FCF7-4DF6-B540-55701447BB13}"/>
              </a:ext>
            </a:extLst>
          </p:cNvPr>
          <p:cNvSpPr txBox="1"/>
          <p:nvPr/>
        </p:nvSpPr>
        <p:spPr>
          <a:xfrm>
            <a:off x="2" y="306164"/>
            <a:ext cx="70636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Do not forget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>
                <a:latin typeface="Helios" panose="020B0604020202020204"/>
              </a:rPr>
              <a:t/>
            </a:r>
            <a:br>
              <a:rPr lang="en-US" sz="2800" dirty="0">
                <a:latin typeface="Helios" panose="020B0604020202020204"/>
              </a:rPr>
            </a:br>
            <a:endParaRPr lang="en-150" sz="2800" dirty="0">
              <a:latin typeface="Helios" panose="020B060402020202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3DB7FC-126D-4508-BAA2-2D9D8A8176E4}"/>
              </a:ext>
            </a:extLst>
          </p:cNvPr>
          <p:cNvSpPr/>
          <p:nvPr/>
        </p:nvSpPr>
        <p:spPr>
          <a:xfrm rot="5400000">
            <a:off x="3943101" y="2567637"/>
            <a:ext cx="330200" cy="6844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b="1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26118F-2970-4510-897D-CEF120DE6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29" t="31971" r="18420" b="16420"/>
          <a:stretch/>
        </p:blipFill>
        <p:spPr>
          <a:xfrm>
            <a:off x="5753100" y="3699968"/>
            <a:ext cx="6391119" cy="30589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B433E6-B4AA-4B22-BAE6-67B52A5679F8}"/>
              </a:ext>
            </a:extLst>
          </p:cNvPr>
          <p:cNvSpPr txBox="1"/>
          <p:nvPr/>
        </p:nvSpPr>
        <p:spPr>
          <a:xfrm rot="16200000">
            <a:off x="10890933" y="4774174"/>
            <a:ext cx="2443373" cy="17623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15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3AA970-3986-406C-9563-A6F7F14888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45" t="34261" r="15761" b="15066"/>
          <a:stretch/>
        </p:blipFill>
        <p:spPr>
          <a:xfrm>
            <a:off x="204194" y="930276"/>
            <a:ext cx="6859458" cy="276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49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427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Conclusion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C4F745-0000-4E78-BAA3-C0154D99E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56" t="24028" r="11829" b="16671"/>
          <a:stretch/>
        </p:blipFill>
        <p:spPr>
          <a:xfrm>
            <a:off x="1077688" y="1294403"/>
            <a:ext cx="10036621" cy="4553947"/>
          </a:xfrm>
          <a:prstGeom prst="rect">
            <a:avLst/>
          </a:prstGeom>
        </p:spPr>
      </p:pic>
      <p:sp>
        <p:nvSpPr>
          <p:cNvPr id="8" name="Freeform 6">
            <a:extLst>
              <a:ext uri="{FF2B5EF4-FFF2-40B4-BE49-F238E27FC236}">
                <a16:creationId xmlns:a16="http://schemas.microsoft.com/office/drawing/2014/main" id="{791110B1-1CE9-49FC-83A2-2E073CCBA961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80384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887AFE3-B947-4A09-B17D-A09F74869E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90" t="16700" r="16008" b="12170"/>
          <a:stretch/>
        </p:blipFill>
        <p:spPr>
          <a:xfrm>
            <a:off x="-38970" y="1"/>
            <a:ext cx="12230970" cy="685799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5878428-7C9E-D555-C01D-9356E53C9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104" y="44724"/>
            <a:ext cx="7162060" cy="669038"/>
          </a:xfrm>
        </p:spPr>
        <p:txBody>
          <a:bodyPr/>
          <a:lstStyle/>
          <a:p>
            <a:r>
              <a:rPr lang="it-IT" dirty="0"/>
              <a:t>A2EIC-network of EIC NCPs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EC7FD10-3E17-4E3B-8923-D2E1E55854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49" t="16589" r="36053" b="18140"/>
          <a:stretch/>
        </p:blipFill>
        <p:spPr>
          <a:xfrm>
            <a:off x="5021339" y="2474128"/>
            <a:ext cx="1984585" cy="2889870"/>
          </a:xfrm>
          <a:prstGeom prst="rect">
            <a:avLst/>
          </a:prstGeom>
        </p:spPr>
      </p:pic>
      <p:sp>
        <p:nvSpPr>
          <p:cNvPr id="19" name="CasellaDiTesto 11">
            <a:extLst>
              <a:ext uri="{FF2B5EF4-FFF2-40B4-BE49-F238E27FC236}">
                <a16:creationId xmlns:a16="http://schemas.microsoft.com/office/drawing/2014/main" id="{7D8F5206-962D-44B2-B4DD-65A9050AA798}"/>
              </a:ext>
            </a:extLst>
          </p:cNvPr>
          <p:cNvSpPr txBox="1"/>
          <p:nvPr/>
        </p:nvSpPr>
        <p:spPr>
          <a:xfrm>
            <a:off x="4977216" y="5417341"/>
            <a:ext cx="198458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MYRIADPRO-REGULAR"/>
              </a:rPr>
              <a:t>EIC Transition Annotated Proposal Template</a:t>
            </a:r>
            <a:endParaRPr lang="it-IT" sz="1400" b="1" dirty="0">
              <a:latin typeface="MYRIADPRO-REGULAR"/>
            </a:endParaRPr>
          </a:p>
        </p:txBody>
      </p:sp>
      <p:pic>
        <p:nvPicPr>
          <p:cNvPr id="22" name="Picture 2" descr="EU Prize for Women Innovators | EURAXESS">
            <a:extLst>
              <a:ext uri="{FF2B5EF4-FFF2-40B4-BE49-F238E27FC236}">
                <a16:creationId xmlns:a16="http://schemas.microsoft.com/office/drawing/2014/main" id="{73081D09-2995-49D7-AB7B-AB2BEE4DD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56" b="31897"/>
          <a:stretch>
            <a:fillRect/>
          </a:stretch>
        </p:blipFill>
        <p:spPr bwMode="auto">
          <a:xfrm>
            <a:off x="9681836" y="797123"/>
            <a:ext cx="2510165" cy="88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AE140EA-9FA8-4FA5-AE9F-6AD4A4ED10BF}"/>
              </a:ext>
            </a:extLst>
          </p:cNvPr>
          <p:cNvSpPr txBox="1">
            <a:spLocks/>
          </p:cNvSpPr>
          <p:nvPr/>
        </p:nvSpPr>
        <p:spPr bwMode="auto">
          <a:xfrm>
            <a:off x="10389680" y="3236292"/>
            <a:ext cx="2132584" cy="43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ts val="1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1pPr>
            <a:lvl2pPr marL="547688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5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2pPr>
            <a:lvl3pPr marL="868363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3pPr>
            <a:lvl4pPr marL="1187450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4pPr>
            <a:lvl5pPr marL="1508125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GB" sz="1200" dirty="0"/>
              <a:t>https://access2eic.eu</a:t>
            </a:r>
            <a:endParaRPr lang="it-IT" sz="1200" dirty="0"/>
          </a:p>
        </p:txBody>
      </p:sp>
      <p:pic>
        <p:nvPicPr>
          <p:cNvPr id="25" name="Picture 8" descr="LinkedIn - App su Google Play">
            <a:extLst>
              <a:ext uri="{FF2B5EF4-FFF2-40B4-BE49-F238E27FC236}">
                <a16:creationId xmlns:a16="http://schemas.microsoft.com/office/drawing/2014/main" id="{DFEB9608-6EC0-47DA-84F0-8FA761A22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845" y="4493757"/>
            <a:ext cx="588179" cy="58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6DB81063-3070-4BBF-A4F8-3F11E424681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468" t="16381" r="61303" b="69899"/>
          <a:stretch/>
        </p:blipFill>
        <p:spPr bwMode="auto">
          <a:xfrm>
            <a:off x="7637087" y="3086351"/>
            <a:ext cx="2496566" cy="6825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F099E38-0017-4837-8D9C-EB15743379B3}"/>
              </a:ext>
            </a:extLst>
          </p:cNvPr>
          <p:cNvSpPr txBox="1">
            <a:spLocks/>
          </p:cNvSpPr>
          <p:nvPr/>
        </p:nvSpPr>
        <p:spPr bwMode="auto">
          <a:xfrm>
            <a:off x="10372737" y="4536800"/>
            <a:ext cx="1622841" cy="43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ts val="1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1pPr>
            <a:lvl2pPr marL="547688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5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2pPr>
            <a:lvl3pPr marL="868363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3pPr>
            <a:lvl4pPr marL="1187450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4pPr>
            <a:lvl5pPr marL="1508125" indent="-228600" algn="l" rtl="0" eaLnBrk="0" fontAlgn="base" hangingPunct="0">
              <a:lnSpc>
                <a:spcPct val="95000"/>
              </a:lnSpc>
              <a:spcBef>
                <a:spcPts val="800"/>
              </a:spcBef>
              <a:spcAft>
                <a:spcPct val="0"/>
              </a:spcAft>
              <a:buSzPct val="100000"/>
              <a:buFont typeface="Century Gothic" panose="020B0502020202020204" pitchFamily="34" charset="0"/>
              <a:buChar char="–"/>
              <a:defRPr sz="1300" kern="1200">
                <a:solidFill>
                  <a:schemeClr val="tx1"/>
                </a:solidFill>
                <a:latin typeface="Rubik Light" panose="00000400000000000000" pitchFamily="2" charset="-79"/>
                <a:ea typeface="Rubik Light"/>
                <a:cs typeface="Rubik Light" panose="00000400000000000000" pitchFamily="2" charset="-79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1200" dirty="0"/>
              <a:t>linkedin.com/company/access4smes/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0764F2-2794-42D2-B509-4EF709BF194B}"/>
              </a:ext>
            </a:extLst>
          </p:cNvPr>
          <p:cNvSpPr txBox="1"/>
          <p:nvPr/>
        </p:nvSpPr>
        <p:spPr>
          <a:xfrm>
            <a:off x="1667046" y="1619676"/>
            <a:ext cx="8857910" cy="705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GB" sz="1400" b="1" dirty="0">
                <a:solidFill>
                  <a:srgbClr val="054372"/>
                </a:solidFill>
                <a:cs typeface="Rubik Light" panose="00000400000000000000"/>
              </a:rPr>
              <a:t>ACCESS2EIC  is the network of 16 partners who share the common purpose to work as a network of EIC NCPs to support </a:t>
            </a:r>
            <a:r>
              <a:rPr lang="el-GR" sz="1400" b="1" dirty="0">
                <a:solidFill>
                  <a:srgbClr val="054372"/>
                </a:solidFill>
                <a:cs typeface="Rubik Light" panose="00000400000000000000"/>
              </a:rPr>
              <a:t>Ν</a:t>
            </a:r>
            <a:r>
              <a:rPr lang="en-US" sz="1400" b="1" dirty="0">
                <a:solidFill>
                  <a:srgbClr val="054372"/>
                </a:solidFill>
                <a:cs typeface="Rubik Light" panose="00000400000000000000"/>
              </a:rPr>
              <a:t>CPs,</a:t>
            </a:r>
            <a:r>
              <a:rPr lang="en-GB" sz="1400" b="1" dirty="0">
                <a:solidFill>
                  <a:srgbClr val="054372"/>
                </a:solidFill>
                <a:cs typeface="Rubik Light" panose="00000400000000000000"/>
              </a:rPr>
              <a:t> applicants and raise the quality of applications</a:t>
            </a:r>
          </a:p>
        </p:txBody>
      </p:sp>
      <p:pic>
        <p:nvPicPr>
          <p:cNvPr id="47" name="Picture 3">
            <a:extLst>
              <a:ext uri="{FF2B5EF4-FFF2-40B4-BE49-F238E27FC236}">
                <a16:creationId xmlns:a16="http://schemas.microsoft.com/office/drawing/2014/main" id="{A5C63303-21A1-4539-BCCA-1CEEFC6FB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8" y="972980"/>
            <a:ext cx="1528964" cy="53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">
            <a:extLst>
              <a:ext uri="{FF2B5EF4-FFF2-40B4-BE49-F238E27FC236}">
                <a16:creationId xmlns:a16="http://schemas.microsoft.com/office/drawing/2014/main" id="{5852C8EB-9B75-4198-8C29-4BBEEAD54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104" y="3046977"/>
            <a:ext cx="1058764" cy="58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2">
            <a:extLst>
              <a:ext uri="{FF2B5EF4-FFF2-40B4-BE49-F238E27FC236}">
                <a16:creationId xmlns:a16="http://schemas.microsoft.com/office/drawing/2014/main" id="{BBF70F5E-21EB-42CC-901C-6BEA1BACE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84" y="3062769"/>
            <a:ext cx="1496328" cy="54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4">
            <a:extLst>
              <a:ext uri="{FF2B5EF4-FFF2-40B4-BE49-F238E27FC236}">
                <a16:creationId xmlns:a16="http://schemas.microsoft.com/office/drawing/2014/main" id="{DF15348C-2ABD-4BDA-99B2-8EC4A91D6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5" y="5491883"/>
            <a:ext cx="759182" cy="471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6">
            <a:extLst>
              <a:ext uri="{FF2B5EF4-FFF2-40B4-BE49-F238E27FC236}">
                <a16:creationId xmlns:a16="http://schemas.microsoft.com/office/drawing/2014/main" id="{ED825393-046F-4C1E-A87E-A63912AE3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300" y="4707153"/>
            <a:ext cx="844630" cy="51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3">
            <a:extLst>
              <a:ext uri="{FF2B5EF4-FFF2-40B4-BE49-F238E27FC236}">
                <a16:creationId xmlns:a16="http://schemas.microsoft.com/office/drawing/2014/main" id="{D1EA50E2-95A0-4635-9AB2-7B97F6CBD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69539"/>
            <a:ext cx="13081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0">
            <a:extLst>
              <a:ext uri="{FF2B5EF4-FFF2-40B4-BE49-F238E27FC236}">
                <a16:creationId xmlns:a16="http://schemas.microsoft.com/office/drawing/2014/main" id="{1546E852-CB73-4BB9-9CB8-3D4A90AB2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022" y="2473266"/>
            <a:ext cx="1544099" cy="44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8">
            <a:extLst>
              <a:ext uri="{FF2B5EF4-FFF2-40B4-BE49-F238E27FC236}">
                <a16:creationId xmlns:a16="http://schemas.microsoft.com/office/drawing/2014/main" id="{DD96D47D-F884-4BF1-9D78-83DC7542A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7" y="4581807"/>
            <a:ext cx="804537" cy="66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9">
            <a:extLst>
              <a:ext uri="{FF2B5EF4-FFF2-40B4-BE49-F238E27FC236}">
                <a16:creationId xmlns:a16="http://schemas.microsoft.com/office/drawing/2014/main" id="{1F3541C0-0368-4269-A8FA-EE300CFB9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73" y="5564180"/>
            <a:ext cx="940099" cy="326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>
            <a:extLst>
              <a:ext uri="{FF2B5EF4-FFF2-40B4-BE49-F238E27FC236}">
                <a16:creationId xmlns:a16="http://schemas.microsoft.com/office/drawing/2014/main" id="{F355AC79-1077-47ED-A03E-A82BC1431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6" y="4008052"/>
            <a:ext cx="937147" cy="42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7">
            <a:extLst>
              <a:ext uri="{FF2B5EF4-FFF2-40B4-BE49-F238E27FC236}">
                <a16:creationId xmlns:a16="http://schemas.microsoft.com/office/drawing/2014/main" id="{ADA9AC4A-B992-4595-BE75-5766E2D9B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734" y="3967583"/>
            <a:ext cx="971996" cy="54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1">
            <a:extLst>
              <a:ext uri="{FF2B5EF4-FFF2-40B4-BE49-F238E27FC236}">
                <a16:creationId xmlns:a16="http://schemas.microsoft.com/office/drawing/2014/main" id="{EDDBEA0D-8399-4BBC-B17F-F00EF445E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314" y="4027640"/>
            <a:ext cx="1460768" cy="423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7">
            <a:extLst>
              <a:ext uri="{FF2B5EF4-FFF2-40B4-BE49-F238E27FC236}">
                <a16:creationId xmlns:a16="http://schemas.microsoft.com/office/drawing/2014/main" id="{E2F590C6-692D-4DC9-AAF9-C3F00D94E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555" y="5484861"/>
            <a:ext cx="1266264" cy="5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6">
            <a:extLst>
              <a:ext uri="{FF2B5EF4-FFF2-40B4-BE49-F238E27FC236}">
                <a16:creationId xmlns:a16="http://schemas.microsoft.com/office/drawing/2014/main" id="{EDA73E5C-A9E4-4A1F-A67E-806AE90F9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302" y="5564180"/>
            <a:ext cx="436793" cy="43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 descr="MESRI Archives - ABGI">
            <a:extLst>
              <a:ext uri="{FF2B5EF4-FFF2-40B4-BE49-F238E27FC236}">
                <a16:creationId xmlns:a16="http://schemas.microsoft.com/office/drawing/2014/main" id="{5466A298-E0D8-4AC9-A7E2-A7A0ED46F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13" y="4822692"/>
            <a:ext cx="614557" cy="360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5">
            <a:extLst>
              <a:ext uri="{FF2B5EF4-FFF2-40B4-BE49-F238E27FC236}">
                <a16:creationId xmlns:a16="http://schemas.microsoft.com/office/drawing/2014/main" id="{7AB457AE-2DCE-483F-9247-2C3575A4F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544" y="3962487"/>
            <a:ext cx="457330" cy="45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35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" y="-29497"/>
            <a:ext cx="9093203" cy="990600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7" name="Freeform 6">
            <a:extLst>
              <a:ext uri="{FF2B5EF4-FFF2-40B4-BE49-F238E27FC236}">
                <a16:creationId xmlns:a16="http://schemas.microsoft.com/office/drawing/2014/main" id="{8F1DBA53-306A-60A4-1C58-32E688CC858C}"/>
              </a:ext>
            </a:extLst>
          </p:cNvPr>
          <p:cNvSpPr/>
          <p:nvPr/>
        </p:nvSpPr>
        <p:spPr>
          <a:xfrm>
            <a:off x="10617200" y="6183781"/>
            <a:ext cx="1389862" cy="520346"/>
          </a:xfrm>
          <a:custGeom>
            <a:avLst/>
            <a:gdLst/>
            <a:ahLst/>
            <a:cxnLst/>
            <a:rect l="l" t="t" r="r" b="b"/>
            <a:pathLst>
              <a:path w="2386120" h="866814">
                <a:moveTo>
                  <a:pt x="0" y="0"/>
                </a:moveTo>
                <a:lnTo>
                  <a:pt x="2386119" y="0"/>
                </a:lnTo>
                <a:lnTo>
                  <a:pt x="2386119" y="866814"/>
                </a:lnTo>
                <a:lnTo>
                  <a:pt x="0" y="86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8F722308-11EB-4199-A920-7A2D60CEE248}"/>
              </a:ext>
            </a:extLst>
          </p:cNvPr>
          <p:cNvSpPr txBox="1"/>
          <p:nvPr/>
        </p:nvSpPr>
        <p:spPr>
          <a:xfrm>
            <a:off x="254000" y="33635"/>
            <a:ext cx="8157337" cy="4478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l-GR" sz="2999" dirty="0" err="1">
                <a:solidFill>
                  <a:srgbClr val="FFFFFF"/>
                </a:solidFill>
                <a:ea typeface="Helios"/>
                <a:cs typeface="Helios"/>
                <a:sym typeface="Helios"/>
              </a:rPr>
              <a:t>Horizon</a:t>
            </a:r>
            <a:r>
              <a:rPr lang="el-GR" sz="2999" dirty="0">
                <a:solidFill>
                  <a:srgbClr val="FFFFFF"/>
                </a:solidFill>
                <a:ea typeface="Helios"/>
                <a:cs typeface="Helios"/>
                <a:sym typeface="Helios"/>
              </a:rPr>
              <a:t> Europe </a:t>
            </a:r>
            <a:r>
              <a:rPr lang="el-GR" sz="2999" dirty="0" err="1">
                <a:solidFill>
                  <a:srgbClr val="FFFFFF"/>
                </a:solidFill>
                <a:ea typeface="Helios"/>
                <a:cs typeface="Helios"/>
                <a:sym typeface="Helios"/>
              </a:rPr>
              <a:t>National</a:t>
            </a:r>
            <a:r>
              <a:rPr lang="el-GR" sz="2999" dirty="0">
                <a:solidFill>
                  <a:srgbClr val="FFFFFF"/>
                </a:solidFill>
                <a:ea typeface="Helios"/>
                <a:cs typeface="Helios"/>
                <a:sym typeface="Helios"/>
              </a:rPr>
              <a:t> </a:t>
            </a:r>
            <a:r>
              <a:rPr lang="el-GR" sz="2999" dirty="0" err="1">
                <a:solidFill>
                  <a:srgbClr val="FFFFFF"/>
                </a:solidFill>
                <a:ea typeface="Helios"/>
                <a:cs typeface="Helios"/>
                <a:sym typeface="Helios"/>
              </a:rPr>
              <a:t>Contact</a:t>
            </a:r>
            <a:r>
              <a:rPr lang="el-GR" sz="2999" dirty="0">
                <a:solidFill>
                  <a:srgbClr val="FFFFFF"/>
                </a:solidFill>
                <a:ea typeface="Helios"/>
                <a:cs typeface="Helios"/>
                <a:sym typeface="Helios"/>
              </a:rPr>
              <a:t> </a:t>
            </a:r>
            <a:r>
              <a:rPr lang="el-GR" sz="2999" dirty="0" err="1">
                <a:solidFill>
                  <a:srgbClr val="FFFFFF"/>
                </a:solidFill>
                <a:ea typeface="Helios"/>
                <a:cs typeface="Helios"/>
                <a:sym typeface="Helios"/>
              </a:rPr>
              <a:t>Point</a:t>
            </a:r>
            <a:r>
              <a:rPr lang="en-US" sz="2999" dirty="0">
                <a:solidFill>
                  <a:srgbClr val="FFFFFF"/>
                </a:solidFill>
                <a:ea typeface="Helios"/>
                <a:cs typeface="Helios"/>
                <a:sym typeface="Helios"/>
              </a:rPr>
              <a:t>s</a:t>
            </a:r>
            <a:endParaRPr lang="el-GR" sz="2999" dirty="0">
              <a:solidFill>
                <a:srgbClr val="FFFFFF"/>
              </a:solidFill>
              <a:ea typeface="Helios"/>
              <a:cs typeface="Helios"/>
              <a:sym typeface="Helio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ABDC09-EC4D-430F-A4DF-6FFCA25A38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75" t="41251" r="33293" b="26373"/>
          <a:stretch/>
        </p:blipFill>
        <p:spPr>
          <a:xfrm>
            <a:off x="8596464" y="4546600"/>
            <a:ext cx="1896633" cy="20767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EDFCC33-181C-4AA9-9943-C1B302BC503E}"/>
              </a:ext>
            </a:extLst>
          </p:cNvPr>
          <p:cNvGrpSpPr/>
          <p:nvPr/>
        </p:nvGrpSpPr>
        <p:grpSpPr>
          <a:xfrm>
            <a:off x="1056809" y="1560445"/>
            <a:ext cx="1606127" cy="1782212"/>
            <a:chOff x="7384157" y="3249240"/>
            <a:chExt cx="2998322" cy="318493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8FBBE0C-24A7-4815-B41E-7790B674C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804" t="31787" r="70166" b="36867"/>
            <a:stretch/>
          </p:blipFill>
          <p:spPr>
            <a:xfrm>
              <a:off x="7384157" y="3249240"/>
              <a:ext cx="2998322" cy="318493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7E9D212-D793-495C-8D76-D7CEE8FAC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303" t="21117" r="70398" b="53475"/>
            <a:stretch/>
          </p:blipFill>
          <p:spPr>
            <a:xfrm>
              <a:off x="7549250" y="3249241"/>
              <a:ext cx="2668136" cy="2732460"/>
            </a:xfrm>
            <a:prstGeom prst="ellipse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8108CC2-ECC6-46F0-8164-3B43AF421B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02" t="36666" r="51667" b="26935"/>
          <a:stretch/>
        </p:blipFill>
        <p:spPr>
          <a:xfrm>
            <a:off x="5904544" y="4304065"/>
            <a:ext cx="1872042" cy="23347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C8E3D1-A1BC-477B-A1F4-1D8EF2F539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262" t="21723" r="56666" b="74200"/>
          <a:stretch/>
        </p:blipFill>
        <p:spPr>
          <a:xfrm>
            <a:off x="1144916" y="3373897"/>
            <a:ext cx="1489411" cy="282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5B77347-73AB-4407-966F-42ACD755FB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804" t="31787" r="70166" b="36867"/>
          <a:stretch/>
        </p:blipFill>
        <p:spPr>
          <a:xfrm>
            <a:off x="194117" y="4438225"/>
            <a:ext cx="1701610" cy="18075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98965E4-1B3E-4AD6-B11D-4D260A9178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37" t="29309" r="33332" b="36917"/>
          <a:stretch/>
        </p:blipFill>
        <p:spPr>
          <a:xfrm>
            <a:off x="4218738" y="1536541"/>
            <a:ext cx="1977423" cy="23347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2066E0-16CE-4432-96EA-1E27BEA1343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833" t="19552" r="68812" b="47115"/>
          <a:stretch/>
        </p:blipFill>
        <p:spPr>
          <a:xfrm>
            <a:off x="3072428" y="4545494"/>
            <a:ext cx="1701610" cy="21170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7C9356-6B69-48E5-94DC-92EEB09186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2562" t="18132" r="52083" b="78888"/>
          <a:stretch/>
        </p:blipFill>
        <p:spPr>
          <a:xfrm>
            <a:off x="69880" y="6458176"/>
            <a:ext cx="1872042" cy="2043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EB54342-B87C-447E-A52E-A93FF7CD75B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979" t="19552" r="51667" b="47115"/>
          <a:stretch/>
        </p:blipFill>
        <p:spPr>
          <a:xfrm>
            <a:off x="7554670" y="1619029"/>
            <a:ext cx="1713333" cy="216558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5B1257DE-E7AF-4C8F-B4C7-AB39DF6ED208}"/>
              </a:ext>
            </a:extLst>
          </p:cNvPr>
          <p:cNvGrpSpPr/>
          <p:nvPr/>
        </p:nvGrpSpPr>
        <p:grpSpPr>
          <a:xfrm>
            <a:off x="10261600" y="1560445"/>
            <a:ext cx="1578987" cy="2165584"/>
            <a:chOff x="15011400" y="2063665"/>
            <a:chExt cx="2749480" cy="338809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77662C5-7457-453E-AFCF-0DC1F0C6E5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32544" t="10741" r="51570" b="52962"/>
            <a:stretch/>
          </p:blipFill>
          <p:spPr>
            <a:xfrm>
              <a:off x="15011400" y="2063665"/>
              <a:ext cx="2749480" cy="338809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492AE4C-5C30-4CE1-906B-3DF42746B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04" t="1479" r="8537" b="9456"/>
            <a:stretch/>
          </p:blipFill>
          <p:spPr>
            <a:xfrm>
              <a:off x="15163801" y="2167521"/>
              <a:ext cx="2438399" cy="246667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747346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76200" y="278474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427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More information</a:t>
            </a: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791110B1-1CE9-49FC-83A2-2E073CCBA961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1"/>
          <p:cNvSpPr txBox="1"/>
          <p:nvPr/>
        </p:nvSpPr>
        <p:spPr>
          <a:xfrm>
            <a:off x="235334" y="959512"/>
            <a:ext cx="1101344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Lump sum </a:t>
            </a:r>
            <a:r>
              <a:rPr lang="en-US" sz="2800" b="1" dirty="0" smtClean="0"/>
              <a:t>funding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WIDERA Work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> 2025: </a:t>
            </a:r>
            <a:r>
              <a:rPr lang="en-US" sz="2400" dirty="0">
                <a:hlinkClick r:id="rId3"/>
              </a:rPr>
              <a:t>https://ec.europa.eu/info/funding-tenders/opportunities/docs/2021-2027/horizon/wp-call/2025/wp-11-widening-participation-and-strengthening-the-european-research-area_horizon-2025_en.pdf</a:t>
            </a:r>
            <a:r>
              <a:rPr lang="en-US" sz="2400" dirty="0"/>
              <a:t> </a:t>
            </a:r>
            <a:endParaRPr lang="el-G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EIC PRE ACCELERATOR (F&amp;T) </a:t>
            </a:r>
            <a:r>
              <a:rPr lang="en-US" sz="2400" dirty="0"/>
              <a:t>: </a:t>
            </a:r>
            <a:r>
              <a:rPr lang="en-US" dirty="0"/>
              <a:t>https://</a:t>
            </a:r>
            <a:r>
              <a:rPr lang="en-US" dirty="0" smtClean="0"/>
              <a:t>ec.europa.eu/info/funding-tenders/opportunities/portal/screen/opportunities/topic-details/HORIZON-WIDERA-2025-02-ACCESS-01?order=DESC&amp;pageNumber=1&amp;pageSize=50&amp;sortBy=startDate&amp;keywords=HORIZON-WIDERA-2025-02-ACCESS-01&amp;isExactMatch=true&amp;status=31094501,31094502&amp;frameworkProgramme=43108390   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General </a:t>
            </a:r>
            <a:r>
              <a:rPr lang="en-US" sz="2400" dirty="0"/>
              <a:t>guide: </a:t>
            </a:r>
            <a:r>
              <a:rPr lang="en-US" sz="2400" dirty="0">
                <a:hlinkClick r:id="rId4"/>
              </a:rPr>
              <a:t>https://ec.europa.eu/info/funding-tenders/opportunities/portal/screen/programmes/horizon/lump-sum</a:t>
            </a:r>
            <a:r>
              <a:rPr lang="en-US" sz="2400" dirty="0"/>
              <a:t> </a:t>
            </a:r>
            <a:endParaRPr lang="el-GR" sz="2400" dirty="0"/>
          </a:p>
          <a:p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FAQ on own resources</a:t>
            </a:r>
            <a:r>
              <a:rPr lang="en-US" dirty="0" smtClean="0"/>
              <a:t>: </a:t>
            </a:r>
            <a:r>
              <a:rPr lang="en-US" u="sng" dirty="0" smtClean="0"/>
              <a:t> </a:t>
            </a:r>
            <a:r>
              <a:rPr lang="el-GR" sz="2400" dirty="0">
                <a:hlinkClick r:id="rId5"/>
              </a:rPr>
              <a:t>https://ec.europa.eu/info/funding-tenders/opportunities/portal/screen/support/faq/30162?keywords=lump%20sum-FAQs&amp;isExactMatch=true&amp;status=0,1&amp;type=0,1&amp;order=DESC&amp;pageNumber=1&amp;pageSize=50&amp;sortBy=publicationDate 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89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46255" y="4733455"/>
            <a:ext cx="370741" cy="370741"/>
          </a:xfrm>
          <a:custGeom>
            <a:avLst/>
            <a:gdLst/>
            <a:ahLst/>
            <a:cxnLst/>
            <a:rect l="l" t="t" r="r" b="b"/>
            <a:pathLst>
              <a:path w="556111" h="556111">
                <a:moveTo>
                  <a:pt x="0" y="0"/>
                </a:moveTo>
                <a:lnTo>
                  <a:pt x="556111" y="0"/>
                </a:lnTo>
                <a:lnTo>
                  <a:pt x="556111" y="556111"/>
                </a:lnTo>
                <a:lnTo>
                  <a:pt x="0" y="5561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3" name="Freeform 3"/>
          <p:cNvSpPr/>
          <p:nvPr/>
        </p:nvSpPr>
        <p:spPr>
          <a:xfrm>
            <a:off x="1546255" y="5199239"/>
            <a:ext cx="370741" cy="370741"/>
          </a:xfrm>
          <a:custGeom>
            <a:avLst/>
            <a:gdLst/>
            <a:ahLst/>
            <a:cxnLst/>
            <a:rect l="l" t="t" r="r" b="b"/>
            <a:pathLst>
              <a:path w="556111" h="556111">
                <a:moveTo>
                  <a:pt x="0" y="0"/>
                </a:moveTo>
                <a:lnTo>
                  <a:pt x="556111" y="0"/>
                </a:lnTo>
                <a:lnTo>
                  <a:pt x="556111" y="556112"/>
                </a:lnTo>
                <a:lnTo>
                  <a:pt x="0" y="5561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131528" y="777231"/>
            <a:ext cx="2502114" cy="908951"/>
          </a:xfrm>
          <a:custGeom>
            <a:avLst/>
            <a:gdLst/>
            <a:ahLst/>
            <a:cxnLst/>
            <a:rect l="l" t="t" r="r" b="b"/>
            <a:pathLst>
              <a:path w="3753171" h="1363427">
                <a:moveTo>
                  <a:pt x="0" y="0"/>
                </a:moveTo>
                <a:lnTo>
                  <a:pt x="3753170" y="0"/>
                </a:lnTo>
                <a:lnTo>
                  <a:pt x="3753170" y="1363428"/>
                </a:lnTo>
                <a:lnTo>
                  <a:pt x="0" y="136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0" y="0"/>
            <a:ext cx="554545" cy="6858000"/>
            <a:chOff x="0" y="0"/>
            <a:chExt cx="281380" cy="3479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1380" cy="3479800"/>
            </a:xfrm>
            <a:custGeom>
              <a:avLst/>
              <a:gdLst/>
              <a:ahLst/>
              <a:cxnLst/>
              <a:rect l="l" t="t" r="r" b="b"/>
              <a:pathLst>
                <a:path w="281380" h="3479800">
                  <a:moveTo>
                    <a:pt x="0" y="0"/>
                  </a:moveTo>
                  <a:lnTo>
                    <a:pt x="281380" y="0"/>
                  </a:lnTo>
                  <a:lnTo>
                    <a:pt x="281380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AF1E2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330950" y="5521840"/>
            <a:ext cx="1288020" cy="128802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5271111" y="6147010"/>
            <a:ext cx="1078889" cy="477409"/>
          </a:xfrm>
          <a:custGeom>
            <a:avLst/>
            <a:gdLst/>
            <a:ahLst/>
            <a:cxnLst/>
            <a:rect l="l" t="t" r="r" b="b"/>
            <a:pathLst>
              <a:path w="1618334" h="716113">
                <a:moveTo>
                  <a:pt x="0" y="0"/>
                </a:moveTo>
                <a:lnTo>
                  <a:pt x="1618334" y="0"/>
                </a:lnTo>
                <a:lnTo>
                  <a:pt x="1618334" y="716113"/>
                </a:lnTo>
                <a:lnTo>
                  <a:pt x="0" y="7161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7618970" y="0"/>
            <a:ext cx="4573030" cy="6858000"/>
            <a:chOff x="0" y="0"/>
            <a:chExt cx="9146060" cy="13716000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0"/>
            <a:srcRect l="26661" r="26661"/>
            <a:stretch>
              <a:fillRect/>
            </a:stretch>
          </p:blipFill>
          <p:spPr>
            <a:xfrm>
              <a:off x="0" y="0"/>
              <a:ext cx="9146060" cy="13716000"/>
            </a:xfrm>
            <a:prstGeom prst="rect">
              <a:avLst/>
            </a:prstGeom>
          </p:spPr>
        </p:pic>
      </p:grpSp>
      <p:sp>
        <p:nvSpPr>
          <p:cNvPr id="13" name="TextBox 13"/>
          <p:cNvSpPr txBox="1"/>
          <p:nvPr/>
        </p:nvSpPr>
        <p:spPr>
          <a:xfrm>
            <a:off x="1270000" y="2274090"/>
            <a:ext cx="5638800" cy="608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60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A3A3C"/>
                </a:solidFill>
                <a:latin typeface="Helios Bold"/>
                <a:ea typeface="Helios Bold"/>
                <a:cs typeface="Helios Bold"/>
                <a:sym typeface="Helios Bold"/>
              </a:rPr>
              <a:t>Thank you for your attention!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46255" y="3311446"/>
            <a:ext cx="3342697" cy="30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algn="just">
              <a:lnSpc>
                <a:spcPts val="2613"/>
              </a:lnSpc>
              <a:spcBef>
                <a:spcPct val="0"/>
              </a:spcBef>
            </a:pPr>
            <a:r>
              <a:rPr lang="en-US" sz="1866" b="1" spc="-37" dirty="0">
                <a:solidFill>
                  <a:srgbClr val="3E3E3F"/>
                </a:solidFill>
                <a:latin typeface="Helios Bold"/>
                <a:ea typeface="Helios Bold"/>
                <a:cs typeface="Helios Bold"/>
                <a:sym typeface="Helios Bold"/>
              </a:rPr>
              <a:t>Maria Christina Cheimonidi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049185" y="4762192"/>
            <a:ext cx="2525373" cy="269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algn="just">
              <a:lnSpc>
                <a:spcPts val="2333"/>
              </a:lnSpc>
              <a:spcBef>
                <a:spcPct val="0"/>
              </a:spcBef>
            </a:pPr>
            <a:r>
              <a:rPr lang="en-US" sz="1666" spc="-33">
                <a:solidFill>
                  <a:srgbClr val="3A3A3C"/>
                </a:solidFill>
                <a:latin typeface="Helios"/>
                <a:ea typeface="Helios"/>
                <a:cs typeface="Helios"/>
                <a:sym typeface="Helios"/>
              </a:rPr>
              <a:t>www.praxinetwork.gr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017124" y="5249667"/>
            <a:ext cx="2776815" cy="2698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lnSpc>
                <a:spcPts val="2333"/>
              </a:lnSpc>
              <a:spcBef>
                <a:spcPct val="0"/>
              </a:spcBef>
            </a:pPr>
            <a:r>
              <a:rPr lang="en-US" sz="1666" spc="-33" dirty="0">
                <a:solidFill>
                  <a:srgbClr val="3A3A3C"/>
                </a:solidFill>
                <a:latin typeface="Helios"/>
                <a:ea typeface="Helios"/>
                <a:cs typeface="Helios"/>
                <a:sym typeface="Helios"/>
              </a:rPr>
              <a:t>cheimonidi@praxinetwork.gr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4895CAC5-6C24-4894-9DE8-322383F17D2D}"/>
              </a:ext>
            </a:extLst>
          </p:cNvPr>
          <p:cNvSpPr txBox="1"/>
          <p:nvPr/>
        </p:nvSpPr>
        <p:spPr>
          <a:xfrm>
            <a:off x="1538247" y="3913971"/>
            <a:ext cx="3342697" cy="30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algn="just">
              <a:lnSpc>
                <a:spcPts val="2613"/>
              </a:lnSpc>
              <a:spcBef>
                <a:spcPct val="0"/>
              </a:spcBef>
            </a:pPr>
            <a:r>
              <a:rPr lang="en-US" sz="1866" b="1" spc="-37" dirty="0">
                <a:solidFill>
                  <a:srgbClr val="3E3E3F"/>
                </a:solidFill>
                <a:latin typeface="Helios Bold"/>
                <a:ea typeface="Helios Bold"/>
                <a:cs typeface="Helios Bold"/>
                <a:sym typeface="Helios Bold"/>
              </a:rPr>
              <a:t>Vasiliki Kalodimou</a:t>
            </a: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3EDCEB17-5ADB-4BFB-AEC4-5F01EB50E618}"/>
              </a:ext>
            </a:extLst>
          </p:cNvPr>
          <p:cNvSpPr/>
          <p:nvPr/>
        </p:nvSpPr>
        <p:spPr>
          <a:xfrm>
            <a:off x="1538248" y="5757280"/>
            <a:ext cx="370741" cy="370741"/>
          </a:xfrm>
          <a:custGeom>
            <a:avLst/>
            <a:gdLst/>
            <a:ahLst/>
            <a:cxnLst/>
            <a:rect l="l" t="t" r="r" b="b"/>
            <a:pathLst>
              <a:path w="556111" h="556111">
                <a:moveTo>
                  <a:pt x="0" y="0"/>
                </a:moveTo>
                <a:lnTo>
                  <a:pt x="556111" y="0"/>
                </a:lnTo>
                <a:lnTo>
                  <a:pt x="556111" y="556112"/>
                </a:lnTo>
                <a:lnTo>
                  <a:pt x="0" y="5561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57283BAA-A6B6-4C4C-8063-2B307843B78C}"/>
              </a:ext>
            </a:extLst>
          </p:cNvPr>
          <p:cNvSpPr txBox="1"/>
          <p:nvPr/>
        </p:nvSpPr>
        <p:spPr>
          <a:xfrm>
            <a:off x="2031929" y="5819232"/>
            <a:ext cx="2776815" cy="2698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lnSpc>
                <a:spcPts val="2333"/>
              </a:lnSpc>
              <a:spcBef>
                <a:spcPct val="0"/>
              </a:spcBef>
            </a:pPr>
            <a:r>
              <a:rPr lang="en-US" sz="1666" spc="-33" dirty="0">
                <a:solidFill>
                  <a:srgbClr val="3A3A3C"/>
                </a:solidFill>
                <a:latin typeface="Helios"/>
                <a:ea typeface="Helios"/>
                <a:cs typeface="Helios"/>
                <a:sym typeface="Helios"/>
              </a:rPr>
              <a:t>vkalodimou@praxinetwork.gr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361797"/>
            <a:ext cx="7264400" cy="889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l-GR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ΕΙ</a:t>
            </a: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C Transition supports different pathways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41A1B4-A1C6-4792-A2DF-DAE4B41EEB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01" t="31944" r="13749" b="13888"/>
          <a:stretch/>
        </p:blipFill>
        <p:spPr>
          <a:xfrm>
            <a:off x="1752600" y="1571625"/>
            <a:ext cx="8686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88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>
            <a:extLst>
              <a:ext uri="{FF2B5EF4-FFF2-40B4-BE49-F238E27FC236}">
                <a16:creationId xmlns:a16="http://schemas.microsoft.com/office/drawing/2014/main" id="{FC6B67D9-2246-43EB-A2D6-11643205587E}"/>
              </a:ext>
            </a:extLst>
          </p:cNvPr>
          <p:cNvGrpSpPr/>
          <p:nvPr/>
        </p:nvGrpSpPr>
        <p:grpSpPr>
          <a:xfrm rot="-10800000">
            <a:off x="1" y="230188"/>
            <a:ext cx="7063651" cy="681037"/>
            <a:chOff x="0" y="0"/>
            <a:chExt cx="604777" cy="58309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5E401C67-96D3-4059-AE4B-5619284670C1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4E67E918-265F-4987-94FB-98D2F6BE2257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6D5DD55-5859-4CB1-A63B-E674453E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7522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EIC Transition</a:t>
            </a:r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8DD6F1-FAAA-4CEB-8988-D43BD88351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87" t="35238" r="20312" b="13194"/>
          <a:stretch/>
        </p:blipFill>
        <p:spPr>
          <a:xfrm>
            <a:off x="696686" y="1288041"/>
            <a:ext cx="10145485" cy="4460981"/>
          </a:xfrm>
          <a:prstGeom prst="rect">
            <a:avLst/>
          </a:prstGeom>
        </p:spPr>
      </p:pic>
      <p:sp>
        <p:nvSpPr>
          <p:cNvPr id="14" name="Freeform 6">
            <a:extLst>
              <a:ext uri="{FF2B5EF4-FFF2-40B4-BE49-F238E27FC236}">
                <a16:creationId xmlns:a16="http://schemas.microsoft.com/office/drawing/2014/main" id="{727290A1-0BB2-4F13-A59D-051F47AECDF4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60751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223431"/>
            <a:ext cx="7063651" cy="681037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52400" y="338932"/>
            <a:ext cx="7264400" cy="4426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933" dirty="0" err="1">
                <a:solidFill>
                  <a:schemeClr val="bg1"/>
                </a:solidFill>
              </a:rPr>
              <a:t>PreAccelerator</a:t>
            </a:r>
            <a:r>
              <a:rPr lang="en-US" sz="2933" dirty="0">
                <a:solidFill>
                  <a:schemeClr val="bg1"/>
                </a:solidFill>
              </a:rPr>
              <a:t> (HORIZON-WIDERA-2025-02) </a:t>
            </a:r>
            <a:endParaRPr lang="en-US" sz="2933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9BD719-C30C-480B-8A1D-E5B85417E7CA}"/>
              </a:ext>
            </a:extLst>
          </p:cNvPr>
          <p:cNvSpPr/>
          <p:nvPr/>
        </p:nvSpPr>
        <p:spPr>
          <a:xfrm>
            <a:off x="152400" y="1080544"/>
            <a:ext cx="7386320" cy="681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150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676400" y="852535"/>
            <a:ext cx="10515600" cy="1494425"/>
          </a:xfrm>
        </p:spPr>
        <p:txBody>
          <a:bodyPr>
            <a:norm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Similar instrument but with few differences</a:t>
            </a:r>
            <a:r>
              <a:rPr lang="en-1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1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l-GR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>
          <a:xfrm>
            <a:off x="376872" y="1681163"/>
            <a:ext cx="5332095" cy="41939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 </a:t>
            </a:r>
            <a:r>
              <a:rPr lang="en-US" b="1" dirty="0"/>
              <a:t>Eligible applicants</a:t>
            </a:r>
            <a:r>
              <a:rPr lang="en-US" dirty="0"/>
              <a:t>: </a:t>
            </a:r>
            <a:endParaRPr lang="el-GR" dirty="0"/>
          </a:p>
          <a:p>
            <a:pPr marL="0" indent="0">
              <a:buNone/>
            </a:pPr>
            <a:r>
              <a:rPr lang="el-GR" dirty="0"/>
              <a:t>- </a:t>
            </a:r>
            <a:r>
              <a:rPr lang="en-US" dirty="0"/>
              <a:t>Mono-beneficiary for SMEs in Widening countries</a:t>
            </a:r>
          </a:p>
          <a:p>
            <a:pPr>
              <a:buFontTx/>
              <a:buChar char="-"/>
            </a:pPr>
            <a:r>
              <a:rPr lang="en-US" dirty="0"/>
              <a:t>Early stage deep-tech start ups</a:t>
            </a:r>
            <a:r>
              <a:rPr lang="el-GR" dirty="0"/>
              <a:t> </a:t>
            </a:r>
            <a:r>
              <a:rPr lang="en-US" dirty="0"/>
              <a:t>with secured commitments</a:t>
            </a:r>
          </a:p>
          <a:p>
            <a:r>
              <a:rPr lang="en-US" dirty="0"/>
              <a:t> </a:t>
            </a:r>
            <a:r>
              <a:rPr lang="en-US" b="1" dirty="0"/>
              <a:t>Starting TRL</a:t>
            </a:r>
            <a:r>
              <a:rPr lang="en-US" dirty="0"/>
              <a:t>: 4</a:t>
            </a:r>
          </a:p>
          <a:p>
            <a:r>
              <a:rPr lang="en-US" b="1" dirty="0"/>
              <a:t>Ending TRL</a:t>
            </a:r>
            <a:r>
              <a:rPr lang="en-US" dirty="0"/>
              <a:t>: 6 (Accelerator – ready)</a:t>
            </a:r>
          </a:p>
          <a:p>
            <a:r>
              <a:rPr lang="en-US" b="1" dirty="0"/>
              <a:t>Funding rate</a:t>
            </a:r>
            <a:r>
              <a:rPr lang="en-US" dirty="0"/>
              <a:t>: 70%</a:t>
            </a:r>
          </a:p>
          <a:p>
            <a:r>
              <a:rPr lang="en-US" b="1" dirty="0"/>
              <a:t>EU funding</a:t>
            </a:r>
            <a:r>
              <a:rPr lang="en-US" dirty="0"/>
              <a:t>: 300-500k euros</a:t>
            </a:r>
          </a:p>
          <a:p>
            <a:r>
              <a:rPr lang="en-US" b="1" dirty="0"/>
              <a:t>Seal of excellence to be awarded*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Budget for 40-50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Duration: </a:t>
            </a:r>
            <a:r>
              <a:rPr lang="en-US" b="0" dirty="0"/>
              <a:t>2 years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  </a:t>
            </a:r>
            <a:r>
              <a:rPr lang="en-US" sz="2600" b="1" dirty="0"/>
              <a:t>Funding</a:t>
            </a:r>
            <a:r>
              <a:rPr lang="en-US" sz="2600" dirty="0"/>
              <a:t>: Lump sum</a:t>
            </a:r>
          </a:p>
          <a:p>
            <a:r>
              <a:rPr lang="en-US" sz="2600" dirty="0"/>
              <a:t> Access to Business Acceleration Services available by the EIC</a:t>
            </a:r>
          </a:p>
          <a:p>
            <a:r>
              <a:rPr lang="en-US" sz="2600" dirty="0"/>
              <a:t> </a:t>
            </a:r>
            <a:r>
              <a:rPr lang="en-US" sz="2600" b="1" dirty="0">
                <a:solidFill>
                  <a:srgbClr val="FF0000"/>
                </a:solidFill>
              </a:rPr>
              <a:t>Deadline: 18 November 2025</a:t>
            </a:r>
            <a:endParaRPr lang="el-GR" sz="2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6253" y="6431280"/>
            <a:ext cx="727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</a:t>
            </a:r>
            <a:r>
              <a:rPr lang="en-US" i="1" dirty="0"/>
              <a:t>Gateway for accessing funding under nationally managed budgets</a:t>
            </a:r>
            <a:endParaRPr lang="el-GR" i="1" dirty="0"/>
          </a:p>
        </p:txBody>
      </p:sp>
    </p:spTree>
    <p:extLst>
      <p:ext uri="{BB962C8B-B14F-4D97-AF65-F5344CB8AC3E}">
        <p14:creationId xmlns:p14="http://schemas.microsoft.com/office/powerpoint/2010/main" val="3357798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223431"/>
            <a:ext cx="7063651" cy="681037"/>
            <a:chOff x="0" y="0"/>
            <a:chExt cx="604777" cy="583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52400" y="338932"/>
            <a:ext cx="7264400" cy="4426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933" dirty="0" err="1">
                <a:solidFill>
                  <a:schemeClr val="bg1"/>
                </a:solidFill>
              </a:rPr>
              <a:t>PreAccelerator</a:t>
            </a:r>
            <a:r>
              <a:rPr lang="en-US" sz="2933" dirty="0">
                <a:solidFill>
                  <a:schemeClr val="bg1"/>
                </a:solidFill>
              </a:rPr>
              <a:t> (HORIZON-WIDERA-2025-02) </a:t>
            </a:r>
            <a:endParaRPr lang="en-US" sz="2933" dirty="0">
              <a:solidFill>
                <a:schemeClr val="bg1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9BD719-C30C-480B-8A1D-E5B85417E7CA}"/>
              </a:ext>
            </a:extLst>
          </p:cNvPr>
          <p:cNvSpPr/>
          <p:nvPr/>
        </p:nvSpPr>
        <p:spPr>
          <a:xfrm>
            <a:off x="152400" y="1080544"/>
            <a:ext cx="3592286" cy="681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 Outcomes</a:t>
            </a:r>
            <a:endParaRPr lang="en-150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AE301A-F5D9-4DF7-B100-8794C41868CB}"/>
              </a:ext>
            </a:extLst>
          </p:cNvPr>
          <p:cNvSpPr txBox="1"/>
          <p:nvPr/>
        </p:nvSpPr>
        <p:spPr>
          <a:xfrm>
            <a:off x="235958" y="1937658"/>
            <a:ext cx="96012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Boost the innovation potential of early-stage deep-tech startups</a:t>
            </a:r>
            <a:r>
              <a:rPr lang="en-US" dirty="0"/>
              <a:t> in widening countries by enhancing their business, investor, and technology readiness to secure funding from the EIC Accelerator or other sources.</a:t>
            </a:r>
            <a:endParaRPr lang="el-GR" dirty="0"/>
          </a:p>
          <a:p>
            <a:endParaRPr lang="el-GR" dirty="0"/>
          </a:p>
          <a:p>
            <a:r>
              <a:rPr lang="en-US" b="1" dirty="0"/>
              <a:t>Increased business, investor, and technology readiness</a:t>
            </a:r>
            <a:r>
              <a:rPr lang="en-US" dirty="0"/>
              <a:t> (at least all aspects of TRL 5 completed) of </a:t>
            </a:r>
            <a:r>
              <a:rPr lang="en-US" b="1" dirty="0"/>
              <a:t>high potential deep-tech startups</a:t>
            </a:r>
            <a:r>
              <a:rPr lang="en-US" dirty="0"/>
              <a:t> in widening countries to a level where they will:</a:t>
            </a:r>
            <a:endParaRPr lang="el-GR" dirty="0"/>
          </a:p>
          <a:p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be successful in applying and attracting </a:t>
            </a:r>
            <a:r>
              <a:rPr lang="en-US" b="1" dirty="0"/>
              <a:t>the EIC Accelerator</a:t>
            </a:r>
            <a:r>
              <a:rPr lang="en-US" dirty="0"/>
              <a:t> funding and/or;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manage to secure other </a:t>
            </a:r>
            <a:r>
              <a:rPr lang="en-US" b="1" dirty="0"/>
              <a:t>private investment</a:t>
            </a:r>
            <a:r>
              <a:rPr lang="en-US" dirty="0"/>
              <a:t> and/or;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attract successfully </a:t>
            </a:r>
            <a:r>
              <a:rPr lang="en-US" b="1" dirty="0"/>
              <a:t>national or regional funding</a:t>
            </a:r>
            <a:r>
              <a:rPr lang="en-US" dirty="0"/>
              <a:t> as alternative funding sources (e.g. through Seal of Excellence </a:t>
            </a:r>
            <a:r>
              <a:rPr lang="en-US" dirty="0" err="1"/>
              <a:t>programmes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38576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416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Lump sum funding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Rectangle 1"/>
          <p:cNvSpPr/>
          <p:nvPr/>
        </p:nvSpPr>
        <p:spPr>
          <a:xfrm>
            <a:off x="396240" y="1531288"/>
            <a:ext cx="101600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Lump sum = Project Budget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Based on successful </a:t>
            </a:r>
            <a:r>
              <a:rPr lang="en-US" sz="2400" b="1" dirty="0"/>
              <a:t>implementation</a:t>
            </a:r>
            <a:r>
              <a:rPr lang="en-US" sz="2400" dirty="0"/>
              <a:t> of activities </a:t>
            </a:r>
            <a:r>
              <a:rPr lang="en-US" sz="2400" b="1" dirty="0"/>
              <a:t>grouped</a:t>
            </a:r>
            <a:r>
              <a:rPr lang="en-US" sz="2400" dirty="0"/>
              <a:t> in work packages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Payment triggered upon completion of WPs at the nearest reporting period</a:t>
            </a:r>
            <a:endParaRPr lang="el-GR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It is based on cost estimations (as actual-cost grants)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Pre-financing schedule remains the same as in actual cost grants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Additional</a:t>
            </a:r>
            <a:r>
              <a:rPr lang="en-US" sz="2400" dirty="0">
                <a:solidFill>
                  <a:srgbClr val="000000"/>
                </a:solidFill>
              </a:rPr>
              <a:t>: Participants fill out a </a:t>
            </a:r>
            <a:r>
              <a:rPr lang="en-US" sz="2400" b="1" dirty="0">
                <a:solidFill>
                  <a:srgbClr val="000000"/>
                </a:solidFill>
              </a:rPr>
              <a:t>detailed</a:t>
            </a:r>
            <a:r>
              <a:rPr lang="en-US" sz="2400" dirty="0">
                <a:solidFill>
                  <a:srgbClr val="000000"/>
                </a:solidFill>
              </a:rPr>
              <a:t> budget table at </a:t>
            </a:r>
            <a:r>
              <a:rPr lang="en-US" sz="2400" b="1" dirty="0">
                <a:solidFill>
                  <a:srgbClr val="000000"/>
                </a:solidFill>
              </a:rPr>
              <a:t>PROPOSAL</a:t>
            </a:r>
            <a:r>
              <a:rPr lang="en-US" sz="2400" dirty="0">
                <a:solidFill>
                  <a:srgbClr val="000000"/>
                </a:solidFill>
              </a:rPr>
              <a:t> stage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Payment of WPs of particularly long duration can be split for better </a:t>
            </a:r>
            <a:r>
              <a:rPr lang="en-US" sz="2400" dirty="0" err="1">
                <a:solidFill>
                  <a:srgbClr val="000000"/>
                </a:solidFill>
              </a:rPr>
              <a:t>cashflow</a:t>
            </a:r>
            <a:r>
              <a:rPr lang="en-US" sz="2400" dirty="0">
                <a:solidFill>
                  <a:srgbClr val="000000"/>
                </a:solidFill>
              </a:rPr>
              <a:t> of project implementation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Partially completed WPs, payment is released proportionally at the payment of the balance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53931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Lump sum funding – Detailed budget table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32" y="1227773"/>
            <a:ext cx="10144336" cy="49085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55720" y="5020230"/>
            <a:ext cx="4353560" cy="9700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Detailed budget table includes the entire project costs.  A special sheet “Lump sum breakdown” will automatically calculate 70%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83319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0D24608C-8361-4F25-BC9F-757A9D8A0D66}"/>
              </a:ext>
            </a:extLst>
          </p:cNvPr>
          <p:cNvGrpSpPr/>
          <p:nvPr/>
        </p:nvGrpSpPr>
        <p:grpSpPr>
          <a:xfrm rot="-10800000">
            <a:off x="1" y="249238"/>
            <a:ext cx="7063651" cy="681037"/>
            <a:chOff x="0" y="0"/>
            <a:chExt cx="604777" cy="5830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6D76305-81FE-4F1F-9266-962CFF7B84F4}"/>
                </a:ext>
              </a:extLst>
            </p:cNvPr>
            <p:cNvSpPr/>
            <p:nvPr/>
          </p:nvSpPr>
          <p:spPr>
            <a:xfrm>
              <a:off x="0" y="0"/>
              <a:ext cx="604777" cy="58309"/>
            </a:xfrm>
            <a:custGeom>
              <a:avLst/>
              <a:gdLst/>
              <a:ahLst/>
              <a:cxnLst/>
              <a:rect l="l" t="t" r="r" b="b"/>
              <a:pathLst>
                <a:path w="604777" h="58309">
                  <a:moveTo>
                    <a:pt x="0" y="0"/>
                  </a:moveTo>
                  <a:lnTo>
                    <a:pt x="604777" y="0"/>
                  </a:lnTo>
                  <a:lnTo>
                    <a:pt x="604777" y="58309"/>
                  </a:lnTo>
                  <a:lnTo>
                    <a:pt x="0" y="58309"/>
                  </a:lnTo>
                  <a:close/>
                </a:path>
              </a:pathLst>
            </a:custGeom>
            <a:solidFill>
              <a:srgbClr val="AF1E2D"/>
            </a:solidFill>
          </p:spPr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E47A6280-F317-446D-9A20-EF2E358506D1}"/>
                </a:ext>
              </a:extLst>
            </p:cNvPr>
            <p:cNvSpPr txBox="1"/>
            <p:nvPr/>
          </p:nvSpPr>
          <p:spPr>
            <a:xfrm>
              <a:off x="0" y="-38100"/>
              <a:ext cx="604777" cy="9640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400"/>
                </a:lnSpc>
              </a:pPr>
              <a:endParaRPr sz="120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6DDE7526-13B9-411D-B0DE-090C897ACE15}"/>
              </a:ext>
            </a:extLst>
          </p:cNvPr>
          <p:cNvSpPr txBox="1"/>
          <p:nvPr/>
        </p:nvSpPr>
        <p:spPr>
          <a:xfrm>
            <a:off x="76200" y="405249"/>
            <a:ext cx="7264400" cy="416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solidFill>
                  <a:schemeClr val="bg1"/>
                </a:solidFill>
                <a:latin typeface="Helios"/>
                <a:ea typeface="Helios"/>
                <a:cs typeface="Helios"/>
                <a:sym typeface="Helios"/>
              </a:rPr>
              <a:t>Lump sum funding – No financial audits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416C42B-BFB0-44E8-A6A9-31074652169F}"/>
              </a:ext>
            </a:extLst>
          </p:cNvPr>
          <p:cNvSpPr/>
          <p:nvPr/>
        </p:nvSpPr>
        <p:spPr>
          <a:xfrm>
            <a:off x="10233398" y="5990257"/>
            <a:ext cx="1738859" cy="674371"/>
          </a:xfrm>
          <a:custGeom>
            <a:avLst/>
            <a:gdLst/>
            <a:ahLst/>
            <a:cxnLst/>
            <a:rect l="l" t="t" r="r" b="b"/>
            <a:pathLst>
              <a:path w="2608289" h="1011557">
                <a:moveTo>
                  <a:pt x="0" y="0"/>
                </a:moveTo>
                <a:lnTo>
                  <a:pt x="2608288" y="0"/>
                </a:lnTo>
                <a:lnTo>
                  <a:pt x="2608288" y="1011557"/>
                </a:lnTo>
                <a:lnTo>
                  <a:pt x="0" y="10115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9" name="Content Placeholder 2"/>
          <p:cNvGraphicFramePr>
            <a:graphicFrameLocks/>
          </p:cNvGraphicFramePr>
          <p:nvPr/>
        </p:nvGraphicFramePr>
        <p:xfrm>
          <a:off x="838200" y="1268413"/>
          <a:ext cx="10515600" cy="4908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1287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4CDE097DBE659544821A4E9A5B676FF4" ma:contentTypeVersion="18" ma:contentTypeDescription="Δημιουργία νέου εγγράφου" ma:contentTypeScope="" ma:versionID="35efb9abfb927dbede6fdd0543ac9e8d">
  <xsd:schema xmlns:xsd="http://www.w3.org/2001/XMLSchema" xmlns:xs="http://www.w3.org/2001/XMLSchema" xmlns:p="http://schemas.microsoft.com/office/2006/metadata/properties" xmlns:ns3="37249363-9178-4dc2-b769-05b4e9f5fe63" xmlns:ns4="3a6ef24c-0bf8-44f6-91e9-3a194e6ea5c5" targetNamespace="http://schemas.microsoft.com/office/2006/metadata/properties" ma:root="true" ma:fieldsID="a062d649c145ad34acb4cc07c14435f0" ns3:_="" ns4:_="">
    <xsd:import namespace="37249363-9178-4dc2-b769-05b4e9f5fe63"/>
    <xsd:import namespace="3a6ef24c-0bf8-44f6-91e9-3a194e6ea5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249363-9178-4dc2-b769-05b4e9f5fe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description="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6ef24c-0bf8-44f6-91e9-3a194e6ea5c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Κοινή χρήση με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Κοινή χρήση με λεπτομέρειες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Κοινή χρήση κατακερματισμού υπόδειξης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7249363-9178-4dc2-b769-05b4e9f5fe63" xsi:nil="true"/>
  </documentManagement>
</p:properties>
</file>

<file path=customXml/itemProps1.xml><?xml version="1.0" encoding="utf-8"?>
<ds:datastoreItem xmlns:ds="http://schemas.openxmlformats.org/officeDocument/2006/customXml" ds:itemID="{CD830960-5D8C-4BB2-B1FB-A3B0F25F8E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249363-9178-4dc2-b769-05b4e9f5fe63"/>
    <ds:schemaRef ds:uri="3a6ef24c-0bf8-44f6-91e9-3a194e6ea5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F1AFE-2AA8-4823-96F5-49D682717A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C6AF7F-8F7F-4931-BA71-7720768BD25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7249363-9178-4dc2-b769-05b4e9f5fe63"/>
    <ds:schemaRef ds:uri="3a6ef24c-0bf8-44f6-91e9-3a194e6ea5c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5330</TotalTime>
  <Words>2035</Words>
  <Application>Microsoft Office PowerPoint</Application>
  <PresentationFormat>Widescreen</PresentationFormat>
  <Paragraphs>232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9" baseType="lpstr">
      <vt:lpstr>Arial</vt:lpstr>
      <vt:lpstr>Averta PE Bold</vt:lpstr>
      <vt:lpstr>Calibri</vt:lpstr>
      <vt:lpstr>Calibri Light</vt:lpstr>
      <vt:lpstr>Calibri-Bold</vt:lpstr>
      <vt:lpstr>Courier New</vt:lpstr>
      <vt:lpstr>Helios</vt:lpstr>
      <vt:lpstr>Helios Bold</vt:lpstr>
      <vt:lpstr>Helios Bold Italics</vt:lpstr>
      <vt:lpstr>Montserrat</vt:lpstr>
      <vt:lpstr>MYRIADPRO-REGULAR</vt:lpstr>
      <vt:lpstr>Rubik Light</vt:lpstr>
      <vt:lpstr>Segoe UI</vt:lpstr>
      <vt:lpstr>Segoe UI Semibold</vt:lpstr>
      <vt:lpstr>SegoeUI-Semibold</vt:lpstr>
      <vt:lpstr>Times New Roman</vt:lpstr>
      <vt:lpstr>TrebuchetMS</vt:lpstr>
      <vt:lpstr>TrebuchetMS-Bold</vt:lpstr>
      <vt:lpstr>Verdana</vt:lpstr>
      <vt:lpstr>Wingdings</vt:lpstr>
      <vt:lpstr>Office Theme</vt:lpstr>
      <vt:lpstr>PowerPoint Presentation</vt:lpstr>
      <vt:lpstr>EIC Transition</vt:lpstr>
      <vt:lpstr>PowerPoint Presentation</vt:lpstr>
      <vt:lpstr>EIC Transition</vt:lpstr>
      <vt:lpstr>Similar instrument but with few differences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A2EIC-network of EIC NCPs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Cheimonidi</dc:creator>
  <cp:lastModifiedBy>Kalodimou Vasiliki</cp:lastModifiedBy>
  <cp:revision>90</cp:revision>
  <dcterms:created xsi:type="dcterms:W3CDTF">2025-03-20T17:36:53Z</dcterms:created>
  <dcterms:modified xsi:type="dcterms:W3CDTF">2025-06-19T04:47:48Z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0x0101004CDE097DBE659544821A4E9A5B676FF4</vt:lpwstr>
  </property>
</Properties>
</file>