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notesMasterIdLst>
    <p:notesMasterId r:id="rId29"/>
  </p:notesMasterIdLst>
  <p:sldIdLst>
    <p:sldId id="256" r:id="rId5"/>
    <p:sldId id="257" r:id="rId6"/>
    <p:sldId id="258" r:id="rId7"/>
    <p:sldId id="6007" r:id="rId8"/>
    <p:sldId id="6002" r:id="rId9"/>
    <p:sldId id="6005" r:id="rId10"/>
    <p:sldId id="6004" r:id="rId11"/>
    <p:sldId id="6020" r:id="rId12"/>
    <p:sldId id="642" r:id="rId13"/>
    <p:sldId id="1345" r:id="rId14"/>
    <p:sldId id="1202" r:id="rId15"/>
    <p:sldId id="6018" r:id="rId16"/>
    <p:sldId id="6021" r:id="rId17"/>
    <p:sldId id="1348" r:id="rId18"/>
    <p:sldId id="711" r:id="rId19"/>
    <p:sldId id="712" r:id="rId20"/>
    <p:sldId id="713" r:id="rId21"/>
    <p:sldId id="1346" r:id="rId22"/>
    <p:sldId id="1340" r:id="rId23"/>
    <p:sldId id="1341" r:id="rId24"/>
    <p:sldId id="1349" r:id="rId25"/>
    <p:sldId id="1339" r:id="rId26"/>
    <p:sldId id="1350" r:id="rId27"/>
    <p:sldId id="259" r:id="rId28"/>
  </p:sldIdLst>
  <p:sldSz cx="18288000" cy="10287000"/>
  <p:notesSz cx="6858000" cy="9144000"/>
  <p:embeddedFontLst>
    <p:embeddedFont>
      <p:font typeface="ＭＳ Ｐゴシック" panose="020B0600070205080204" pitchFamily="34" charset="-128"/>
      <p:regular r:id="rId30"/>
    </p:embeddedFont>
    <p:embeddedFont>
      <p:font typeface="Helios" panose="020B0604020202020204" charset="0"/>
      <p:regular r:id="rId31"/>
    </p:embeddedFont>
    <p:embeddedFont>
      <p:font typeface="Helios Bold" panose="020B0604020202020204" charset="0"/>
      <p:regular r:id="rId32"/>
    </p:embeddedFont>
    <p:embeddedFont>
      <p:font typeface="Helios Bold Italics" panose="020B0604020202020204" charset="0"/>
      <p:regular r:id="rId33"/>
    </p:embeddedFont>
    <p:embeddedFont>
      <p:font typeface="Verdana" panose="020B0604030504040204" pitchFamily="34" charset="0"/>
      <p:regular r:id="rId34"/>
      <p:bold r:id="rId35"/>
      <p:italic r:id="rId36"/>
      <p:boldItalic r:id="rId3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762A58E-F79F-5E2C-C6D9-A39E9277B584}" v="32" dt="2025-03-21T10:05:30.51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54" d="100"/>
          <a:sy n="54" d="100"/>
        </p:scale>
        <p:origin x="754" y="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viewProps" Target="viewProps.xml"/><Relationship Id="rId21" Type="http://schemas.openxmlformats.org/officeDocument/2006/relationships/slide" Target="slides/slide17.xml"/><Relationship Id="rId34" Type="http://schemas.openxmlformats.org/officeDocument/2006/relationships/font" Target="fonts/font5.fntdata"/><Relationship Id="rId42" Type="http://schemas.microsoft.com/office/2016/11/relationships/changesInfo" Target="changesInfos/changesInfo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notesMaster" Target="notesMasters/notesMaster1.xml"/><Relationship Id="rId41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font" Target="fonts/font3.fntdata"/><Relationship Id="rId37" Type="http://schemas.openxmlformats.org/officeDocument/2006/relationships/font" Target="fonts/font8.fntdata"/><Relationship Id="rId40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font" Target="fonts/font7.fntdata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font" Target="fonts/font2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font" Target="fonts/font1.fntdata"/><Relationship Id="rId35" Type="http://schemas.openxmlformats.org/officeDocument/2006/relationships/font" Target="fonts/font6.fntdata"/><Relationship Id="rId43" Type="http://schemas.microsoft.com/office/2015/10/relationships/revisionInfo" Target="revisionInfo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font" Target="fonts/font4.fntdata"/><Relationship Id="rId38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ristina Cheimonidi" userId="S::cheimonidi@praxinetwork.gr::6ec045c6-0eaa-49d8-b9b5-5880b9a86ba2" providerId="AD" clId="Web-{B762A58E-F79F-5E2C-C6D9-A39E9277B584}"/>
    <pc:docChg chg="modSld">
      <pc:chgData name="Christina Cheimonidi" userId="S::cheimonidi@praxinetwork.gr::6ec045c6-0eaa-49d8-b9b5-5880b9a86ba2" providerId="AD" clId="Web-{B762A58E-F79F-5E2C-C6D9-A39E9277B584}" dt="2025-03-21T10:05:27.387" v="15" actId="20577"/>
      <pc:docMkLst>
        <pc:docMk/>
      </pc:docMkLst>
      <pc:sldChg chg="modSp">
        <pc:chgData name="Christina Cheimonidi" userId="S::cheimonidi@praxinetwork.gr::6ec045c6-0eaa-49d8-b9b5-5880b9a86ba2" providerId="AD" clId="Web-{B762A58E-F79F-5E2C-C6D9-A39E9277B584}" dt="2025-03-21T10:05:27.387" v="15" actId="20577"/>
        <pc:sldMkLst>
          <pc:docMk/>
          <pc:sldMk cId="0" sldId="256"/>
        </pc:sldMkLst>
        <pc:spChg chg="mod">
          <ac:chgData name="Christina Cheimonidi" userId="S::cheimonidi@praxinetwork.gr::6ec045c6-0eaa-49d8-b9b5-5880b9a86ba2" providerId="AD" clId="Web-{B762A58E-F79F-5E2C-C6D9-A39E9277B584}" dt="2025-03-21T10:05:27.387" v="15" actId="20577"/>
          <ac:spMkLst>
            <pc:docMk/>
            <pc:sldMk cId="0" sldId="256"/>
            <ac:spMk id="4" creationId="{00000000-0000-0000-0000-000000000000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Christina\Desktop\New%20Microsoft%20Excel%20Worksheet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Christina\Desktop\New%20Microsoft%20Excel%20Worksheet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2">
                  <a:shade val="58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6A6B-40B8-858C-873B192B2F4C}"/>
              </c:ext>
            </c:extLst>
          </c:dPt>
          <c:dPt>
            <c:idx val="1"/>
            <c:bubble3D val="0"/>
            <c:spPr>
              <a:solidFill>
                <a:schemeClr val="accent2">
                  <a:shade val="86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6A6B-40B8-858C-873B192B2F4C}"/>
              </c:ext>
            </c:extLst>
          </c:dPt>
          <c:dPt>
            <c:idx val="2"/>
            <c:bubble3D val="0"/>
            <c:spPr>
              <a:solidFill>
                <a:schemeClr val="accent2">
                  <a:tint val="86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6A6B-40B8-858C-873B192B2F4C}"/>
              </c:ext>
            </c:extLst>
          </c:dPt>
          <c:dPt>
            <c:idx val="3"/>
            <c:bubble3D val="0"/>
            <c:spPr>
              <a:solidFill>
                <a:schemeClr val="accent2">
                  <a:tint val="58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6A6B-40B8-858C-873B192B2F4C}"/>
              </c:ext>
            </c:extLst>
          </c:dPt>
          <c:val>
            <c:numRef>
              <c:f>Sheet1!$D$3:$D$6</c:f>
              <c:numCache>
                <c:formatCode>General</c:formatCode>
                <c:ptCount val="4"/>
                <c:pt idx="0">
                  <c:v>3824</c:v>
                </c:pt>
                <c:pt idx="1">
                  <c:v>85</c:v>
                </c:pt>
                <c:pt idx="2">
                  <c:v>446</c:v>
                </c:pt>
                <c:pt idx="3">
                  <c:v>236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6A6B-40B8-858C-873B192B2F4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150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2">
                  <a:shade val="58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CE21-42E3-B8B9-D6FE2E3E1EEA}"/>
              </c:ext>
            </c:extLst>
          </c:dPt>
          <c:dPt>
            <c:idx val="1"/>
            <c:bubble3D val="0"/>
            <c:spPr>
              <a:solidFill>
                <a:schemeClr val="accent2">
                  <a:shade val="86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CE21-42E3-B8B9-D6FE2E3E1EEA}"/>
              </c:ext>
            </c:extLst>
          </c:dPt>
          <c:dPt>
            <c:idx val="2"/>
            <c:bubble3D val="0"/>
            <c:spPr>
              <a:solidFill>
                <a:schemeClr val="accent2">
                  <a:tint val="86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CE21-42E3-B8B9-D6FE2E3E1EEA}"/>
              </c:ext>
            </c:extLst>
          </c:dPt>
          <c:dPt>
            <c:idx val="3"/>
            <c:bubble3D val="0"/>
            <c:spPr>
              <a:solidFill>
                <a:schemeClr val="accent2">
                  <a:tint val="58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CE21-42E3-B8B9-D6FE2E3E1EEA}"/>
              </c:ext>
            </c:extLst>
          </c:dPt>
          <c:val>
            <c:numRef>
              <c:f>Sheet1!$F$3:$F$6</c:f>
              <c:numCache>
                <c:formatCode>General</c:formatCode>
                <c:ptCount val="4"/>
                <c:pt idx="0">
                  <c:v>47</c:v>
                </c:pt>
                <c:pt idx="1">
                  <c:v>10</c:v>
                </c:pt>
                <c:pt idx="2">
                  <c:v>75</c:v>
                </c:pt>
                <c:pt idx="3">
                  <c:v>57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CE21-42E3-B8B9-D6FE2E3E1EE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150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5">
  <a:schemeClr val="accent2"/>
</cs:colorStyle>
</file>

<file path=ppt/charts/colors2.xml><?xml version="1.0" encoding="utf-8"?>
<cs:colorStyle xmlns:cs="http://schemas.microsoft.com/office/drawing/2012/chartStyle" xmlns:a="http://schemas.openxmlformats.org/drawingml/2006/main" meth="withinLinear" id="15">
  <a:schemeClr val="accent2"/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15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E8A6E0-B941-4F1E-9504-9DF4553A7499}" type="datetimeFigureOut">
              <a:rPr lang="en-150" smtClean="0"/>
              <a:t>03/21/2025</a:t>
            </a:fld>
            <a:endParaRPr lang="en-15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15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15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15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382AE1-FCCA-40E9-B358-F56AC795CAFE}" type="slidenum">
              <a:rPr lang="en-150" smtClean="0"/>
              <a:t>‹#›</a:t>
            </a:fld>
            <a:endParaRPr lang="en-150"/>
          </a:p>
        </p:txBody>
      </p:sp>
    </p:spTree>
    <p:extLst>
      <p:ext uri="{BB962C8B-B14F-4D97-AF65-F5344CB8AC3E}">
        <p14:creationId xmlns:p14="http://schemas.microsoft.com/office/powerpoint/2010/main" val="14774046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9ABE8A-9611-4475-8C36-91A34D8C42B1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42492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+ Paragraph title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B21C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00876" y="2126456"/>
            <a:ext cx="14760000" cy="883940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4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9298386" y="9969150"/>
            <a:ext cx="5073396" cy="228789"/>
          </a:xfr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l-GR"/>
              <a:t>Το νέο Πρόγραμμα Ορίζοντας Ευρώπη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845E2D-CD10-5C4E-A77C-0B038D107DF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3"/>
          <p:cNvSpPr>
            <a:spLocks noGrp="1"/>
          </p:cNvSpPr>
          <p:nvPr>
            <p:ph sz="half" idx="15"/>
          </p:nvPr>
        </p:nvSpPr>
        <p:spPr>
          <a:xfrm>
            <a:off x="2500875" y="3276600"/>
            <a:ext cx="14784966" cy="5912645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 marL="270000">
              <a:buClr>
                <a:srgbClr val="B21C26"/>
              </a:buClr>
              <a:buSzPct val="160000"/>
              <a:buFont typeface="Arial Black" pitchFamily="34" charset="0"/>
              <a:buChar char="›"/>
              <a:defRPr sz="2100"/>
            </a:lvl2pPr>
            <a:lvl3pPr marL="540000">
              <a:buClr>
                <a:schemeClr val="tx1"/>
              </a:buClr>
              <a:buSzPct val="120000"/>
              <a:buFont typeface="Verdana" pitchFamily="34" charset="0"/>
              <a:buChar char="•"/>
              <a:defRPr sz="2100"/>
            </a:lvl3pPr>
            <a:lvl4pPr marL="810000">
              <a:buClr>
                <a:srgbClr val="B21C26"/>
              </a:buClr>
              <a:buSzPct val="100000"/>
              <a:buFont typeface="Wingdings" pitchFamily="2" charset="2"/>
              <a:buChar char="§"/>
              <a:defRPr sz="2100"/>
            </a:lvl4pPr>
            <a:lvl5pPr marL="1080000" indent="-270000">
              <a:buSzPct val="80000"/>
              <a:buFont typeface="Verdana" pitchFamily="34" charset="0"/>
              <a:buChar char="-"/>
              <a:defRPr sz="2100">
                <a:solidFill>
                  <a:schemeClr val="tx1"/>
                </a:solidFill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83052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l-GR"/>
              <a:t>Το νέο Πρόγραμμα Ορίζοντας Ευρώπη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845E2D-CD10-5C4E-A77C-0B038D107DF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Content Placeholder 3"/>
          <p:cNvSpPr>
            <a:spLocks noGrp="1"/>
          </p:cNvSpPr>
          <p:nvPr>
            <p:ph sz="half" idx="15"/>
          </p:nvPr>
        </p:nvSpPr>
        <p:spPr>
          <a:xfrm>
            <a:off x="2500875" y="2726533"/>
            <a:ext cx="7163826" cy="6462713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 marL="270000">
              <a:buClr>
                <a:srgbClr val="B21C26"/>
              </a:buClr>
              <a:buSzPct val="160000"/>
              <a:buFont typeface="Arial Black" pitchFamily="34" charset="0"/>
              <a:buChar char="›"/>
              <a:defRPr sz="2100"/>
            </a:lvl2pPr>
            <a:lvl3pPr marL="540000">
              <a:buClr>
                <a:schemeClr val="tx1"/>
              </a:buClr>
              <a:buSzPct val="120000"/>
              <a:buFont typeface="Verdana" pitchFamily="34" charset="0"/>
              <a:buChar char="•"/>
              <a:defRPr sz="2100"/>
            </a:lvl3pPr>
            <a:lvl4pPr marL="810000">
              <a:buClr>
                <a:srgbClr val="B21C26"/>
              </a:buClr>
              <a:buSzPct val="100000"/>
              <a:buFont typeface="Wingdings" pitchFamily="2" charset="2"/>
              <a:buChar char="§"/>
              <a:defRPr sz="2100"/>
            </a:lvl4pPr>
            <a:lvl5pPr marL="1080000" indent="-270000">
              <a:buSzPct val="80000"/>
              <a:buFont typeface="Verdana" pitchFamily="34" charset="0"/>
              <a:buChar char="-"/>
              <a:defRPr sz="2100">
                <a:solidFill>
                  <a:schemeClr val="tx1"/>
                </a:solidFill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half" idx="16"/>
          </p:nvPr>
        </p:nvSpPr>
        <p:spPr>
          <a:xfrm>
            <a:off x="10006077" y="2726533"/>
            <a:ext cx="7163826" cy="6462713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 marL="270000">
              <a:buClr>
                <a:srgbClr val="B21C26"/>
              </a:buClr>
              <a:buSzPct val="160000"/>
              <a:buFont typeface="Arial Black" pitchFamily="34" charset="0"/>
              <a:buChar char="›"/>
              <a:defRPr sz="2100"/>
            </a:lvl2pPr>
            <a:lvl3pPr marL="540000">
              <a:buClr>
                <a:schemeClr val="tx1"/>
              </a:buClr>
              <a:buSzPct val="120000"/>
              <a:buFont typeface="Verdana" pitchFamily="34" charset="0"/>
              <a:buChar char="•"/>
              <a:defRPr sz="2100"/>
            </a:lvl3pPr>
            <a:lvl4pPr marL="810000">
              <a:buClr>
                <a:srgbClr val="B21C26"/>
              </a:buClr>
              <a:buSzPct val="100000"/>
              <a:buFont typeface="Wingdings" pitchFamily="2" charset="2"/>
              <a:buChar char="§"/>
              <a:defRPr sz="2100"/>
            </a:lvl4pPr>
            <a:lvl5pPr marL="1080000" indent="-270000">
              <a:buSzPct val="80000"/>
              <a:buFont typeface="Verdana" pitchFamily="34" charset="0"/>
              <a:buChar char="-"/>
              <a:defRPr sz="2100">
                <a:solidFill>
                  <a:schemeClr val="tx1"/>
                </a:solidFill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32231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8288000" cy="1914525"/>
          </a:xfrm>
          <a:prstGeom prst="rect">
            <a:avLst/>
          </a:prstGeom>
          <a:solidFill>
            <a:srgbClr val="5635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 sz="27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5264" y="1"/>
            <a:ext cx="14225016" cy="198834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5250">
                <a:solidFill>
                  <a:schemeClr val="bg1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FBF8AA5-C052-444B-BF2B-778D44E73A25}"/>
              </a:ext>
            </a:extLst>
          </p:cNvPr>
          <p:cNvSpPr/>
          <p:nvPr userDrawn="1"/>
        </p:nvSpPr>
        <p:spPr>
          <a:xfrm>
            <a:off x="14908696" y="8249478"/>
            <a:ext cx="1212575" cy="3975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5F5BCC4E-799F-4EE4-AAB6-3AE38958724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03556" y="2492312"/>
            <a:ext cx="16590531" cy="7407063"/>
          </a:xfrm>
          <a:prstGeom prst="rect">
            <a:avLst/>
          </a:prstGeom>
        </p:spPr>
        <p:txBody>
          <a:bodyPr/>
          <a:lstStyle>
            <a:lvl1pPr marL="685800" indent="-685800">
              <a:spcBef>
                <a:spcPts val="900"/>
              </a:spcBef>
              <a:spcAft>
                <a:spcPts val="2700"/>
              </a:spcAft>
              <a:buClr>
                <a:srgbClr val="CC2F2F"/>
              </a:buClr>
              <a:buFont typeface="Arial" panose="020B0604020202020204" pitchFamily="34" charset="0"/>
              <a:buChar char="•"/>
              <a:defRPr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804863" indent="-411957">
              <a:spcBef>
                <a:spcPts val="0"/>
              </a:spcBef>
              <a:spcAft>
                <a:spcPts val="900"/>
              </a:spcAft>
              <a:buClr>
                <a:srgbClr val="CD2C2E"/>
              </a:buClr>
              <a:buFont typeface="Wingdings" panose="05000000000000000000" pitchFamily="2" charset="2"/>
              <a:buChar char="§"/>
              <a:defRPr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804863" indent="407195">
              <a:buClr>
                <a:srgbClr val="CD2C2E"/>
              </a:buClr>
              <a:buFont typeface="Courier New" panose="02070309020205020404" pitchFamily="49" charset="0"/>
              <a:buChar char="o"/>
              <a:tabLst>
                <a:tab pos="1352550" algn="l"/>
              </a:tabLst>
              <a:defRPr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804863" indent="-411957">
              <a:defRPr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804863" indent="-411957">
              <a:defRPr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  <a:endParaRPr lang="cs-CZ"/>
          </a:p>
          <a:p>
            <a:pPr lvl="2"/>
            <a:r>
              <a:rPr lang="cs-CZ" err="1"/>
              <a:t>Third</a:t>
            </a:r>
            <a:r>
              <a:rPr lang="cs-CZ"/>
              <a:t>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09985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33.jpeg"/><Relationship Id="rId18" Type="http://schemas.openxmlformats.org/officeDocument/2006/relationships/image" Target="../media/image38.png"/><Relationship Id="rId3" Type="http://schemas.openxmlformats.org/officeDocument/2006/relationships/image" Target="../media/image23.png"/><Relationship Id="rId21" Type="http://schemas.openxmlformats.org/officeDocument/2006/relationships/image" Target="../media/image41.png"/><Relationship Id="rId7" Type="http://schemas.openxmlformats.org/officeDocument/2006/relationships/image" Target="../media/image27.jpeg"/><Relationship Id="rId12" Type="http://schemas.openxmlformats.org/officeDocument/2006/relationships/image" Target="../media/image32.png"/><Relationship Id="rId17" Type="http://schemas.openxmlformats.org/officeDocument/2006/relationships/image" Target="../media/image37.png"/><Relationship Id="rId25" Type="http://schemas.openxmlformats.org/officeDocument/2006/relationships/image" Target="../media/image45.png"/><Relationship Id="rId2" Type="http://schemas.openxmlformats.org/officeDocument/2006/relationships/image" Target="../media/image22.png"/><Relationship Id="rId16" Type="http://schemas.openxmlformats.org/officeDocument/2006/relationships/image" Target="../media/image36.png"/><Relationship Id="rId20" Type="http://schemas.openxmlformats.org/officeDocument/2006/relationships/image" Target="../media/image40.jpe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6.png"/><Relationship Id="rId11" Type="http://schemas.openxmlformats.org/officeDocument/2006/relationships/image" Target="../media/image31.png"/><Relationship Id="rId24" Type="http://schemas.openxmlformats.org/officeDocument/2006/relationships/image" Target="../media/image44.png"/><Relationship Id="rId5" Type="http://schemas.openxmlformats.org/officeDocument/2006/relationships/image" Target="../media/image25.png"/><Relationship Id="rId15" Type="http://schemas.openxmlformats.org/officeDocument/2006/relationships/image" Target="../media/image35.png"/><Relationship Id="rId23" Type="http://schemas.openxmlformats.org/officeDocument/2006/relationships/image" Target="../media/image43.png"/><Relationship Id="rId10" Type="http://schemas.openxmlformats.org/officeDocument/2006/relationships/image" Target="../media/image30.png"/><Relationship Id="rId19" Type="http://schemas.openxmlformats.org/officeDocument/2006/relationships/image" Target="../media/image39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Relationship Id="rId14" Type="http://schemas.openxmlformats.org/officeDocument/2006/relationships/image" Target="../media/image34.png"/><Relationship Id="rId22" Type="http://schemas.openxmlformats.org/officeDocument/2006/relationships/image" Target="../media/image4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51.png"/><Relationship Id="rId7" Type="http://schemas.openxmlformats.org/officeDocument/2006/relationships/image" Target="../media/image49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svg"/><Relationship Id="rId3" Type="http://schemas.openxmlformats.org/officeDocument/2006/relationships/image" Target="../media/image56.png"/><Relationship Id="rId7" Type="http://schemas.openxmlformats.org/officeDocument/2006/relationships/image" Target="../media/image60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10" Type="http://schemas.openxmlformats.org/officeDocument/2006/relationships/image" Target="../media/image63.svg"/><Relationship Id="rId4" Type="http://schemas.openxmlformats.org/officeDocument/2006/relationships/image" Target="../media/image57.png"/><Relationship Id="rId9" Type="http://schemas.openxmlformats.org/officeDocument/2006/relationships/image" Target="../media/image6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svg"/><Relationship Id="rId3" Type="http://schemas.openxmlformats.org/officeDocument/2006/relationships/image" Target="../media/image49.png"/><Relationship Id="rId7" Type="http://schemas.openxmlformats.org/officeDocument/2006/relationships/image" Target="../media/image67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6.svg"/><Relationship Id="rId11" Type="http://schemas.openxmlformats.org/officeDocument/2006/relationships/image" Target="../media/image70.svg"/><Relationship Id="rId5" Type="http://schemas.openxmlformats.org/officeDocument/2006/relationships/image" Target="../media/image65.png"/><Relationship Id="rId10" Type="http://schemas.openxmlformats.org/officeDocument/2006/relationships/image" Target="../media/image69.png"/><Relationship Id="rId4" Type="http://schemas.openxmlformats.org/officeDocument/2006/relationships/image" Target="../media/image52.png"/><Relationship Id="rId9" Type="http://schemas.openxmlformats.org/officeDocument/2006/relationships/image" Target="../media/image5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9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msca.b2match.io/home" TargetMode="External"/><Relationship Id="rId2" Type="http://schemas.openxmlformats.org/officeDocument/2006/relationships/hyperlink" Target="https://euraxess.ec.europa.eu/jobs/hosting/search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s://ec.europa.eu/info/funding-tenders/opportunities/portal/screen/support/ncp" TargetMode="External"/><Relationship Id="rId5" Type="http://schemas.openxmlformats.org/officeDocument/2006/relationships/hyperlink" Target="https://een.ec.europa.eu/" TargetMode="External"/><Relationship Id="rId4" Type="http://schemas.openxmlformats.org/officeDocument/2006/relationships/hyperlink" Target="https://ec.europa.eu/info/funding-tenders/opportunities/portal/screen/how-to-participate/partner-search;searchKeyword=;isOrganisation=true;isPerson=true;topics=HORIZON-MSCA-2022-PF-01-01;programmes=43108390;organisationType=null;type=ORGANISATION,PERSON;country=;city=;professionalProfile=;hasPartnerSearch=;orderBy=;sortQuery=;date=1647267211454" TargetMode="Externa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3" Type="http://schemas.openxmlformats.org/officeDocument/2006/relationships/image" Target="../media/image72.svg"/><Relationship Id="rId7" Type="http://schemas.openxmlformats.org/officeDocument/2006/relationships/image" Target="../media/image75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74.svg"/><Relationship Id="rId10" Type="http://schemas.openxmlformats.org/officeDocument/2006/relationships/image" Target="../media/image78.jpeg"/><Relationship Id="rId4" Type="http://schemas.openxmlformats.org/officeDocument/2006/relationships/image" Target="../media/image73.png"/><Relationship Id="rId9" Type="http://schemas.openxmlformats.org/officeDocument/2006/relationships/image" Target="../media/image77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255514" y="7632127"/>
            <a:ext cx="682497" cy="682497"/>
          </a:xfrm>
          <a:custGeom>
            <a:avLst/>
            <a:gdLst/>
            <a:ahLst/>
            <a:cxnLst/>
            <a:rect l="l" t="t" r="r" b="b"/>
            <a:pathLst>
              <a:path w="682497" h="682497">
                <a:moveTo>
                  <a:pt x="0" y="0"/>
                </a:moveTo>
                <a:lnTo>
                  <a:pt x="682497" y="0"/>
                </a:lnTo>
                <a:lnTo>
                  <a:pt x="682497" y="682497"/>
                </a:lnTo>
                <a:lnTo>
                  <a:pt x="0" y="68249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028700" y="451805"/>
            <a:ext cx="4384200" cy="1592663"/>
          </a:xfrm>
          <a:custGeom>
            <a:avLst/>
            <a:gdLst/>
            <a:ahLst/>
            <a:cxnLst/>
            <a:rect l="l" t="t" r="r" b="b"/>
            <a:pathLst>
              <a:path w="4384200" h="1592663">
                <a:moveTo>
                  <a:pt x="0" y="0"/>
                </a:moveTo>
                <a:lnTo>
                  <a:pt x="4384200" y="0"/>
                </a:lnTo>
                <a:lnTo>
                  <a:pt x="4384200" y="1592664"/>
                </a:lnTo>
                <a:lnTo>
                  <a:pt x="0" y="159266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379630" y="7021308"/>
            <a:ext cx="9977027" cy="26161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3449"/>
              </a:lnSpc>
              <a:spcBef>
                <a:spcPct val="0"/>
              </a:spcBef>
            </a:pPr>
            <a:endParaRPr lang="el-GR" sz="3200" spc="143" dirty="0">
              <a:solidFill>
                <a:srgbClr val="2A2A2A"/>
              </a:solidFill>
              <a:latin typeface="Helios" panose="020B0604020202020204" charset="0"/>
              <a:ea typeface="Verdana" panose="020B0604030504040204" pitchFamily="34" charset="0"/>
              <a:cs typeface="Helios"/>
              <a:sym typeface="Helios"/>
            </a:endParaRPr>
          </a:p>
          <a:p>
            <a:pPr marL="0" lvl="0" indent="0" algn="l">
              <a:lnSpc>
                <a:spcPts val="3449"/>
              </a:lnSpc>
              <a:spcBef>
                <a:spcPct val="0"/>
              </a:spcBef>
            </a:pPr>
            <a:r>
              <a:rPr lang="en-US" sz="3200" spc="143" dirty="0">
                <a:solidFill>
                  <a:srgbClr val="2A2A2A"/>
                </a:solidFill>
                <a:latin typeface="Helios"/>
                <a:ea typeface="Verdana"/>
                <a:cs typeface="Helios"/>
                <a:sym typeface="Helios"/>
              </a:rPr>
              <a:t>A</a:t>
            </a:r>
            <a:r>
              <a:rPr lang="el-GR" sz="3200" spc="143" dirty="0" err="1">
                <a:solidFill>
                  <a:srgbClr val="2A2A2A"/>
                </a:solidFill>
                <a:latin typeface="Helios"/>
                <a:ea typeface="Verdana"/>
                <a:cs typeface="Helios"/>
                <a:sym typeface="Helios"/>
              </a:rPr>
              <a:t>νοικτό</a:t>
            </a:r>
            <a:r>
              <a:rPr lang="el-GR" sz="3200" spc="143" dirty="0">
                <a:solidFill>
                  <a:srgbClr val="2A2A2A"/>
                </a:solidFill>
                <a:latin typeface="Helios"/>
                <a:ea typeface="Verdana"/>
                <a:cs typeface="Helios"/>
                <a:sym typeface="Helios"/>
              </a:rPr>
              <a:t> διαδικτυακό σεμινάριο για τον Ορίζοντα Ευρώπη</a:t>
            </a:r>
            <a:endParaRPr lang="el-GR" sz="3200" spc="143" dirty="0">
              <a:solidFill>
                <a:srgbClr val="2A2A2A"/>
              </a:solidFill>
              <a:latin typeface="Helios"/>
              <a:ea typeface="Verdana"/>
              <a:cs typeface="Helios"/>
            </a:endParaRPr>
          </a:p>
          <a:p>
            <a:pPr marL="0" lvl="0" indent="0" algn="l">
              <a:lnSpc>
                <a:spcPts val="3449"/>
              </a:lnSpc>
              <a:spcBef>
                <a:spcPct val="0"/>
              </a:spcBef>
            </a:pPr>
            <a:endParaRPr lang="el-GR" sz="3200" spc="143" dirty="0">
              <a:solidFill>
                <a:srgbClr val="2A2A2A"/>
              </a:solidFill>
              <a:latin typeface="Helios" panose="020B0604020202020204" charset="0"/>
              <a:ea typeface="Verdana" panose="020B0604030504040204" pitchFamily="34" charset="0"/>
              <a:cs typeface="Helios"/>
              <a:sym typeface="Helios"/>
            </a:endParaRPr>
          </a:p>
          <a:p>
            <a:pPr marL="0" lvl="0" indent="0" algn="l">
              <a:lnSpc>
                <a:spcPts val="3449"/>
              </a:lnSpc>
              <a:spcBef>
                <a:spcPct val="0"/>
              </a:spcBef>
            </a:pPr>
            <a:endParaRPr lang="el-GR" sz="3200" spc="143" dirty="0">
              <a:solidFill>
                <a:srgbClr val="2A2A2A"/>
              </a:solidFill>
              <a:latin typeface="Helios" panose="020B0604020202020204" charset="0"/>
              <a:ea typeface="Verdana" panose="020B0604030504040204" pitchFamily="34" charset="0"/>
              <a:cs typeface="Helios"/>
              <a:sym typeface="Helios"/>
            </a:endParaRPr>
          </a:p>
          <a:p>
            <a:pPr>
              <a:lnSpc>
                <a:spcPts val="3449"/>
              </a:lnSpc>
              <a:spcBef>
                <a:spcPct val="0"/>
              </a:spcBef>
            </a:pPr>
            <a:r>
              <a:rPr lang="el-GR" sz="3200" spc="143" dirty="0">
                <a:solidFill>
                  <a:srgbClr val="2A2A2A"/>
                </a:solidFill>
                <a:latin typeface="Helios"/>
                <a:ea typeface="Verdana"/>
                <a:cs typeface="Helios"/>
                <a:sym typeface="Helios"/>
              </a:rPr>
              <a:t>Παρασκευή 21 Μαρτίου 2025</a:t>
            </a:r>
            <a:endParaRPr lang="en-US" sz="3200" spc="143" dirty="0">
              <a:solidFill>
                <a:srgbClr val="2A2A2A"/>
              </a:solidFill>
              <a:latin typeface="Helios"/>
              <a:ea typeface="Verdana"/>
              <a:cs typeface="Helios"/>
              <a:sym typeface="Helios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375776" y="2534972"/>
            <a:ext cx="9389023" cy="229915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6160"/>
              </a:lnSpc>
              <a:spcBef>
                <a:spcPct val="0"/>
              </a:spcBef>
            </a:pPr>
            <a:r>
              <a:rPr lang="en-US" sz="4000" b="1" i="0" dirty="0">
                <a:solidFill>
                  <a:srgbClr val="C00000"/>
                </a:solidFill>
                <a:effectLst/>
                <a:latin typeface="Helios" panose="020B0604020202020204" charset="0"/>
              </a:rPr>
              <a:t>European </a:t>
            </a:r>
            <a:r>
              <a:rPr lang="en-US" sz="4000" b="1" dirty="0">
                <a:solidFill>
                  <a:srgbClr val="C00000"/>
                </a:solidFill>
                <a:latin typeface="Helios" panose="020B0604020202020204" charset="0"/>
              </a:rPr>
              <a:t>Innovation</a:t>
            </a:r>
            <a:r>
              <a:rPr lang="en-US" sz="4000" b="1" i="0" dirty="0">
                <a:solidFill>
                  <a:srgbClr val="C00000"/>
                </a:solidFill>
                <a:effectLst/>
                <a:latin typeface="Helios" panose="020B0604020202020204" charset="0"/>
              </a:rPr>
              <a:t> Council (EIC) Marie </a:t>
            </a:r>
            <a:r>
              <a:rPr lang="en-US" sz="4000" b="1" i="0" dirty="0" err="1">
                <a:solidFill>
                  <a:srgbClr val="C00000"/>
                </a:solidFill>
                <a:effectLst/>
                <a:latin typeface="Helios" panose="020B0604020202020204" charset="0"/>
              </a:rPr>
              <a:t>Skłodowska</a:t>
            </a:r>
            <a:r>
              <a:rPr lang="en-US" sz="4000" b="1" i="0" dirty="0">
                <a:solidFill>
                  <a:srgbClr val="C00000"/>
                </a:solidFill>
                <a:effectLst/>
                <a:latin typeface="Helios" panose="020B0604020202020204" charset="0"/>
              </a:rPr>
              <a:t>-Curie Actions (MSCA)</a:t>
            </a:r>
            <a:endParaRPr lang="en-US" sz="4000" b="1" dirty="0">
              <a:solidFill>
                <a:srgbClr val="C00000"/>
              </a:solidFill>
              <a:latin typeface="Helios" panose="020B0604020202020204" charset="0"/>
              <a:ea typeface="Helios Bold"/>
              <a:cs typeface="Helios Bold"/>
              <a:sym typeface="Helios Bold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75776" y="5335918"/>
            <a:ext cx="7796862" cy="5262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366"/>
              </a:lnSpc>
            </a:pPr>
            <a:r>
              <a:rPr lang="el-GR" sz="3118" b="1" i="1" dirty="0">
                <a:solidFill>
                  <a:srgbClr val="3A3A3C"/>
                </a:solidFill>
                <a:latin typeface="Helios Bold Italics"/>
                <a:ea typeface="Helios Bold Italics"/>
                <a:cs typeface="Helios Bold Italics"/>
                <a:sym typeface="Helios Bold Italics"/>
              </a:rPr>
              <a:t>Μαρία Χριστίνα </a:t>
            </a:r>
            <a:r>
              <a:rPr lang="el-GR" sz="3118" b="1" i="1" dirty="0" err="1">
                <a:solidFill>
                  <a:srgbClr val="3A3A3C"/>
                </a:solidFill>
                <a:latin typeface="Helios Bold Italics"/>
                <a:ea typeface="Helios Bold Italics"/>
                <a:cs typeface="Helios Bold Italics"/>
                <a:sym typeface="Helios Bold Italics"/>
              </a:rPr>
              <a:t>Χειμωνίδη</a:t>
            </a:r>
            <a:endParaRPr lang="en-US" sz="3118" b="1" i="1" dirty="0">
              <a:solidFill>
                <a:srgbClr val="3A3A3C"/>
              </a:solidFill>
              <a:latin typeface="Helios Bold Italics"/>
              <a:ea typeface="Helios Bold Italics"/>
              <a:cs typeface="Helios Bold Italics"/>
              <a:sym typeface="Helios Bold Italics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375776" y="6069978"/>
            <a:ext cx="6551659" cy="4149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380"/>
              </a:lnSpc>
            </a:pPr>
            <a:r>
              <a:rPr lang="en-US" sz="2414" b="1" dirty="0">
                <a:solidFill>
                  <a:srgbClr val="AF1E2D"/>
                </a:solidFill>
                <a:latin typeface="Helios Bold"/>
                <a:ea typeface="Helios Bold"/>
                <a:cs typeface="Helios Bold"/>
                <a:sym typeface="Helios Bold"/>
              </a:rPr>
              <a:t>E</a:t>
            </a:r>
            <a:r>
              <a:rPr lang="el-GR" sz="2414" b="1" dirty="0" err="1">
                <a:solidFill>
                  <a:srgbClr val="AF1E2D"/>
                </a:solidFill>
                <a:latin typeface="Helios Bold"/>
                <a:ea typeface="Helios Bold"/>
                <a:cs typeface="Helios Bold"/>
                <a:sym typeface="Helios Bold"/>
              </a:rPr>
              <a:t>θνικό</a:t>
            </a:r>
            <a:r>
              <a:rPr lang="el-GR" sz="2414" b="1" dirty="0">
                <a:solidFill>
                  <a:srgbClr val="AF1E2D"/>
                </a:solidFill>
                <a:latin typeface="Helios Bold"/>
                <a:ea typeface="Helios Bold"/>
                <a:cs typeface="Helios Bold"/>
                <a:sym typeface="Helios Bold"/>
              </a:rPr>
              <a:t> Ση</a:t>
            </a:r>
            <a:r>
              <a:rPr lang="el-GR" sz="2414" dirty="0">
                <a:solidFill>
                  <a:srgbClr val="AF1E2D"/>
                </a:solidFill>
                <a:latin typeface="Helios Bold"/>
                <a:ea typeface="Helios Bold"/>
                <a:cs typeface="Helios Bold"/>
                <a:sym typeface="Helios Bold"/>
              </a:rPr>
              <a:t>μ</a:t>
            </a:r>
            <a:r>
              <a:rPr lang="el-GR" sz="2414" b="1" dirty="0">
                <a:solidFill>
                  <a:srgbClr val="AF1E2D"/>
                </a:solidFill>
                <a:latin typeface="Helios Bold"/>
                <a:ea typeface="Helios Bold"/>
                <a:cs typeface="Helios Bold"/>
                <a:sym typeface="Helios Bold"/>
              </a:rPr>
              <a:t>είο Επαφής </a:t>
            </a:r>
            <a:r>
              <a:rPr lang="en-US" sz="2414" b="1" dirty="0">
                <a:solidFill>
                  <a:srgbClr val="AF1E2D"/>
                </a:solidFill>
                <a:latin typeface="Helios Bold"/>
                <a:ea typeface="Helios Bold"/>
                <a:cs typeface="Helios Bold"/>
                <a:sym typeface="Helios Bold"/>
              </a:rPr>
              <a:t>EIC, MSCA, ERC 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10380940" y="649592"/>
            <a:ext cx="7516996" cy="8987817"/>
            <a:chOff x="0" y="0"/>
            <a:chExt cx="8603361" cy="10286746"/>
          </a:xfrm>
        </p:grpSpPr>
        <p:sp>
          <p:nvSpPr>
            <p:cNvPr id="9" name="Freeform 9"/>
            <p:cNvSpPr/>
            <p:nvPr/>
          </p:nvSpPr>
          <p:spPr>
            <a:xfrm>
              <a:off x="-2794" y="-127"/>
              <a:ext cx="8606155" cy="10286873"/>
            </a:xfrm>
            <a:custGeom>
              <a:avLst/>
              <a:gdLst/>
              <a:ahLst/>
              <a:cxnLst/>
              <a:rect l="l" t="t" r="r" b="b"/>
              <a:pathLst>
                <a:path w="8606155" h="10286873">
                  <a:moveTo>
                    <a:pt x="8606155" y="10251440"/>
                  </a:moveTo>
                  <a:cubicBezTo>
                    <a:pt x="8606155" y="10284587"/>
                    <a:pt x="8595487" y="10286873"/>
                    <a:pt x="8567674" y="10286873"/>
                  </a:cubicBezTo>
                  <a:cubicBezTo>
                    <a:pt x="5713095" y="10286238"/>
                    <a:pt x="2858643" y="10286238"/>
                    <a:pt x="4064" y="10286238"/>
                  </a:cubicBezTo>
                  <a:cubicBezTo>
                    <a:pt x="0" y="10272395"/>
                    <a:pt x="6350" y="10259822"/>
                    <a:pt x="9271" y="10246995"/>
                  </a:cubicBezTo>
                  <a:cubicBezTo>
                    <a:pt x="134747" y="9685401"/>
                    <a:pt x="260350" y="9123934"/>
                    <a:pt x="386207" y="8562467"/>
                  </a:cubicBezTo>
                  <a:cubicBezTo>
                    <a:pt x="565658" y="7761986"/>
                    <a:pt x="745490" y="6961632"/>
                    <a:pt x="924814" y="6161151"/>
                  </a:cubicBezTo>
                  <a:cubicBezTo>
                    <a:pt x="1146302" y="5172583"/>
                    <a:pt x="1367282" y="4184015"/>
                    <a:pt x="1588643" y="3195574"/>
                  </a:cubicBezTo>
                  <a:cubicBezTo>
                    <a:pt x="1813560" y="2191385"/>
                    <a:pt x="2038604" y="1187323"/>
                    <a:pt x="2264156" y="183261"/>
                  </a:cubicBezTo>
                  <a:cubicBezTo>
                    <a:pt x="2277872" y="122174"/>
                    <a:pt x="2286635" y="59690"/>
                    <a:pt x="2308860" y="635"/>
                  </a:cubicBezTo>
                  <a:cubicBezTo>
                    <a:pt x="4395216" y="635"/>
                    <a:pt x="6481572" y="635"/>
                    <a:pt x="8567928" y="0"/>
                  </a:cubicBezTo>
                  <a:cubicBezTo>
                    <a:pt x="8596249" y="0"/>
                    <a:pt x="8605901" y="3429"/>
                    <a:pt x="8605901" y="35814"/>
                  </a:cubicBezTo>
                  <a:cubicBezTo>
                    <a:pt x="8605139" y="3441065"/>
                    <a:pt x="8605139" y="6846316"/>
                    <a:pt x="8606155" y="10251440"/>
                  </a:cubicBezTo>
                  <a:close/>
                </a:path>
              </a:pathLst>
            </a:custGeom>
            <a:blipFill>
              <a:blip r:embed="rId5"/>
              <a:stretch>
                <a:fillRect l="-63334" r="-63334"/>
              </a:stretch>
            </a:blipFill>
          </p:spPr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19C40083-DE37-4CD1-8BA3-607C416883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5408" y="5892790"/>
            <a:ext cx="11772768" cy="2921019"/>
          </a:xfrm>
        </p:spPr>
        <p:txBody>
          <a:bodyPr>
            <a:noAutofit/>
          </a:bodyPr>
          <a:lstStyle/>
          <a:p>
            <a:r>
              <a:rPr lang="el-GR" sz="3600" dirty="0"/>
              <a:t>ΥΠΗΡΕΣΙΕΣ</a:t>
            </a:r>
          </a:p>
          <a:p>
            <a:endParaRPr lang="el-GR" sz="2100" dirty="0"/>
          </a:p>
          <a:p>
            <a:pPr marL="514350" indent="-514350" algn="just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el-GR" sz="2100" b="0" dirty="0">
                <a:latin typeface="Verdana" panose="020B060403050404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Πληροφόρηση (υπηρεσία μικρής διάρκειας, απλά ερωτήματα)</a:t>
            </a:r>
            <a:endParaRPr lang="en-US" sz="2100" b="0" dirty="0">
              <a:latin typeface="Verdana" panose="020B060403050404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0" algn="just">
              <a:lnSpc>
                <a:spcPct val="107000"/>
              </a:lnSpc>
            </a:pPr>
            <a:endParaRPr lang="en-150" sz="2100" b="0" dirty="0">
              <a:latin typeface="Verdana" panose="020B060403050404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514350" indent="-514350" algn="just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el-GR" sz="2100" b="0" dirty="0">
                <a:latin typeface="Verdana" panose="020B060403050404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Καθοδήγηση (υπηρεσία μεγαλύτερης διάρκειας για μη-τετριμμένα ερωτήματα και περιλαμβάνει επιπλέον επικοινωνίες)</a:t>
            </a:r>
            <a:endParaRPr lang="en-US" sz="2100" b="0" dirty="0">
              <a:latin typeface="Verdana" panose="020B060403050404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514350" indent="-514350" algn="just">
              <a:lnSpc>
                <a:spcPct val="107000"/>
              </a:lnSpc>
              <a:buFont typeface="Symbol" panose="05050102010706020507" pitchFamily="18" charset="2"/>
              <a:buChar char=""/>
            </a:pPr>
            <a:endParaRPr lang="en-150" sz="2100" b="0" dirty="0">
              <a:latin typeface="Verdana" panose="020B060403050404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514350" indent="-514350" algn="just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en-US" sz="2100" b="0" dirty="0">
                <a:latin typeface="Verdana" panose="020B060403050404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Pre</a:t>
            </a:r>
            <a:r>
              <a:rPr lang="el-GR" sz="2100" b="0" dirty="0">
                <a:latin typeface="Verdana" panose="020B060403050404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</a:t>
            </a:r>
            <a:r>
              <a:rPr lang="en-US" sz="2100" b="0" dirty="0">
                <a:latin typeface="Verdana" panose="020B060403050404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screening</a:t>
            </a:r>
            <a:r>
              <a:rPr lang="el-GR" sz="2100" b="0" dirty="0">
                <a:latin typeface="Verdana" panose="020B060403050404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(προεπισκόπηση πρότασης)</a:t>
            </a:r>
          </a:p>
          <a:p>
            <a:pPr algn="just">
              <a:lnSpc>
                <a:spcPct val="107000"/>
              </a:lnSpc>
            </a:pPr>
            <a:endParaRPr lang="en-US" sz="2100" b="0" dirty="0">
              <a:latin typeface="Verdana" panose="020B060403050404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514350" indent="-514350" algn="just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el-GR" sz="2100" b="0" dirty="0">
                <a:latin typeface="Verdana" panose="020B060403050404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Προετοιμασία συνέντευξης</a:t>
            </a:r>
            <a:endParaRPr lang="en-US" sz="2100" b="0" dirty="0">
              <a:latin typeface="Verdana" panose="020B060403050404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0" algn="just">
              <a:lnSpc>
                <a:spcPct val="107000"/>
              </a:lnSpc>
            </a:pPr>
            <a:endParaRPr lang="el-GR" sz="2100" b="0" dirty="0">
              <a:latin typeface="Verdana" panose="020B060403050404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514350" indent="-514350" algn="just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el-GR" sz="2100" b="0" dirty="0">
                <a:latin typeface="Verdana" panose="020B060403050404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Πραγματοποίηση εκδηλώσεων </a:t>
            </a:r>
          </a:p>
          <a:p>
            <a:pPr marL="514350" indent="-514350" algn="just">
              <a:lnSpc>
                <a:spcPct val="107000"/>
              </a:lnSpc>
              <a:buFont typeface="Symbol" panose="05050102010706020507" pitchFamily="18" charset="2"/>
              <a:buChar char=""/>
            </a:pPr>
            <a:endParaRPr lang="en-US" sz="2100" b="0" dirty="0">
              <a:latin typeface="Verdana" panose="020B060403050404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514350" indent="-514350" algn="just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el-GR" sz="2100" b="0" dirty="0">
                <a:latin typeface="Verdana" panose="020B060403050404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Δυνατότητα εξεύρεσης εταίρων στις προκηρύξεις με κοινοπραξίες </a:t>
            </a:r>
          </a:p>
          <a:p>
            <a:pPr marL="514350" indent="-514350" algn="just">
              <a:lnSpc>
                <a:spcPct val="107000"/>
              </a:lnSpc>
              <a:buFont typeface="Symbol" panose="05050102010706020507" pitchFamily="18" charset="2"/>
              <a:buChar char=""/>
            </a:pPr>
            <a:endParaRPr lang="el-GR" sz="2100" b="0" dirty="0">
              <a:latin typeface="Verdana" panose="020B060403050404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514350" indent="-514350" algn="just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el-GR" sz="2100" b="0" dirty="0">
                <a:latin typeface="Verdana" panose="020B060403050404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Δικτύωση</a:t>
            </a:r>
            <a:endParaRPr lang="en-US" sz="2100" b="0" dirty="0">
              <a:latin typeface="Verdana" panose="020B060403050404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514350" indent="-514350" algn="just">
              <a:lnSpc>
                <a:spcPct val="107000"/>
              </a:lnSpc>
              <a:buFont typeface="Symbol" panose="05050102010706020507" pitchFamily="18" charset="2"/>
              <a:buChar char=""/>
            </a:pPr>
            <a:endParaRPr lang="el-GR" sz="2100" b="0" dirty="0">
              <a:latin typeface="Verdana" panose="020B060403050404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514350" indent="-514350" algn="just">
              <a:lnSpc>
                <a:spcPct val="107000"/>
              </a:lnSpc>
              <a:buFont typeface="Symbol" panose="05050102010706020507" pitchFamily="18" charset="2"/>
              <a:buChar char=""/>
            </a:pPr>
            <a:endParaRPr lang="en-150" sz="2100" b="0" dirty="0">
              <a:latin typeface="Verdana" panose="020B060403050404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F0651A7-3C33-4103-AC38-A464E55EE05B}"/>
              </a:ext>
            </a:extLst>
          </p:cNvPr>
          <p:cNvSpPr txBox="1"/>
          <p:nvPr/>
        </p:nvSpPr>
        <p:spPr>
          <a:xfrm>
            <a:off x="12877801" y="7353300"/>
            <a:ext cx="4939554" cy="728924"/>
          </a:xfrm>
          <a:prstGeom prst="roundRect">
            <a:avLst/>
          </a:prstGeom>
          <a:solidFill>
            <a:srgbClr val="B21C26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just">
              <a:lnSpc>
                <a:spcPct val="107000"/>
              </a:lnSpc>
            </a:pPr>
            <a:r>
              <a:rPr lang="en-US" dirty="0" err="1">
                <a:solidFill>
                  <a:schemeClr val="bg1"/>
                </a:solidFill>
                <a:latin typeface="Verdana" panose="020B060403050404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Προε</a:t>
            </a:r>
            <a:r>
              <a:rPr lang="en-US" dirty="0">
                <a:solidFill>
                  <a:schemeClr val="bg1"/>
                </a:solidFill>
                <a:latin typeface="Verdana" panose="020B060403050404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πισκόπηση προτάσεων: </a:t>
            </a:r>
            <a:r>
              <a:rPr lang="el-GR" dirty="0">
                <a:solidFill>
                  <a:schemeClr val="bg1"/>
                </a:solidFill>
                <a:latin typeface="Verdana" panose="020B060403050404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&gt;</a:t>
            </a:r>
            <a:r>
              <a:rPr lang="en-US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3</a:t>
            </a:r>
            <a:r>
              <a:rPr lang="el-GR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0</a:t>
            </a:r>
            <a:r>
              <a:rPr lang="el-GR" dirty="0">
                <a:solidFill>
                  <a:schemeClr val="bg1"/>
                </a:solidFill>
                <a:latin typeface="Verdana" panose="020B060403050404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</a:t>
            </a:r>
            <a:endParaRPr lang="en-150" dirty="0">
              <a:solidFill>
                <a:schemeClr val="bg1"/>
              </a:solidFill>
              <a:latin typeface="Verdana" panose="020B060403050404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0" algn="just">
              <a:lnSpc>
                <a:spcPct val="107000"/>
              </a:lnSpc>
            </a:pPr>
            <a:r>
              <a:rPr lang="en-US" dirty="0" err="1">
                <a:solidFill>
                  <a:schemeClr val="bg1"/>
                </a:solidFill>
                <a:latin typeface="Verdana" panose="020B060403050404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Συνολικά</a:t>
            </a:r>
            <a:r>
              <a:rPr lang="en-US" dirty="0">
                <a:solidFill>
                  <a:schemeClr val="bg1"/>
                </a:solidFill>
                <a:latin typeface="Verdana" panose="020B060403050404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Verdana" panose="020B060403050404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ερωτήμ</a:t>
            </a:r>
            <a:r>
              <a:rPr lang="en-US" dirty="0">
                <a:solidFill>
                  <a:schemeClr val="bg1"/>
                </a:solidFill>
                <a:latin typeface="Verdana" panose="020B060403050404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ατα: </a:t>
            </a:r>
            <a:r>
              <a:rPr lang="el-GR" dirty="0">
                <a:solidFill>
                  <a:schemeClr val="bg1"/>
                </a:solidFill>
                <a:latin typeface="Verdana" panose="020B060403050404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&gt; 100</a:t>
            </a:r>
            <a:r>
              <a:rPr lang="en-US" dirty="0">
                <a:solidFill>
                  <a:schemeClr val="bg1"/>
                </a:solidFill>
                <a:latin typeface="Verdana" panose="020B060403050404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 </a:t>
            </a:r>
            <a:endParaRPr lang="en-150" dirty="0">
              <a:solidFill>
                <a:schemeClr val="bg1"/>
              </a:solidFill>
              <a:latin typeface="Verdana" panose="020B060403050404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22D7E6E2-D35E-4627-9B86-007BED9131A9}"/>
              </a:ext>
            </a:extLst>
          </p:cNvPr>
          <p:cNvSpPr/>
          <p:nvPr/>
        </p:nvSpPr>
        <p:spPr>
          <a:xfrm>
            <a:off x="9144001" y="9853484"/>
            <a:ext cx="867335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Εκδήλωση για το </a:t>
            </a:r>
            <a:r>
              <a:rPr lang="en-US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ERC </a:t>
            </a:r>
            <a:r>
              <a:rPr lang="el-GR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05 Σεπτεμβρίου 2024</a:t>
            </a:r>
            <a:endParaRPr lang="en-GB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85D06BE-770B-4D04-8555-35B0878B80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150" dirty="0"/>
          </a:p>
        </p:txBody>
      </p:sp>
      <p:grpSp>
        <p:nvGrpSpPr>
          <p:cNvPr id="8" name="Group 2">
            <a:extLst>
              <a:ext uri="{FF2B5EF4-FFF2-40B4-BE49-F238E27FC236}">
                <a16:creationId xmlns:a16="http://schemas.microsoft.com/office/drawing/2014/main" id="{324B140C-67A8-4317-A3EA-4853B20BD600}"/>
              </a:ext>
            </a:extLst>
          </p:cNvPr>
          <p:cNvGrpSpPr/>
          <p:nvPr/>
        </p:nvGrpSpPr>
        <p:grpSpPr>
          <a:xfrm rot="-10800000">
            <a:off x="-1" y="345281"/>
            <a:ext cx="11963400" cy="1021556"/>
            <a:chOff x="0" y="0"/>
            <a:chExt cx="604777" cy="58309"/>
          </a:xfrm>
        </p:grpSpPr>
        <p:sp>
          <p:nvSpPr>
            <p:cNvPr id="9" name="Freeform 3">
              <a:extLst>
                <a:ext uri="{FF2B5EF4-FFF2-40B4-BE49-F238E27FC236}">
                  <a16:creationId xmlns:a16="http://schemas.microsoft.com/office/drawing/2014/main" id="{9E6A41DA-7509-4C5D-89CA-BD0D28C9A257}"/>
                </a:ext>
              </a:extLst>
            </p:cNvPr>
            <p:cNvSpPr/>
            <p:nvPr/>
          </p:nvSpPr>
          <p:spPr>
            <a:xfrm>
              <a:off x="0" y="0"/>
              <a:ext cx="604777" cy="58309"/>
            </a:xfrm>
            <a:custGeom>
              <a:avLst/>
              <a:gdLst/>
              <a:ahLst/>
              <a:cxnLst/>
              <a:rect l="l" t="t" r="r" b="b"/>
              <a:pathLst>
                <a:path w="604777" h="58309">
                  <a:moveTo>
                    <a:pt x="0" y="0"/>
                  </a:moveTo>
                  <a:lnTo>
                    <a:pt x="604777" y="0"/>
                  </a:lnTo>
                  <a:lnTo>
                    <a:pt x="604777" y="58309"/>
                  </a:lnTo>
                  <a:lnTo>
                    <a:pt x="0" y="58309"/>
                  </a:lnTo>
                  <a:close/>
                </a:path>
              </a:pathLst>
            </a:custGeom>
            <a:solidFill>
              <a:srgbClr val="AF1E2D"/>
            </a:solidFill>
          </p:spPr>
        </p:sp>
        <p:sp>
          <p:nvSpPr>
            <p:cNvPr id="10" name="TextBox 4">
              <a:extLst>
                <a:ext uri="{FF2B5EF4-FFF2-40B4-BE49-F238E27FC236}">
                  <a16:creationId xmlns:a16="http://schemas.microsoft.com/office/drawing/2014/main" id="{F5299B4F-B236-4C43-9E4A-B4A640407BB7}"/>
                </a:ext>
              </a:extLst>
            </p:cNvPr>
            <p:cNvSpPr txBox="1"/>
            <p:nvPr/>
          </p:nvSpPr>
          <p:spPr>
            <a:xfrm>
              <a:off x="0" y="-38100"/>
              <a:ext cx="604777" cy="9640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>
                <a:lnSpc>
                  <a:spcPts val="2100"/>
                </a:lnSpc>
              </a:pPr>
              <a:endParaRPr/>
            </a:p>
          </p:txBody>
        </p:sp>
      </p:grpSp>
      <p:sp>
        <p:nvSpPr>
          <p:cNvPr id="11" name="Title 1">
            <a:extLst>
              <a:ext uri="{FF2B5EF4-FFF2-40B4-BE49-F238E27FC236}">
                <a16:creationId xmlns:a16="http://schemas.microsoft.com/office/drawing/2014/main" id="{2D753400-BEB5-40BB-AF60-E20E87E8DAFE}"/>
              </a:ext>
            </a:extLst>
          </p:cNvPr>
          <p:cNvSpPr txBox="1">
            <a:spLocks/>
          </p:cNvSpPr>
          <p:nvPr/>
        </p:nvSpPr>
        <p:spPr>
          <a:xfrm>
            <a:off x="152400" y="330191"/>
            <a:ext cx="11506199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B21C26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l-GR" sz="3600" b="1" dirty="0">
                <a:solidFill>
                  <a:schemeClr val="bg1"/>
                </a:solidFill>
              </a:rPr>
              <a:t>Το Δίκτυο ΠΡΑΞΗ ως Εθνικό Σημείο Επαφής για το </a:t>
            </a:r>
            <a:r>
              <a:rPr lang="en-US" sz="3600" b="1" dirty="0">
                <a:solidFill>
                  <a:schemeClr val="bg1"/>
                </a:solidFill>
              </a:rPr>
              <a:t>EIC</a:t>
            </a:r>
            <a:endParaRPr lang="el-GR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14330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6887AFE3-B947-4A09-B17D-A09F74869E1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1190" t="16700" r="16008" b="12170"/>
          <a:stretch/>
        </p:blipFill>
        <p:spPr>
          <a:xfrm>
            <a:off x="-58455" y="1"/>
            <a:ext cx="18346455" cy="10286999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75878428-7C9E-D555-C01D-9356E53C9D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48656" y="67086"/>
            <a:ext cx="10743090" cy="1003557"/>
          </a:xfrm>
        </p:spPr>
        <p:txBody>
          <a:bodyPr/>
          <a:lstStyle/>
          <a:p>
            <a:r>
              <a:rPr lang="it-IT" dirty="0"/>
              <a:t>A2EIC-network of EIC NCPs</a:t>
            </a: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D8366A87-DAC0-2DFA-513C-2E6212BFA2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15" y="4685221"/>
            <a:ext cx="2714307" cy="374918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8DB9EA2B-D133-C3A2-4C1F-910F05AA2087}"/>
              </a:ext>
            </a:extLst>
          </p:cNvPr>
          <p:cNvSpPr txBox="1"/>
          <p:nvPr/>
        </p:nvSpPr>
        <p:spPr>
          <a:xfrm>
            <a:off x="-154681" y="8535051"/>
            <a:ext cx="298092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MYRIADPRO-REGULAR"/>
              </a:rPr>
              <a:t>EIC Accelerator Annotated Pitch Deck for the Short Proposal</a:t>
            </a:r>
            <a:endParaRPr lang="it-IT" sz="1500" b="1" dirty="0">
              <a:latin typeface="MYRIADPRO-REGULAR"/>
            </a:endParaRP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2C953103-59F1-774E-D7BB-266D0F981B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35101" y="4739417"/>
            <a:ext cx="2569656" cy="3679703"/>
          </a:xfrm>
          <a:prstGeom prst="rect">
            <a:avLst/>
          </a:prstGeom>
        </p:spPr>
      </p:pic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D7131819-30D4-6A8C-6CD6-1A9F9C77DCB1}"/>
              </a:ext>
            </a:extLst>
          </p:cNvPr>
          <p:cNvSpPr txBox="1"/>
          <p:nvPr/>
        </p:nvSpPr>
        <p:spPr>
          <a:xfrm>
            <a:off x="3073822" y="8535052"/>
            <a:ext cx="2434262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500" b="1" dirty="0">
                <a:latin typeface="MYRIADPRO-REGULAR"/>
              </a:rPr>
              <a:t>EIC Pathfinder Annotated Proposal Template</a:t>
            </a:r>
            <a:endParaRPr lang="it-IT" sz="1500" b="1" dirty="0">
              <a:latin typeface="MYRIADPRO-REGULAR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7B53341-8DE2-4D6E-8CAD-386B25BD0F9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5962" t="16280" r="33721" b="9146"/>
          <a:stretch/>
        </p:blipFill>
        <p:spPr>
          <a:xfrm>
            <a:off x="5615424" y="4699508"/>
            <a:ext cx="2608200" cy="3749180"/>
          </a:xfrm>
          <a:prstGeom prst="rect">
            <a:avLst/>
          </a:prstGeom>
        </p:spPr>
      </p:pic>
      <p:sp>
        <p:nvSpPr>
          <p:cNvPr id="16" name="CasellaDiTesto 11">
            <a:extLst>
              <a:ext uri="{FF2B5EF4-FFF2-40B4-BE49-F238E27FC236}">
                <a16:creationId xmlns:a16="http://schemas.microsoft.com/office/drawing/2014/main" id="{1941B932-424E-4E97-B913-EA5D842C2740}"/>
              </a:ext>
            </a:extLst>
          </p:cNvPr>
          <p:cNvSpPr txBox="1"/>
          <p:nvPr/>
        </p:nvSpPr>
        <p:spPr>
          <a:xfrm>
            <a:off x="5718751" y="8419121"/>
            <a:ext cx="2434262" cy="784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500" b="1" dirty="0">
                <a:latin typeface="MYRIADPRO-REGULAR"/>
              </a:rPr>
              <a:t>EIC Accelerator Annotated Template for the Full Proposal </a:t>
            </a:r>
            <a:endParaRPr lang="it-IT" sz="1500" b="1" dirty="0">
              <a:latin typeface="MYRIADPRO-REGULAR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9EC7FD10-3E17-4E3B-8923-D2E1E55854FD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7849" t="16589" r="36053" b="18140"/>
          <a:stretch/>
        </p:blipFill>
        <p:spPr>
          <a:xfrm>
            <a:off x="8363679" y="4713796"/>
            <a:ext cx="2606040" cy="3794807"/>
          </a:xfrm>
          <a:prstGeom prst="rect">
            <a:avLst/>
          </a:prstGeom>
        </p:spPr>
      </p:pic>
      <p:sp>
        <p:nvSpPr>
          <p:cNvPr id="19" name="CasellaDiTesto 11">
            <a:extLst>
              <a:ext uri="{FF2B5EF4-FFF2-40B4-BE49-F238E27FC236}">
                <a16:creationId xmlns:a16="http://schemas.microsoft.com/office/drawing/2014/main" id="{7D8F5206-962D-44B2-B4DD-65A9050AA798}"/>
              </a:ext>
            </a:extLst>
          </p:cNvPr>
          <p:cNvSpPr txBox="1"/>
          <p:nvPr/>
        </p:nvSpPr>
        <p:spPr>
          <a:xfrm>
            <a:off x="8449570" y="8508602"/>
            <a:ext cx="2434262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500" b="1" dirty="0">
                <a:latin typeface="MYRIADPRO-REGULAR"/>
              </a:rPr>
              <a:t>EIC Transition Annotated Proposal Template</a:t>
            </a:r>
            <a:endParaRPr lang="it-IT" sz="1500" b="1" dirty="0">
              <a:latin typeface="MYRIADPRO-REGULAR"/>
            </a:endParaRPr>
          </a:p>
        </p:txBody>
      </p:sp>
      <p:pic>
        <p:nvPicPr>
          <p:cNvPr id="22" name="Picture 2" descr="EU Prize for Women Innovators | EURAXESS">
            <a:extLst>
              <a:ext uri="{FF2B5EF4-FFF2-40B4-BE49-F238E27FC236}">
                <a16:creationId xmlns:a16="http://schemas.microsoft.com/office/drawing/2014/main" id="{73081D09-2995-49D7-AB7B-AB2BEE4DDA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956" b="31897"/>
          <a:stretch>
            <a:fillRect/>
          </a:stretch>
        </p:blipFill>
        <p:spPr bwMode="auto">
          <a:xfrm>
            <a:off x="14522753" y="1195684"/>
            <a:ext cx="3765248" cy="13250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2AE140EA-9FA8-4FA5-AE9F-6AD4A4ED10BF}"/>
              </a:ext>
            </a:extLst>
          </p:cNvPr>
          <p:cNvSpPr txBox="1">
            <a:spLocks/>
          </p:cNvSpPr>
          <p:nvPr/>
        </p:nvSpPr>
        <p:spPr bwMode="auto">
          <a:xfrm>
            <a:off x="15852168" y="6611198"/>
            <a:ext cx="3198876" cy="655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82849" tIns="91424" rIns="182849" bIns="91424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5000"/>
              </a:lnSpc>
              <a:spcBef>
                <a:spcPts val="14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Rubik Light" panose="00000400000000000000" pitchFamily="2" charset="-79"/>
                <a:ea typeface="Rubik Light"/>
                <a:cs typeface="Rubik Light" panose="00000400000000000000" pitchFamily="2" charset="-79"/>
              </a:defRPr>
            </a:lvl1pPr>
            <a:lvl2pPr marL="547688" indent="-228600" algn="l" rtl="0" eaLnBrk="0" fontAlgn="base" hangingPunct="0">
              <a:lnSpc>
                <a:spcPct val="95000"/>
              </a:lnSpc>
              <a:spcBef>
                <a:spcPts val="800"/>
              </a:spcBef>
              <a:spcAft>
                <a:spcPct val="0"/>
              </a:spcAft>
              <a:buSzPct val="100000"/>
              <a:buFont typeface="Century Gothic" panose="020B0502020202020204" pitchFamily="34" charset="0"/>
              <a:buChar char="–"/>
              <a:defRPr sz="1500" kern="1200">
                <a:solidFill>
                  <a:schemeClr val="tx1"/>
                </a:solidFill>
                <a:latin typeface="Rubik Light" panose="00000400000000000000" pitchFamily="2" charset="-79"/>
                <a:ea typeface="Rubik Light"/>
                <a:cs typeface="Rubik Light" panose="00000400000000000000" pitchFamily="2" charset="-79"/>
              </a:defRPr>
            </a:lvl2pPr>
            <a:lvl3pPr marL="868363" indent="-228600" algn="l" rtl="0" eaLnBrk="0" fontAlgn="base" hangingPunct="0">
              <a:lnSpc>
                <a:spcPct val="95000"/>
              </a:lnSpc>
              <a:spcBef>
                <a:spcPts val="800"/>
              </a:spcBef>
              <a:spcAft>
                <a:spcPct val="0"/>
              </a:spcAft>
              <a:buSzPct val="100000"/>
              <a:buFont typeface="Century Gothic" panose="020B0502020202020204" pitchFamily="34" charset="0"/>
              <a:buChar char="–"/>
              <a:defRPr sz="1300" kern="1200">
                <a:solidFill>
                  <a:schemeClr val="tx1"/>
                </a:solidFill>
                <a:latin typeface="Rubik Light" panose="00000400000000000000" pitchFamily="2" charset="-79"/>
                <a:ea typeface="Rubik Light"/>
                <a:cs typeface="Rubik Light" panose="00000400000000000000" pitchFamily="2" charset="-79"/>
              </a:defRPr>
            </a:lvl3pPr>
            <a:lvl4pPr marL="1187450" indent="-228600" algn="l" rtl="0" eaLnBrk="0" fontAlgn="base" hangingPunct="0">
              <a:lnSpc>
                <a:spcPct val="95000"/>
              </a:lnSpc>
              <a:spcBef>
                <a:spcPts val="800"/>
              </a:spcBef>
              <a:spcAft>
                <a:spcPct val="0"/>
              </a:spcAft>
              <a:buSzPct val="100000"/>
              <a:buFont typeface="Century Gothic" panose="020B0502020202020204" pitchFamily="34" charset="0"/>
              <a:buChar char="–"/>
              <a:defRPr sz="1300" kern="1200">
                <a:solidFill>
                  <a:schemeClr val="tx1"/>
                </a:solidFill>
                <a:latin typeface="Rubik Light" panose="00000400000000000000" pitchFamily="2" charset="-79"/>
                <a:ea typeface="Rubik Light"/>
                <a:cs typeface="Rubik Light" panose="00000400000000000000" pitchFamily="2" charset="-79"/>
              </a:defRPr>
            </a:lvl4pPr>
            <a:lvl5pPr marL="1508125" indent="-228600" algn="l" rtl="0" eaLnBrk="0" fontAlgn="base" hangingPunct="0">
              <a:lnSpc>
                <a:spcPct val="95000"/>
              </a:lnSpc>
              <a:spcBef>
                <a:spcPts val="800"/>
              </a:spcBef>
              <a:spcAft>
                <a:spcPct val="0"/>
              </a:spcAft>
              <a:buSzPct val="100000"/>
              <a:buFont typeface="Century Gothic" panose="020B0502020202020204" pitchFamily="34" charset="0"/>
              <a:buChar char="–"/>
              <a:defRPr sz="1300" kern="1200">
                <a:solidFill>
                  <a:schemeClr val="tx1"/>
                </a:solidFill>
                <a:latin typeface="Rubik Light" panose="00000400000000000000" pitchFamily="2" charset="-79"/>
                <a:ea typeface="Rubik Light"/>
                <a:cs typeface="Rubik Light" panose="00000400000000000000" pitchFamily="2" charset="-79"/>
              </a:defRPr>
            </a:lvl5pPr>
            <a:lvl6pPr marL="1828967" indent="-228621" algn="l" defTabSz="914484" rtl="0" eaLnBrk="1" latinLnBrk="0" hangingPunct="1">
              <a:lnSpc>
                <a:spcPct val="95000"/>
              </a:lnSpc>
              <a:spcBef>
                <a:spcPts val="800"/>
              </a:spcBef>
              <a:buSzPct val="90000"/>
              <a:buFont typeface="Century Gothic" pitchFamily="34" charset="0"/>
              <a:buChar char="–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49037" indent="-228621" algn="l" defTabSz="914484" rtl="0" eaLnBrk="1" latinLnBrk="0" hangingPunct="1">
              <a:lnSpc>
                <a:spcPct val="95000"/>
              </a:lnSpc>
              <a:spcBef>
                <a:spcPts val="800"/>
              </a:spcBef>
              <a:buSzPct val="90000"/>
              <a:buFont typeface="Century Gothic" pitchFamily="34" charset="0"/>
              <a:buChar char="–"/>
              <a:defRPr sz="135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69106" indent="-228621" algn="l" defTabSz="914484" rtl="0" eaLnBrk="1" latinLnBrk="0" hangingPunct="1">
              <a:lnSpc>
                <a:spcPct val="95000"/>
              </a:lnSpc>
              <a:spcBef>
                <a:spcPts val="800"/>
              </a:spcBef>
              <a:buSzPct val="90000"/>
              <a:buFont typeface="Century Gothic" pitchFamily="34" charset="0"/>
              <a:buChar char="–"/>
              <a:defRPr sz="135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900" indent="-228621" algn="l" defTabSz="914484" rtl="0" eaLnBrk="1" latinLnBrk="0" hangingPunct="1">
              <a:lnSpc>
                <a:spcPct val="95000"/>
              </a:lnSpc>
              <a:spcBef>
                <a:spcPts val="800"/>
              </a:spcBef>
              <a:buSzPct val="90000"/>
              <a:buFont typeface="Century Gothic" pitchFamily="34" charset="0"/>
              <a:buChar char="–"/>
              <a:defRPr sz="135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GB" dirty="0"/>
              <a:t>https://access2eic.eu</a:t>
            </a:r>
            <a:endParaRPr lang="it-IT" dirty="0"/>
          </a:p>
        </p:txBody>
      </p:sp>
      <p:pic>
        <p:nvPicPr>
          <p:cNvPr id="25" name="Picture 8" descr="LinkedIn - App su Google Play">
            <a:extLst>
              <a:ext uri="{FF2B5EF4-FFF2-40B4-BE49-F238E27FC236}">
                <a16:creationId xmlns:a16="http://schemas.microsoft.com/office/drawing/2014/main" id="{DFEB9608-6EC0-47DA-84F0-8FA761A228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08450" y="7819324"/>
            <a:ext cx="1023836" cy="1023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Immagine 2" descr="Immagine che contiene testo&#10;&#10;Descrizione generata automaticamente">
            <a:extLst>
              <a:ext uri="{FF2B5EF4-FFF2-40B4-BE49-F238E27FC236}">
                <a16:creationId xmlns:a16="http://schemas.microsoft.com/office/drawing/2014/main" id="{6DB81063-3070-4BBF-A4F8-3F11E4246814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0468" t="16381" r="61303" b="69899"/>
          <a:stretch/>
        </p:blipFill>
        <p:spPr bwMode="auto">
          <a:xfrm>
            <a:off x="11732763" y="6375485"/>
            <a:ext cx="3744849" cy="102383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EF099E38-0017-4837-8D9C-EB15743379B3}"/>
              </a:ext>
            </a:extLst>
          </p:cNvPr>
          <p:cNvSpPr txBox="1">
            <a:spLocks/>
          </p:cNvSpPr>
          <p:nvPr/>
        </p:nvSpPr>
        <p:spPr bwMode="auto">
          <a:xfrm>
            <a:off x="15909979" y="7752880"/>
            <a:ext cx="2434262" cy="655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82849" tIns="91424" rIns="182849" bIns="91424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5000"/>
              </a:lnSpc>
              <a:spcBef>
                <a:spcPts val="14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Rubik Light" panose="00000400000000000000" pitchFamily="2" charset="-79"/>
                <a:ea typeface="Rubik Light"/>
                <a:cs typeface="Rubik Light" panose="00000400000000000000" pitchFamily="2" charset="-79"/>
              </a:defRPr>
            </a:lvl1pPr>
            <a:lvl2pPr marL="547688" indent="-228600" algn="l" rtl="0" eaLnBrk="0" fontAlgn="base" hangingPunct="0">
              <a:lnSpc>
                <a:spcPct val="95000"/>
              </a:lnSpc>
              <a:spcBef>
                <a:spcPts val="800"/>
              </a:spcBef>
              <a:spcAft>
                <a:spcPct val="0"/>
              </a:spcAft>
              <a:buSzPct val="100000"/>
              <a:buFont typeface="Century Gothic" panose="020B0502020202020204" pitchFamily="34" charset="0"/>
              <a:buChar char="–"/>
              <a:defRPr sz="1500" kern="1200">
                <a:solidFill>
                  <a:schemeClr val="tx1"/>
                </a:solidFill>
                <a:latin typeface="Rubik Light" panose="00000400000000000000" pitchFamily="2" charset="-79"/>
                <a:ea typeface="Rubik Light"/>
                <a:cs typeface="Rubik Light" panose="00000400000000000000" pitchFamily="2" charset="-79"/>
              </a:defRPr>
            </a:lvl2pPr>
            <a:lvl3pPr marL="868363" indent="-228600" algn="l" rtl="0" eaLnBrk="0" fontAlgn="base" hangingPunct="0">
              <a:lnSpc>
                <a:spcPct val="95000"/>
              </a:lnSpc>
              <a:spcBef>
                <a:spcPts val="800"/>
              </a:spcBef>
              <a:spcAft>
                <a:spcPct val="0"/>
              </a:spcAft>
              <a:buSzPct val="100000"/>
              <a:buFont typeface="Century Gothic" panose="020B0502020202020204" pitchFamily="34" charset="0"/>
              <a:buChar char="–"/>
              <a:defRPr sz="1300" kern="1200">
                <a:solidFill>
                  <a:schemeClr val="tx1"/>
                </a:solidFill>
                <a:latin typeface="Rubik Light" panose="00000400000000000000" pitchFamily="2" charset="-79"/>
                <a:ea typeface="Rubik Light"/>
                <a:cs typeface="Rubik Light" panose="00000400000000000000" pitchFamily="2" charset="-79"/>
              </a:defRPr>
            </a:lvl3pPr>
            <a:lvl4pPr marL="1187450" indent="-228600" algn="l" rtl="0" eaLnBrk="0" fontAlgn="base" hangingPunct="0">
              <a:lnSpc>
                <a:spcPct val="95000"/>
              </a:lnSpc>
              <a:spcBef>
                <a:spcPts val="800"/>
              </a:spcBef>
              <a:spcAft>
                <a:spcPct val="0"/>
              </a:spcAft>
              <a:buSzPct val="100000"/>
              <a:buFont typeface="Century Gothic" panose="020B0502020202020204" pitchFamily="34" charset="0"/>
              <a:buChar char="–"/>
              <a:defRPr sz="1300" kern="1200">
                <a:solidFill>
                  <a:schemeClr val="tx1"/>
                </a:solidFill>
                <a:latin typeface="Rubik Light" panose="00000400000000000000" pitchFamily="2" charset="-79"/>
                <a:ea typeface="Rubik Light"/>
                <a:cs typeface="Rubik Light" panose="00000400000000000000" pitchFamily="2" charset="-79"/>
              </a:defRPr>
            </a:lvl4pPr>
            <a:lvl5pPr marL="1508125" indent="-228600" algn="l" rtl="0" eaLnBrk="0" fontAlgn="base" hangingPunct="0">
              <a:lnSpc>
                <a:spcPct val="95000"/>
              </a:lnSpc>
              <a:spcBef>
                <a:spcPts val="800"/>
              </a:spcBef>
              <a:spcAft>
                <a:spcPct val="0"/>
              </a:spcAft>
              <a:buSzPct val="100000"/>
              <a:buFont typeface="Century Gothic" panose="020B0502020202020204" pitchFamily="34" charset="0"/>
              <a:buChar char="–"/>
              <a:defRPr sz="1300" kern="1200">
                <a:solidFill>
                  <a:schemeClr val="tx1"/>
                </a:solidFill>
                <a:latin typeface="Rubik Light" panose="00000400000000000000" pitchFamily="2" charset="-79"/>
                <a:ea typeface="Rubik Light"/>
                <a:cs typeface="Rubik Light" panose="00000400000000000000" pitchFamily="2" charset="-79"/>
              </a:defRPr>
            </a:lvl5pPr>
            <a:lvl6pPr marL="1828967" indent="-228621" algn="l" defTabSz="914484" rtl="0" eaLnBrk="1" latinLnBrk="0" hangingPunct="1">
              <a:lnSpc>
                <a:spcPct val="95000"/>
              </a:lnSpc>
              <a:spcBef>
                <a:spcPts val="800"/>
              </a:spcBef>
              <a:buSzPct val="90000"/>
              <a:buFont typeface="Century Gothic" pitchFamily="34" charset="0"/>
              <a:buChar char="–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49037" indent="-228621" algn="l" defTabSz="914484" rtl="0" eaLnBrk="1" latinLnBrk="0" hangingPunct="1">
              <a:lnSpc>
                <a:spcPct val="95000"/>
              </a:lnSpc>
              <a:spcBef>
                <a:spcPts val="800"/>
              </a:spcBef>
              <a:buSzPct val="90000"/>
              <a:buFont typeface="Century Gothic" pitchFamily="34" charset="0"/>
              <a:buChar char="–"/>
              <a:defRPr sz="135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69106" indent="-228621" algn="l" defTabSz="914484" rtl="0" eaLnBrk="1" latinLnBrk="0" hangingPunct="1">
              <a:lnSpc>
                <a:spcPct val="95000"/>
              </a:lnSpc>
              <a:spcBef>
                <a:spcPts val="800"/>
              </a:spcBef>
              <a:buSzPct val="90000"/>
              <a:buFont typeface="Century Gothic" pitchFamily="34" charset="0"/>
              <a:buChar char="–"/>
              <a:defRPr sz="135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900" indent="-228621" algn="l" defTabSz="914484" rtl="0" eaLnBrk="1" latinLnBrk="0" hangingPunct="1">
              <a:lnSpc>
                <a:spcPct val="95000"/>
              </a:lnSpc>
              <a:spcBef>
                <a:spcPts val="800"/>
              </a:spcBef>
              <a:buSzPct val="90000"/>
              <a:buFont typeface="Century Gothic" pitchFamily="34" charset="0"/>
              <a:buChar char="–"/>
              <a:defRPr sz="135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it-IT" dirty="0"/>
              <a:t>linkedin.com/company/access4smes/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70764F2-2794-42D2-B509-4EF709BF194B}"/>
              </a:ext>
            </a:extLst>
          </p:cNvPr>
          <p:cNvSpPr txBox="1"/>
          <p:nvPr/>
        </p:nvSpPr>
        <p:spPr>
          <a:xfrm>
            <a:off x="2500568" y="2429514"/>
            <a:ext cx="13286865" cy="10117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GB" sz="2100" b="1" dirty="0">
                <a:solidFill>
                  <a:srgbClr val="054372"/>
                </a:solidFill>
                <a:cs typeface="Rubik Light" panose="00000400000000000000"/>
              </a:rPr>
              <a:t>ACCESS2EIC  is the network of 16 partners who share the common purpose to work as a network of EIC NCPs to support </a:t>
            </a:r>
            <a:r>
              <a:rPr lang="el-GR" sz="2100" b="1" dirty="0">
                <a:solidFill>
                  <a:srgbClr val="054372"/>
                </a:solidFill>
                <a:cs typeface="Rubik Light" panose="00000400000000000000"/>
              </a:rPr>
              <a:t>Ν</a:t>
            </a:r>
            <a:r>
              <a:rPr lang="en-US" sz="2100" b="1" dirty="0">
                <a:solidFill>
                  <a:srgbClr val="054372"/>
                </a:solidFill>
                <a:cs typeface="Rubik Light" panose="00000400000000000000"/>
              </a:rPr>
              <a:t>CPs,</a:t>
            </a:r>
            <a:r>
              <a:rPr lang="en-GB" sz="2100" b="1" dirty="0">
                <a:solidFill>
                  <a:srgbClr val="054372"/>
                </a:solidFill>
                <a:cs typeface="Rubik Light" panose="00000400000000000000"/>
              </a:rPr>
              <a:t> applicants and raise the quality of applications</a:t>
            </a:r>
          </a:p>
        </p:txBody>
      </p:sp>
      <p:pic>
        <p:nvPicPr>
          <p:cNvPr id="47" name="Picture 3">
            <a:extLst>
              <a:ext uri="{FF2B5EF4-FFF2-40B4-BE49-F238E27FC236}">
                <a16:creationId xmlns:a16="http://schemas.microsoft.com/office/drawing/2014/main" id="{A5C63303-21A1-4539-BCCA-1CEEFC6FB6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177" y="1459469"/>
            <a:ext cx="2293446" cy="799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Picture 5">
            <a:extLst>
              <a:ext uri="{FF2B5EF4-FFF2-40B4-BE49-F238E27FC236}">
                <a16:creationId xmlns:a16="http://schemas.microsoft.com/office/drawing/2014/main" id="{5852C8EB-9B75-4198-8C29-4BBEEAD54E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51" y="2520691"/>
            <a:ext cx="1588146" cy="878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Picture 12">
            <a:extLst>
              <a:ext uri="{FF2B5EF4-FFF2-40B4-BE49-F238E27FC236}">
                <a16:creationId xmlns:a16="http://schemas.microsoft.com/office/drawing/2014/main" id="{BBF70F5E-21EB-42CC-901C-6BEA1BACE2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9571" y="1309571"/>
            <a:ext cx="2244492" cy="817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Picture 14">
            <a:extLst>
              <a:ext uri="{FF2B5EF4-FFF2-40B4-BE49-F238E27FC236}">
                <a16:creationId xmlns:a16="http://schemas.microsoft.com/office/drawing/2014/main" id="{DF15348C-2ABD-4BDA-99B2-8EC4A91D63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75504" y="2557844"/>
            <a:ext cx="1138773" cy="7067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Picture 6">
            <a:extLst>
              <a:ext uri="{FF2B5EF4-FFF2-40B4-BE49-F238E27FC236}">
                <a16:creationId xmlns:a16="http://schemas.microsoft.com/office/drawing/2014/main" id="{ED825393-046F-4C1E-A87E-A63912AE3E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6069" y="3659104"/>
            <a:ext cx="1266945" cy="778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Picture 13">
            <a:extLst>
              <a:ext uri="{FF2B5EF4-FFF2-40B4-BE49-F238E27FC236}">
                <a16:creationId xmlns:a16="http://schemas.microsoft.com/office/drawing/2014/main" id="{D1EA50E2-95A0-4635-9AB2-7B97F6CBDE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1" y="3661230"/>
            <a:ext cx="196215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Picture 10">
            <a:extLst>
              <a:ext uri="{FF2B5EF4-FFF2-40B4-BE49-F238E27FC236}">
                <a16:creationId xmlns:a16="http://schemas.microsoft.com/office/drawing/2014/main" id="{1546E852-CB73-4BB9-9CB8-3D4A90AB24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14319" y="3674364"/>
            <a:ext cx="2316149" cy="661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Picture 8">
            <a:extLst>
              <a:ext uri="{FF2B5EF4-FFF2-40B4-BE49-F238E27FC236}">
                <a16:creationId xmlns:a16="http://schemas.microsoft.com/office/drawing/2014/main" id="{DD96D47D-F884-4BF1-9D78-83DC7542A5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4428" y="3480284"/>
            <a:ext cx="1206806" cy="999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" name="Picture 9">
            <a:extLst>
              <a:ext uri="{FF2B5EF4-FFF2-40B4-BE49-F238E27FC236}">
                <a16:creationId xmlns:a16="http://schemas.microsoft.com/office/drawing/2014/main" id="{1F3541C0-0368-4269-A8FA-EE300CFB90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31802" y="3613766"/>
            <a:ext cx="1410149" cy="4898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Picture 2">
            <a:extLst>
              <a:ext uri="{FF2B5EF4-FFF2-40B4-BE49-F238E27FC236}">
                <a16:creationId xmlns:a16="http://schemas.microsoft.com/office/drawing/2014/main" id="{F355AC79-1077-47ED-A03E-A82BC14311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54652" y="3711036"/>
            <a:ext cx="1405721" cy="63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Picture 17">
            <a:extLst>
              <a:ext uri="{FF2B5EF4-FFF2-40B4-BE49-F238E27FC236}">
                <a16:creationId xmlns:a16="http://schemas.microsoft.com/office/drawing/2014/main" id="{ADA9AC4A-B992-4595-BE75-5766E2D9B6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17510" y="2532054"/>
            <a:ext cx="1457994" cy="8152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Picture 11">
            <a:extLst>
              <a:ext uri="{FF2B5EF4-FFF2-40B4-BE49-F238E27FC236}">
                <a16:creationId xmlns:a16="http://schemas.microsoft.com/office/drawing/2014/main" id="{EDDBEA0D-8399-4BBC-B17F-F00EF445E3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95654" y="4586696"/>
            <a:ext cx="2191152" cy="6351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Picture 7">
            <a:extLst>
              <a:ext uri="{FF2B5EF4-FFF2-40B4-BE49-F238E27FC236}">
                <a16:creationId xmlns:a16="http://schemas.microsoft.com/office/drawing/2014/main" id="{E2F590C6-692D-4DC9-AAF9-C3F00D94E6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30467" y="4585551"/>
            <a:ext cx="1899396" cy="762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" name="Picture 16">
            <a:extLst>
              <a:ext uri="{FF2B5EF4-FFF2-40B4-BE49-F238E27FC236}">
                <a16:creationId xmlns:a16="http://schemas.microsoft.com/office/drawing/2014/main" id="{EDA73E5C-A9E4-4A1F-A67E-806AE90F95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04690" y="4573583"/>
            <a:ext cx="655190" cy="655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Picture 2" descr="MESRI Archives - ABGI">
            <a:extLst>
              <a:ext uri="{FF2B5EF4-FFF2-40B4-BE49-F238E27FC236}">
                <a16:creationId xmlns:a16="http://schemas.microsoft.com/office/drawing/2014/main" id="{5466A298-E0D8-4AC9-A7E2-A7A0ED46F1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65669" y="4619682"/>
            <a:ext cx="921836" cy="541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" name="Picture 15">
            <a:extLst>
              <a:ext uri="{FF2B5EF4-FFF2-40B4-BE49-F238E27FC236}">
                <a16:creationId xmlns:a16="http://schemas.microsoft.com/office/drawing/2014/main" id="{7AB457AE-2DCE-483F-9247-2C3575A4F2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6382" y="3661232"/>
            <a:ext cx="685995" cy="684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25356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">
            <a:extLst>
              <a:ext uri="{FF2B5EF4-FFF2-40B4-BE49-F238E27FC236}">
                <a16:creationId xmlns:a16="http://schemas.microsoft.com/office/drawing/2014/main" id="{C7648C88-87AE-43A8-8239-66CA2287342F}"/>
              </a:ext>
            </a:extLst>
          </p:cNvPr>
          <p:cNvGrpSpPr/>
          <p:nvPr/>
        </p:nvGrpSpPr>
        <p:grpSpPr>
          <a:xfrm rot="-10800000">
            <a:off x="-3" y="417725"/>
            <a:ext cx="13125453" cy="1364156"/>
            <a:chOff x="0" y="0"/>
            <a:chExt cx="604777" cy="58309"/>
          </a:xfrm>
        </p:grpSpPr>
        <p:sp>
          <p:nvSpPr>
            <p:cNvPr id="8" name="Freeform 3">
              <a:extLst>
                <a:ext uri="{FF2B5EF4-FFF2-40B4-BE49-F238E27FC236}">
                  <a16:creationId xmlns:a16="http://schemas.microsoft.com/office/drawing/2014/main" id="{9D5369A9-0EEA-43DF-AEA0-4F8B5B27F1C4}"/>
                </a:ext>
              </a:extLst>
            </p:cNvPr>
            <p:cNvSpPr/>
            <p:nvPr/>
          </p:nvSpPr>
          <p:spPr>
            <a:xfrm>
              <a:off x="0" y="0"/>
              <a:ext cx="604777" cy="58309"/>
            </a:xfrm>
            <a:custGeom>
              <a:avLst/>
              <a:gdLst/>
              <a:ahLst/>
              <a:cxnLst/>
              <a:rect l="l" t="t" r="r" b="b"/>
              <a:pathLst>
                <a:path w="604777" h="58309">
                  <a:moveTo>
                    <a:pt x="0" y="0"/>
                  </a:moveTo>
                  <a:lnTo>
                    <a:pt x="604777" y="0"/>
                  </a:lnTo>
                  <a:lnTo>
                    <a:pt x="604777" y="58309"/>
                  </a:lnTo>
                  <a:lnTo>
                    <a:pt x="0" y="58309"/>
                  </a:lnTo>
                  <a:close/>
                </a:path>
              </a:pathLst>
            </a:custGeom>
            <a:solidFill>
              <a:srgbClr val="AF1E2D"/>
            </a:solidFill>
          </p:spPr>
        </p:sp>
        <p:sp>
          <p:nvSpPr>
            <p:cNvPr id="9" name="TextBox 4">
              <a:extLst>
                <a:ext uri="{FF2B5EF4-FFF2-40B4-BE49-F238E27FC236}">
                  <a16:creationId xmlns:a16="http://schemas.microsoft.com/office/drawing/2014/main" id="{A8FE40BA-E4D7-4538-B64E-94442CD03E41}"/>
                </a:ext>
              </a:extLst>
            </p:cNvPr>
            <p:cNvSpPr txBox="1"/>
            <p:nvPr/>
          </p:nvSpPr>
          <p:spPr>
            <a:xfrm>
              <a:off x="0" y="-38100"/>
              <a:ext cx="604777" cy="9640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100"/>
                </a:lnSpc>
              </a:pPr>
              <a:endParaRPr/>
            </a:p>
          </p:txBody>
        </p:sp>
      </p:grpSp>
      <p:sp>
        <p:nvSpPr>
          <p:cNvPr id="35" name="TextBox 5"/>
          <p:cNvSpPr txBox="1"/>
          <p:nvPr/>
        </p:nvSpPr>
        <p:spPr>
          <a:xfrm>
            <a:off x="266699" y="393683"/>
            <a:ext cx="12858752" cy="136415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400"/>
              </a:lnSpc>
            </a:pPr>
            <a:r>
              <a:rPr lang="en-US" sz="3600" dirty="0">
                <a:solidFill>
                  <a:schemeClr val="bg1"/>
                </a:solidFill>
                <a:ea typeface="Helios"/>
                <a:cs typeface="Helios"/>
                <a:sym typeface="Helios"/>
              </a:rPr>
              <a:t>Support to EIC Accelerator by the </a:t>
            </a:r>
            <a:r>
              <a:rPr lang="en-US" sz="3600" dirty="0" err="1">
                <a:solidFill>
                  <a:schemeClr val="bg1"/>
                </a:solidFill>
                <a:ea typeface="Helios"/>
                <a:cs typeface="Helios"/>
                <a:sym typeface="Helios"/>
              </a:rPr>
              <a:t>Entreprise</a:t>
            </a:r>
            <a:r>
              <a:rPr lang="en-US" sz="3600" dirty="0">
                <a:solidFill>
                  <a:schemeClr val="bg1"/>
                </a:solidFill>
                <a:ea typeface="Helios"/>
                <a:cs typeface="Helios"/>
                <a:sym typeface="Helios"/>
              </a:rPr>
              <a:t> Europe Network – EE2EIC  </a:t>
            </a:r>
            <a:endParaRPr lang="el-GR" sz="3600" dirty="0">
              <a:solidFill>
                <a:schemeClr val="bg1"/>
              </a:solidFill>
              <a:ea typeface="Helios"/>
              <a:cs typeface="Helios"/>
              <a:sym typeface="Helios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D1FE099-573C-41B6-AADE-6494A102E52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8906" t="48751" r="17188" b="13750"/>
          <a:stretch/>
        </p:blipFill>
        <p:spPr>
          <a:xfrm>
            <a:off x="2857499" y="5750718"/>
            <a:ext cx="11101388" cy="4344021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01ADBEEB-7034-49D5-8797-3EF0AE0072B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6339" t="34907" r="23884" b="40832"/>
          <a:stretch/>
        </p:blipFill>
        <p:spPr>
          <a:xfrm>
            <a:off x="266699" y="2544256"/>
            <a:ext cx="12858752" cy="329987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B78E6B4C-8331-412F-8F98-D3186384F11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71953" t="19861" r="18750" b="67993"/>
          <a:stretch/>
        </p:blipFill>
        <p:spPr>
          <a:xfrm>
            <a:off x="15173324" y="2171699"/>
            <a:ext cx="2216405" cy="1628777"/>
          </a:xfrm>
          <a:prstGeom prst="rect">
            <a:avLst/>
          </a:prstGeom>
        </p:spPr>
      </p:pic>
      <p:sp>
        <p:nvSpPr>
          <p:cNvPr id="10" name="Freeform 6">
            <a:extLst>
              <a:ext uri="{FF2B5EF4-FFF2-40B4-BE49-F238E27FC236}">
                <a16:creationId xmlns:a16="http://schemas.microsoft.com/office/drawing/2014/main" id="{DE264EC5-C1BA-4EE1-B112-2584AF15A68D}"/>
              </a:ext>
            </a:extLst>
          </p:cNvPr>
          <p:cNvSpPr/>
          <p:nvPr/>
        </p:nvSpPr>
        <p:spPr>
          <a:xfrm>
            <a:off x="15350096" y="8985385"/>
            <a:ext cx="2608289" cy="1011557"/>
          </a:xfrm>
          <a:custGeom>
            <a:avLst/>
            <a:gdLst/>
            <a:ahLst/>
            <a:cxnLst/>
            <a:rect l="l" t="t" r="r" b="b"/>
            <a:pathLst>
              <a:path w="2608289" h="1011557">
                <a:moveTo>
                  <a:pt x="0" y="0"/>
                </a:moveTo>
                <a:lnTo>
                  <a:pt x="2608288" y="0"/>
                </a:lnTo>
                <a:lnTo>
                  <a:pt x="2608288" y="1011557"/>
                </a:lnTo>
                <a:lnTo>
                  <a:pt x="0" y="1011557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7073682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3">
            <a:extLst>
              <a:ext uri="{FF2B5EF4-FFF2-40B4-BE49-F238E27FC236}">
                <a16:creationId xmlns:a16="http://schemas.microsoft.com/office/drawing/2014/main" id="{2727918E-0304-4299-B693-049938B53F7D}"/>
              </a:ext>
            </a:extLst>
          </p:cNvPr>
          <p:cNvSpPr/>
          <p:nvPr/>
        </p:nvSpPr>
        <p:spPr>
          <a:xfrm rot="10800000">
            <a:off x="152400" y="540543"/>
            <a:ext cx="10595477" cy="1021556"/>
          </a:xfrm>
          <a:custGeom>
            <a:avLst/>
            <a:gdLst/>
            <a:ahLst/>
            <a:cxnLst/>
            <a:rect l="l" t="t" r="r" b="b"/>
            <a:pathLst>
              <a:path w="604777" h="58309">
                <a:moveTo>
                  <a:pt x="0" y="0"/>
                </a:moveTo>
                <a:lnTo>
                  <a:pt x="604777" y="0"/>
                </a:lnTo>
                <a:lnTo>
                  <a:pt x="604777" y="58309"/>
                </a:lnTo>
                <a:lnTo>
                  <a:pt x="0" y="58309"/>
                </a:lnTo>
                <a:close/>
              </a:path>
            </a:pathLst>
          </a:custGeom>
          <a:solidFill>
            <a:srgbClr val="AF1E2D"/>
          </a:solidFill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1450" y="479821"/>
            <a:ext cx="9906000" cy="1143000"/>
          </a:xfrm>
        </p:spPr>
        <p:txBody>
          <a:bodyPr>
            <a:normAutofit fontScale="90000"/>
          </a:bodyPr>
          <a:lstStyle/>
          <a:p>
            <a:r>
              <a:rPr lang="el-GR" sz="3600" b="1" dirty="0">
                <a:solidFill>
                  <a:schemeClr val="bg1"/>
                </a:solidFill>
              </a:rPr>
              <a:t>Χρηματοδοτικά εργαλεία ΕΙ</a:t>
            </a:r>
            <a:r>
              <a:rPr lang="en-US" sz="3600" b="1" dirty="0">
                <a:solidFill>
                  <a:schemeClr val="bg1"/>
                </a:solidFill>
              </a:rPr>
              <a:t>C </a:t>
            </a:r>
            <a:r>
              <a:rPr lang="el-GR" sz="3600" b="1" dirty="0">
                <a:solidFill>
                  <a:schemeClr val="bg1"/>
                </a:solidFill>
              </a:rPr>
              <a:t>στην Ελλάδα</a:t>
            </a:r>
            <a:br>
              <a:rPr lang="el-GR" sz="3600" b="1" dirty="0">
                <a:solidFill>
                  <a:schemeClr val="bg1"/>
                </a:solidFill>
              </a:rPr>
            </a:br>
            <a:r>
              <a:rPr lang="el-GR" sz="3600" b="1" dirty="0">
                <a:solidFill>
                  <a:schemeClr val="bg1"/>
                </a:solidFill>
              </a:rPr>
              <a:t>(2</a:t>
            </a:r>
            <a:r>
              <a:rPr lang="en-US" sz="3600" b="1" dirty="0">
                <a:solidFill>
                  <a:schemeClr val="bg1"/>
                </a:solidFill>
              </a:rPr>
              <a:t>021-2023)</a:t>
            </a:r>
            <a:endParaRPr lang="el-GR" sz="3600" b="1" dirty="0">
              <a:solidFill>
                <a:schemeClr val="bg1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D22D2F2-69E7-4460-AF96-40E419258865}"/>
              </a:ext>
            </a:extLst>
          </p:cNvPr>
          <p:cNvSpPr txBox="1"/>
          <p:nvPr/>
        </p:nvSpPr>
        <p:spPr>
          <a:xfrm>
            <a:off x="381000" y="9096364"/>
            <a:ext cx="30396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dirty="0"/>
              <a:t>Πηγή </a:t>
            </a:r>
            <a:r>
              <a:rPr lang="en-US" dirty="0"/>
              <a:t>:Horizon Dashboard</a:t>
            </a:r>
            <a:endParaRPr lang="en-15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B8B30A7-CE1C-4A52-A494-90A514AB462B}"/>
              </a:ext>
            </a:extLst>
          </p:cNvPr>
          <p:cNvSpPr txBox="1"/>
          <p:nvPr/>
        </p:nvSpPr>
        <p:spPr>
          <a:xfrm>
            <a:off x="4800600" y="5328166"/>
            <a:ext cx="30396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MSCA PF, 3824</a:t>
            </a:r>
            <a:endParaRPr lang="en-150" b="1" dirty="0">
              <a:solidFill>
                <a:schemeClr val="bg1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92A3851-43FD-4AF5-854D-71D36159B226}"/>
              </a:ext>
            </a:extLst>
          </p:cNvPr>
          <p:cNvSpPr txBox="1"/>
          <p:nvPr/>
        </p:nvSpPr>
        <p:spPr>
          <a:xfrm>
            <a:off x="13106400" y="2933700"/>
            <a:ext cx="30396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400" b="1" dirty="0"/>
              <a:t>ΕΙ</a:t>
            </a:r>
            <a:r>
              <a:rPr lang="en-US" sz="2400" b="1" dirty="0"/>
              <a:t>C Transition (3/3)</a:t>
            </a:r>
            <a:endParaRPr lang="en-150" sz="2400" b="1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F700371-BB29-41F6-8F35-6E6BE47B27A2}"/>
              </a:ext>
            </a:extLst>
          </p:cNvPr>
          <p:cNvSpPr txBox="1"/>
          <p:nvPr/>
        </p:nvSpPr>
        <p:spPr>
          <a:xfrm>
            <a:off x="5797923" y="7615034"/>
            <a:ext cx="5930154" cy="3462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defRPr sz="20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EC Square Sans Pro Light" panose="020B0506000000020004" pitchFamily="34" charset="0"/>
                <a:ea typeface="+mn-ea"/>
                <a:cs typeface="+mn-cs"/>
              </a:defRPr>
            </a:pPr>
            <a:r>
              <a:rPr lang="el-GR" sz="1650" dirty="0">
                <a:latin typeface="EC Square Sans Pro Light" panose="020B0506000000020004" pitchFamily="34" charset="0"/>
              </a:rPr>
              <a:t>Αριθμός </a:t>
            </a:r>
            <a:r>
              <a:rPr lang="en-US" sz="1650" dirty="0">
                <a:latin typeface="EC Square Sans Pro Light" panose="020B0506000000020004" pitchFamily="34" charset="0"/>
              </a:rPr>
              <a:t>project </a:t>
            </a:r>
            <a:r>
              <a:rPr lang="el-GR" sz="1650" dirty="0">
                <a:latin typeface="EC Square Sans Pro Light" panose="020B0506000000020004" pitchFamily="34" charset="0"/>
              </a:rPr>
              <a:t>στο </a:t>
            </a:r>
            <a:r>
              <a:rPr lang="en-US" sz="1650" dirty="0">
                <a:latin typeface="EC Square Sans Pro Light" panose="020B0506000000020004" pitchFamily="34" charset="0"/>
              </a:rPr>
              <a:t>Horizon Europe (2021-2024) </a:t>
            </a:r>
            <a:r>
              <a:rPr lang="el-GR" sz="165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C Square Sans Pro Light" panose="020B0506000000020004" pitchFamily="34" charset="0"/>
              </a:rPr>
              <a:t>στην Ελλάδα</a:t>
            </a:r>
            <a:endParaRPr lang="en-US" sz="165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C Square Sans Pro Light" panose="020B05060000000200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E3962E3-4D02-446B-B22F-FE08535DEA69}"/>
              </a:ext>
            </a:extLst>
          </p:cNvPr>
          <p:cNvSpPr txBox="1"/>
          <p:nvPr/>
        </p:nvSpPr>
        <p:spPr>
          <a:xfrm>
            <a:off x="14097000" y="4141154"/>
            <a:ext cx="30396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MSCA PF, 4</a:t>
            </a:r>
            <a:r>
              <a:rPr lang="el-GR" b="1" dirty="0">
                <a:solidFill>
                  <a:schemeClr val="bg1"/>
                </a:solidFill>
              </a:rPr>
              <a:t>7</a:t>
            </a:r>
            <a:endParaRPr lang="en-150" b="1" dirty="0">
              <a:solidFill>
                <a:schemeClr val="bg1"/>
              </a:solidFill>
            </a:endParaRP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EDF6109F-93A4-4C89-BF3F-5B6FA4EB18B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06437" y="7921097"/>
            <a:ext cx="1064519" cy="1064519"/>
          </a:xfrm>
          <a:prstGeom prst="rect">
            <a:avLst/>
          </a:prstGeom>
          <a:ln>
            <a:noFill/>
          </a:ln>
          <a:effectLst>
            <a:glow rad="127000">
              <a:schemeClr val="accent2"/>
            </a:glow>
            <a:outerShdw blurRad="292100" dist="139700" dir="2700000" algn="tl" rotWithShape="0">
              <a:schemeClr val="accent2">
                <a:alpha val="86000"/>
              </a:schemeClr>
            </a:outerShdw>
          </a:effectLst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F3B00214-9A8C-42B8-BA82-B17FE384B5AE}"/>
              </a:ext>
            </a:extLst>
          </p:cNvPr>
          <p:cNvSpPr txBox="1"/>
          <p:nvPr/>
        </p:nvSpPr>
        <p:spPr>
          <a:xfrm>
            <a:off x="14470956" y="8264446"/>
            <a:ext cx="13024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BE" sz="2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34,3 M</a:t>
            </a:r>
            <a:endParaRPr lang="en-150" sz="24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58CCA94-A5EF-44BC-97B1-D98F232C4329}"/>
              </a:ext>
            </a:extLst>
          </p:cNvPr>
          <p:cNvSpPr txBox="1"/>
          <p:nvPr/>
        </p:nvSpPr>
        <p:spPr>
          <a:xfrm>
            <a:off x="1698632" y="5535981"/>
            <a:ext cx="30396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400" b="1" dirty="0"/>
              <a:t>ΕΙ</a:t>
            </a:r>
            <a:r>
              <a:rPr lang="en-US" sz="2400" b="1" dirty="0"/>
              <a:t>C Pathfinder (25/5)</a:t>
            </a:r>
            <a:endParaRPr lang="en-150" sz="2400" b="1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EF013E3-F76C-4EF7-9AC5-219E98729C6E}"/>
              </a:ext>
            </a:extLst>
          </p:cNvPr>
          <p:cNvSpPr txBox="1"/>
          <p:nvPr/>
        </p:nvSpPr>
        <p:spPr>
          <a:xfrm>
            <a:off x="7467600" y="4357734"/>
            <a:ext cx="30396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400" b="1" dirty="0"/>
              <a:t>ΕΙ</a:t>
            </a:r>
            <a:r>
              <a:rPr lang="en-US" sz="2400" b="1" dirty="0"/>
              <a:t>C Accelerator (4)</a:t>
            </a:r>
            <a:endParaRPr lang="en-150" sz="2400" b="1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CC2EAE4-0F2C-4CF1-A6CA-97C2345B459C}"/>
              </a:ext>
            </a:extLst>
          </p:cNvPr>
          <p:cNvSpPr txBox="1"/>
          <p:nvPr/>
        </p:nvSpPr>
        <p:spPr>
          <a:xfrm>
            <a:off x="12640897" y="4919309"/>
            <a:ext cx="4495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400" b="1" dirty="0"/>
              <a:t>ΕΙ</a:t>
            </a:r>
            <a:r>
              <a:rPr lang="en-US" sz="2400" b="1" dirty="0"/>
              <a:t>C Pathfinder Challenges (12/3)</a:t>
            </a:r>
            <a:endParaRPr lang="en-150" sz="2400" b="1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1D721AA-1702-4E95-A055-B7B1F6D2CB4D}"/>
              </a:ext>
            </a:extLst>
          </p:cNvPr>
          <p:cNvSpPr txBox="1"/>
          <p:nvPr/>
        </p:nvSpPr>
        <p:spPr>
          <a:xfrm>
            <a:off x="1446780" y="3244661"/>
            <a:ext cx="3947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400" b="1" dirty="0"/>
              <a:t>ΕΙ</a:t>
            </a:r>
            <a:r>
              <a:rPr lang="en-US" sz="2400" b="1" dirty="0"/>
              <a:t>C Transition Challenges (1)</a:t>
            </a:r>
            <a:endParaRPr lang="en-150" sz="2400" b="1" dirty="0"/>
          </a:p>
        </p:txBody>
      </p:sp>
    </p:spTree>
    <p:extLst>
      <p:ext uri="{BB962C8B-B14F-4D97-AF65-F5344CB8AC3E}">
        <p14:creationId xmlns:p14="http://schemas.microsoft.com/office/powerpoint/2010/main" val="4025779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-10800000">
            <a:off x="0" y="345281"/>
            <a:ext cx="10595477" cy="1021556"/>
            <a:chOff x="0" y="0"/>
            <a:chExt cx="604777" cy="58309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04777" cy="58309"/>
            </a:xfrm>
            <a:custGeom>
              <a:avLst/>
              <a:gdLst/>
              <a:ahLst/>
              <a:cxnLst/>
              <a:rect l="l" t="t" r="r" b="b"/>
              <a:pathLst>
                <a:path w="604777" h="58309">
                  <a:moveTo>
                    <a:pt x="0" y="0"/>
                  </a:moveTo>
                  <a:lnTo>
                    <a:pt x="604777" y="0"/>
                  </a:lnTo>
                  <a:lnTo>
                    <a:pt x="604777" y="58309"/>
                  </a:lnTo>
                  <a:lnTo>
                    <a:pt x="0" y="58309"/>
                  </a:lnTo>
                  <a:close/>
                </a:path>
              </a:pathLst>
            </a:custGeom>
            <a:solidFill>
              <a:srgbClr val="AF1E2D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604777" cy="9640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100"/>
                </a:lnSpc>
              </a:pPr>
              <a:endParaRPr/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794196" y="508397"/>
            <a:ext cx="9007086" cy="6662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399"/>
              </a:lnSpc>
            </a:pPr>
            <a:r>
              <a:rPr lang="el-GR" sz="4499" dirty="0">
                <a:solidFill>
                  <a:srgbClr val="FFFFFF"/>
                </a:solidFill>
                <a:latin typeface="Helios"/>
                <a:ea typeface="Helios"/>
                <a:cs typeface="Helios"/>
                <a:sym typeface="Helios"/>
              </a:rPr>
              <a:t>Δράσεις Μ</a:t>
            </a:r>
            <a:r>
              <a:rPr lang="en-US" sz="4499" dirty="0" err="1">
                <a:solidFill>
                  <a:srgbClr val="FFFFFF"/>
                </a:solidFill>
                <a:latin typeface="Helios"/>
                <a:ea typeface="Helios"/>
                <a:cs typeface="Helios"/>
                <a:sym typeface="Helios"/>
              </a:rPr>
              <a:t>arie</a:t>
            </a:r>
            <a:r>
              <a:rPr lang="en-US" sz="4499" dirty="0">
                <a:solidFill>
                  <a:srgbClr val="FFFFFF"/>
                </a:solidFill>
                <a:latin typeface="Helios"/>
                <a:ea typeface="Helios"/>
                <a:cs typeface="Helios"/>
                <a:sym typeface="Helios"/>
              </a:rPr>
              <a:t> </a:t>
            </a:r>
            <a:r>
              <a:rPr lang="en-US" sz="4499" dirty="0" err="1">
                <a:solidFill>
                  <a:srgbClr val="FFFFFF"/>
                </a:solidFill>
                <a:latin typeface="Helios"/>
                <a:ea typeface="Helios"/>
                <a:cs typeface="Helios"/>
                <a:sym typeface="Helios"/>
              </a:rPr>
              <a:t>Sklodowska</a:t>
            </a:r>
            <a:r>
              <a:rPr lang="en-US" sz="4499" dirty="0">
                <a:solidFill>
                  <a:srgbClr val="FFFFFF"/>
                </a:solidFill>
                <a:latin typeface="Helios"/>
                <a:ea typeface="Helios"/>
                <a:cs typeface="Helios"/>
                <a:sym typeface="Helios"/>
              </a:rPr>
              <a:t> Curie</a:t>
            </a:r>
          </a:p>
        </p:txBody>
      </p:sp>
      <p:sp>
        <p:nvSpPr>
          <p:cNvPr id="6" name="Freeform 6"/>
          <p:cNvSpPr/>
          <p:nvPr/>
        </p:nvSpPr>
        <p:spPr>
          <a:xfrm>
            <a:off x="15624473" y="9189377"/>
            <a:ext cx="2386120" cy="866814"/>
          </a:xfrm>
          <a:custGeom>
            <a:avLst/>
            <a:gdLst/>
            <a:ahLst/>
            <a:cxnLst/>
            <a:rect l="l" t="t" r="r" b="b"/>
            <a:pathLst>
              <a:path w="2386120" h="866814">
                <a:moveTo>
                  <a:pt x="0" y="0"/>
                </a:moveTo>
                <a:lnTo>
                  <a:pt x="2386119" y="0"/>
                </a:lnTo>
                <a:lnTo>
                  <a:pt x="2386119" y="866814"/>
                </a:lnTo>
                <a:lnTo>
                  <a:pt x="0" y="86681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36819776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reeform 3">
            <a:extLst>
              <a:ext uri="{FF2B5EF4-FFF2-40B4-BE49-F238E27FC236}">
                <a16:creationId xmlns:a16="http://schemas.microsoft.com/office/drawing/2014/main" id="{76F268E6-578F-48D5-B4D2-56335CE29D6D}"/>
              </a:ext>
            </a:extLst>
          </p:cNvPr>
          <p:cNvSpPr/>
          <p:nvPr/>
        </p:nvSpPr>
        <p:spPr>
          <a:xfrm rot="10800000">
            <a:off x="0" y="345281"/>
            <a:ext cx="10595477" cy="1021556"/>
          </a:xfrm>
          <a:custGeom>
            <a:avLst/>
            <a:gdLst/>
            <a:ahLst/>
            <a:cxnLst/>
            <a:rect l="l" t="t" r="r" b="b"/>
            <a:pathLst>
              <a:path w="604777" h="58309">
                <a:moveTo>
                  <a:pt x="0" y="0"/>
                </a:moveTo>
                <a:lnTo>
                  <a:pt x="604777" y="0"/>
                </a:lnTo>
                <a:lnTo>
                  <a:pt x="604777" y="58309"/>
                </a:lnTo>
                <a:lnTo>
                  <a:pt x="0" y="58309"/>
                </a:lnTo>
                <a:close/>
              </a:path>
            </a:pathLst>
          </a:custGeom>
          <a:solidFill>
            <a:srgbClr val="AF1E2D"/>
          </a:solidFill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b="1" dirty="0">
                <a:solidFill>
                  <a:schemeClr val="bg1"/>
                </a:solidFill>
              </a:rPr>
              <a:t>Λίγα λόγια για τις δράσεις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l-GR" b="1" dirty="0">
                <a:solidFill>
                  <a:schemeClr val="bg1"/>
                </a:solidFill>
              </a:rPr>
              <a:t>Μ</a:t>
            </a:r>
            <a:r>
              <a:rPr lang="en-US" b="1" dirty="0">
                <a:solidFill>
                  <a:schemeClr val="bg1"/>
                </a:solidFill>
              </a:rPr>
              <a:t>SCA</a:t>
            </a:r>
            <a:endParaRPr lang="el-GR" b="1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AACF987-4CB7-422A-BEE1-0716CEC7DEE8}"/>
              </a:ext>
            </a:extLst>
          </p:cNvPr>
          <p:cNvSpPr txBox="1"/>
          <p:nvPr/>
        </p:nvSpPr>
        <p:spPr>
          <a:xfrm>
            <a:off x="2864223" y="2259107"/>
            <a:ext cx="117258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2700" dirty="0">
                <a:solidFill>
                  <a:srgbClr val="C00000"/>
                </a:solidFill>
              </a:rPr>
              <a:t>Δράσεις ενίσχυσης της κινητικότητας του ερευνητικού δυναμικού για ανάπτυξη νέων ικανοτήτων με έμφαση στη διεπιστημονικότητα</a:t>
            </a:r>
            <a:endParaRPr lang="en-150" sz="2700" dirty="0">
              <a:solidFill>
                <a:srgbClr val="C00000"/>
              </a:solidFill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788851A5-0D1D-4821-BB17-4A23A06757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47323" y="7748867"/>
            <a:ext cx="1774929" cy="1774929"/>
          </a:xfrm>
          <a:prstGeom prst="rect">
            <a:avLst/>
          </a:prstGeom>
        </p:spPr>
      </p:pic>
      <p:sp>
        <p:nvSpPr>
          <p:cNvPr id="4" name="Freeform: Shape 3">
            <a:extLst>
              <a:ext uri="{FF2B5EF4-FFF2-40B4-BE49-F238E27FC236}">
                <a16:creationId xmlns:a16="http://schemas.microsoft.com/office/drawing/2014/main" id="{08858077-3C00-4172-8EA6-60E0CD7118CF}"/>
              </a:ext>
            </a:extLst>
          </p:cNvPr>
          <p:cNvSpPr/>
          <p:nvPr/>
        </p:nvSpPr>
        <p:spPr>
          <a:xfrm>
            <a:off x="4572000" y="3695700"/>
            <a:ext cx="2834996" cy="2582997"/>
          </a:xfrm>
          <a:custGeom>
            <a:avLst/>
            <a:gdLst>
              <a:gd name="connsiteX0" fmla="*/ 0 w 1889997"/>
              <a:gd name="connsiteY0" fmla="*/ 0 h 1721998"/>
              <a:gd name="connsiteX1" fmla="*/ 1889997 w 1889997"/>
              <a:gd name="connsiteY1" fmla="*/ 0 h 1721998"/>
              <a:gd name="connsiteX2" fmla="*/ 1889997 w 1889997"/>
              <a:gd name="connsiteY2" fmla="*/ 1721998 h 1721998"/>
              <a:gd name="connsiteX3" fmla="*/ 0 w 1889997"/>
              <a:gd name="connsiteY3" fmla="*/ 1721998 h 1721998"/>
              <a:gd name="connsiteX4" fmla="*/ 0 w 1889997"/>
              <a:gd name="connsiteY4" fmla="*/ 0 h 1721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89997" h="1721998">
                <a:moveTo>
                  <a:pt x="0" y="0"/>
                </a:moveTo>
                <a:lnTo>
                  <a:pt x="1889997" y="0"/>
                </a:lnTo>
                <a:lnTo>
                  <a:pt x="1889997" y="1721998"/>
                </a:lnTo>
                <a:lnTo>
                  <a:pt x="0" y="172199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4300" tIns="114300" rIns="114300" bIns="114300" numCol="1" spcCol="1270" anchor="ctr" anchorCtr="0">
            <a:noAutofit/>
          </a:bodyPr>
          <a:lstStyle/>
          <a:p>
            <a:pPr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3000" b="1" dirty="0">
              <a:solidFill>
                <a:schemeClr val="tx2">
                  <a:lumMod val="60000"/>
                  <a:lumOff val="4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3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l-GR" b="1" dirty="0">
                <a:latin typeface="Arial" panose="020B0604020202020204" pitchFamily="34" charset="0"/>
                <a:cs typeface="Arial" panose="020B0604020202020204" pitchFamily="34" charset="0"/>
              </a:rPr>
              <a:t>Εκπαίδευση των ερευνητών σε όλα τα στάδια της πορείας τους 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36D3C749-CD6C-4AF3-B620-5F732CDC75DE}"/>
              </a:ext>
            </a:extLst>
          </p:cNvPr>
          <p:cNvSpPr/>
          <p:nvPr/>
        </p:nvSpPr>
        <p:spPr>
          <a:xfrm>
            <a:off x="7555186" y="3680592"/>
            <a:ext cx="2834996" cy="2582997"/>
          </a:xfrm>
          <a:custGeom>
            <a:avLst/>
            <a:gdLst>
              <a:gd name="connsiteX0" fmla="*/ 0 w 1889997"/>
              <a:gd name="connsiteY0" fmla="*/ 0 h 1721998"/>
              <a:gd name="connsiteX1" fmla="*/ 1889997 w 1889997"/>
              <a:gd name="connsiteY1" fmla="*/ 0 h 1721998"/>
              <a:gd name="connsiteX2" fmla="*/ 1889997 w 1889997"/>
              <a:gd name="connsiteY2" fmla="*/ 1721998 h 1721998"/>
              <a:gd name="connsiteX3" fmla="*/ 0 w 1889997"/>
              <a:gd name="connsiteY3" fmla="*/ 1721998 h 1721998"/>
              <a:gd name="connsiteX4" fmla="*/ 0 w 1889997"/>
              <a:gd name="connsiteY4" fmla="*/ 0 h 1721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89997" h="1721998">
                <a:moveTo>
                  <a:pt x="0" y="0"/>
                </a:moveTo>
                <a:lnTo>
                  <a:pt x="1889997" y="0"/>
                </a:lnTo>
                <a:lnTo>
                  <a:pt x="1889997" y="1721998"/>
                </a:lnTo>
                <a:lnTo>
                  <a:pt x="0" y="172199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4300" tIns="114300" rIns="114300" bIns="114300" numCol="1" spcCol="1270" anchor="ctr" anchorCtr="0">
            <a:noAutofit/>
          </a:bodyPr>
          <a:lstStyle/>
          <a:p>
            <a:pPr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3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3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l-GR" b="1" dirty="0">
                <a:latin typeface="Arial" panose="020B0604020202020204" pitchFamily="34" charset="0"/>
                <a:cs typeface="Arial" panose="020B0604020202020204" pitchFamily="34" charset="0"/>
              </a:rPr>
              <a:t>Ερευνητική αριστεία</a:t>
            </a:r>
            <a:endParaRPr lang="en-US" sz="27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C4F22E25-B902-4350-895C-59F104B4C4D3}"/>
              </a:ext>
            </a:extLst>
          </p:cNvPr>
          <p:cNvSpPr/>
          <p:nvPr/>
        </p:nvSpPr>
        <p:spPr>
          <a:xfrm>
            <a:off x="10519925" y="3680592"/>
            <a:ext cx="2834996" cy="2582997"/>
          </a:xfrm>
          <a:custGeom>
            <a:avLst/>
            <a:gdLst>
              <a:gd name="connsiteX0" fmla="*/ 0 w 1889997"/>
              <a:gd name="connsiteY0" fmla="*/ 0 h 1721998"/>
              <a:gd name="connsiteX1" fmla="*/ 1889997 w 1889997"/>
              <a:gd name="connsiteY1" fmla="*/ 0 h 1721998"/>
              <a:gd name="connsiteX2" fmla="*/ 1889997 w 1889997"/>
              <a:gd name="connsiteY2" fmla="*/ 1721998 h 1721998"/>
              <a:gd name="connsiteX3" fmla="*/ 0 w 1889997"/>
              <a:gd name="connsiteY3" fmla="*/ 1721998 h 1721998"/>
              <a:gd name="connsiteX4" fmla="*/ 0 w 1889997"/>
              <a:gd name="connsiteY4" fmla="*/ 0 h 1721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89997" h="1721998">
                <a:moveTo>
                  <a:pt x="0" y="0"/>
                </a:moveTo>
                <a:lnTo>
                  <a:pt x="1889997" y="0"/>
                </a:lnTo>
                <a:lnTo>
                  <a:pt x="1889997" y="1721998"/>
                </a:lnTo>
                <a:lnTo>
                  <a:pt x="0" y="172199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2870" tIns="102870" rIns="102870" bIns="102870" numCol="1" spcCol="1270" anchor="ctr" anchorCtr="0">
            <a:noAutofit/>
          </a:bodyPr>
          <a:lstStyle/>
          <a:p>
            <a:pPr algn="ctr" defTabSz="1200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7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1200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7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1200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l-GR" b="1" dirty="0">
                <a:latin typeface="Arial" panose="020B0604020202020204" pitchFamily="34" charset="0"/>
                <a:cs typeface="Arial" panose="020B0604020202020204" pitchFamily="34" charset="0"/>
              </a:rPr>
              <a:t>Διεθνής, </a:t>
            </a:r>
            <a:r>
              <a:rPr lang="el-GR" b="1" dirty="0" err="1">
                <a:latin typeface="Arial" panose="020B0604020202020204" pitchFamily="34" charset="0"/>
                <a:cs typeface="Arial" panose="020B0604020202020204" pitchFamily="34" charset="0"/>
              </a:rPr>
              <a:t>διατμηματική</a:t>
            </a:r>
            <a:r>
              <a:rPr lang="el-GR" b="1" dirty="0">
                <a:latin typeface="Arial" panose="020B0604020202020204" pitchFamily="34" charset="0"/>
                <a:cs typeface="Arial" panose="020B0604020202020204" pitchFamily="34" charset="0"/>
              </a:rPr>
              <a:t> και διεπιστημονική κινητικότητα 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2E051012-5DAF-4A0E-89FE-8786F8BCAA84}"/>
              </a:ext>
            </a:extLst>
          </p:cNvPr>
          <p:cNvSpPr/>
          <p:nvPr/>
        </p:nvSpPr>
        <p:spPr>
          <a:xfrm>
            <a:off x="4590446" y="6393332"/>
            <a:ext cx="2834996" cy="2582997"/>
          </a:xfrm>
          <a:custGeom>
            <a:avLst/>
            <a:gdLst>
              <a:gd name="connsiteX0" fmla="*/ 0 w 1889997"/>
              <a:gd name="connsiteY0" fmla="*/ 0 h 1721998"/>
              <a:gd name="connsiteX1" fmla="*/ 1889997 w 1889997"/>
              <a:gd name="connsiteY1" fmla="*/ 0 h 1721998"/>
              <a:gd name="connsiteX2" fmla="*/ 1889997 w 1889997"/>
              <a:gd name="connsiteY2" fmla="*/ 1721998 h 1721998"/>
              <a:gd name="connsiteX3" fmla="*/ 0 w 1889997"/>
              <a:gd name="connsiteY3" fmla="*/ 1721998 h 1721998"/>
              <a:gd name="connsiteX4" fmla="*/ 0 w 1889997"/>
              <a:gd name="connsiteY4" fmla="*/ 0 h 1721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89997" h="1721998">
                <a:moveTo>
                  <a:pt x="0" y="0"/>
                </a:moveTo>
                <a:lnTo>
                  <a:pt x="1889997" y="0"/>
                </a:lnTo>
                <a:lnTo>
                  <a:pt x="1889997" y="1721998"/>
                </a:lnTo>
                <a:lnTo>
                  <a:pt x="0" y="172199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4300" tIns="114300" rIns="114300" bIns="114300" numCol="1" spcCol="1270" anchor="ctr" anchorCtr="0">
            <a:noAutofit/>
          </a:bodyPr>
          <a:lstStyle/>
          <a:p>
            <a:pPr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3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3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l-GR" b="1" dirty="0">
                <a:latin typeface="Arial" panose="020B0604020202020204" pitchFamily="34" charset="0"/>
                <a:cs typeface="Arial" panose="020B0604020202020204" pitchFamily="34" charset="0"/>
              </a:rPr>
              <a:t>Ελκυστικό πακέτο παροχών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AADF6DA6-EC20-473A-BDDE-2037AFC4F327}"/>
              </a:ext>
            </a:extLst>
          </p:cNvPr>
          <p:cNvSpPr/>
          <p:nvPr/>
        </p:nvSpPr>
        <p:spPr>
          <a:xfrm>
            <a:off x="7555186" y="6393332"/>
            <a:ext cx="2834996" cy="2582997"/>
          </a:xfrm>
          <a:custGeom>
            <a:avLst/>
            <a:gdLst>
              <a:gd name="connsiteX0" fmla="*/ 0 w 1889997"/>
              <a:gd name="connsiteY0" fmla="*/ 0 h 1721998"/>
              <a:gd name="connsiteX1" fmla="*/ 1889997 w 1889997"/>
              <a:gd name="connsiteY1" fmla="*/ 0 h 1721998"/>
              <a:gd name="connsiteX2" fmla="*/ 1889997 w 1889997"/>
              <a:gd name="connsiteY2" fmla="*/ 1721998 h 1721998"/>
              <a:gd name="connsiteX3" fmla="*/ 0 w 1889997"/>
              <a:gd name="connsiteY3" fmla="*/ 1721998 h 1721998"/>
              <a:gd name="connsiteX4" fmla="*/ 0 w 1889997"/>
              <a:gd name="connsiteY4" fmla="*/ 0 h 1721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89997" h="1721998">
                <a:moveTo>
                  <a:pt x="0" y="0"/>
                </a:moveTo>
                <a:lnTo>
                  <a:pt x="1889997" y="0"/>
                </a:lnTo>
                <a:lnTo>
                  <a:pt x="1889997" y="1721998"/>
                </a:lnTo>
                <a:lnTo>
                  <a:pt x="0" y="172199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4300" tIns="114300" rIns="114300" bIns="114300" numCol="1" spcCol="1270" anchor="ctr" anchorCtr="0">
            <a:noAutofit/>
          </a:bodyPr>
          <a:lstStyle/>
          <a:p>
            <a:pPr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3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l-GR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l-GR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l-GR" b="1" dirty="0">
                <a:latin typeface="Arial" panose="020B0604020202020204" pitchFamily="34" charset="0"/>
                <a:cs typeface="Arial" panose="020B0604020202020204" pitchFamily="34" charset="0"/>
              </a:rPr>
              <a:t>Στρατηγικές συνεργασίες μεταξύ φορέων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9250B2B9-C3BE-41B5-83B7-281D1A600868}"/>
              </a:ext>
            </a:extLst>
          </p:cNvPr>
          <p:cNvSpPr/>
          <p:nvPr/>
        </p:nvSpPr>
        <p:spPr>
          <a:xfrm>
            <a:off x="10519925" y="6393332"/>
            <a:ext cx="2834996" cy="2582997"/>
          </a:xfrm>
          <a:custGeom>
            <a:avLst/>
            <a:gdLst>
              <a:gd name="connsiteX0" fmla="*/ 0 w 1889997"/>
              <a:gd name="connsiteY0" fmla="*/ 0 h 1721998"/>
              <a:gd name="connsiteX1" fmla="*/ 1889997 w 1889997"/>
              <a:gd name="connsiteY1" fmla="*/ 0 h 1721998"/>
              <a:gd name="connsiteX2" fmla="*/ 1889997 w 1889997"/>
              <a:gd name="connsiteY2" fmla="*/ 1721998 h 1721998"/>
              <a:gd name="connsiteX3" fmla="*/ 0 w 1889997"/>
              <a:gd name="connsiteY3" fmla="*/ 1721998 h 1721998"/>
              <a:gd name="connsiteX4" fmla="*/ 0 w 1889997"/>
              <a:gd name="connsiteY4" fmla="*/ 0 h 1721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89997" h="1721998">
                <a:moveTo>
                  <a:pt x="0" y="0"/>
                </a:moveTo>
                <a:lnTo>
                  <a:pt x="1889997" y="0"/>
                </a:lnTo>
                <a:lnTo>
                  <a:pt x="1889997" y="1721998"/>
                </a:lnTo>
                <a:lnTo>
                  <a:pt x="0" y="172199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4300" tIns="114300" rIns="114300" bIns="114300" numCol="1" spcCol="1270" anchor="ctr" anchorCtr="0">
            <a:noAutofit/>
          </a:bodyPr>
          <a:lstStyle/>
          <a:p>
            <a:pPr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3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3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l-GR" b="1" dirty="0">
                <a:latin typeface="Arial" panose="020B0604020202020204" pitchFamily="34" charset="0"/>
                <a:cs typeface="Arial" panose="020B0604020202020204" pitchFamily="34" charset="0"/>
              </a:rPr>
              <a:t>Συνεργασία ακαδημαϊκής κοινότητας με τις επιχειρήσεις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1613FCF2-2692-46C4-A771-AFC6B20EA5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3512" y="4061453"/>
            <a:ext cx="816120" cy="816120"/>
          </a:xfrm>
          <a:prstGeom prst="rect">
            <a:avLst/>
          </a:prstGeom>
        </p:spPr>
      </p:pic>
      <p:pic>
        <p:nvPicPr>
          <p:cNvPr id="30" name="Picture 4" descr="C:\Users\ravetju\AppData\Local\Temp\1\earth.png">
            <a:extLst>
              <a:ext uri="{FF2B5EF4-FFF2-40B4-BE49-F238E27FC236}">
                <a16:creationId xmlns:a16="http://schemas.microsoft.com/office/drawing/2014/main" id="{D1B894E5-938B-457B-B52D-9B8D6701AF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27998" y="3994145"/>
            <a:ext cx="823643" cy="823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A81B0686-DA2E-4E53-8699-2D4EFBD8B5E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4628" y="6386303"/>
            <a:ext cx="971139" cy="1064519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4A2C3BA4-8798-43DA-BED0-A3C58DDCBD3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86982" y="6328463"/>
            <a:ext cx="1105683" cy="1209341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5DC96B8F-2F6B-4972-8298-591B2590DA0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0088" y="6386303"/>
            <a:ext cx="1064519" cy="1064519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EA94B4CC-5DBE-48DB-B7C9-3A32559B2DA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9611" y="3789797"/>
            <a:ext cx="1182294" cy="1182294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19176B5F-BC77-456B-AD43-CBBDA3B3AB42}"/>
              </a:ext>
            </a:extLst>
          </p:cNvPr>
          <p:cNvSpPr/>
          <p:nvPr/>
        </p:nvSpPr>
        <p:spPr>
          <a:xfrm>
            <a:off x="9144001" y="9853484"/>
            <a:ext cx="867335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Εκδήλωση για το </a:t>
            </a:r>
            <a:r>
              <a:rPr lang="en-US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ERC </a:t>
            </a:r>
            <a:r>
              <a:rPr lang="el-GR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05 Σεπτεμβρίου 2024</a:t>
            </a:r>
            <a:endParaRPr lang="en-GB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71396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B7660100-133B-42ED-B4EC-0587A668AE9E}"/>
              </a:ext>
            </a:extLst>
          </p:cNvPr>
          <p:cNvSpPr/>
          <p:nvPr/>
        </p:nvSpPr>
        <p:spPr>
          <a:xfrm>
            <a:off x="5334000" y="8155824"/>
            <a:ext cx="8015402" cy="178608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fr-BE" sz="2700" dirty="0">
                <a:ln w="0"/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	</a:t>
            </a:r>
            <a:endParaRPr lang="en-US" sz="2700" dirty="0">
              <a:ln w="0"/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788851A5-0D1D-4821-BB17-4A23A06757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74473" y="8184091"/>
            <a:ext cx="1774929" cy="1774929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161882F1-C430-4E5D-B1D1-2A6C5C68991E}"/>
              </a:ext>
            </a:extLst>
          </p:cNvPr>
          <p:cNvSpPr txBox="1"/>
          <p:nvPr/>
        </p:nvSpPr>
        <p:spPr>
          <a:xfrm>
            <a:off x="5502814" y="8461922"/>
            <a:ext cx="63386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BE" sz="2400" b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r>
              <a:rPr lang="el-GR" sz="2400" b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9</a:t>
            </a:r>
            <a:r>
              <a:rPr lang="fr-BE" sz="2400" b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l-GR" sz="2400" b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νικητές </a:t>
            </a:r>
            <a:r>
              <a:rPr lang="fr-BE" sz="2400" b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Nobel </a:t>
            </a:r>
            <a:r>
              <a:rPr lang="fr-BE" sz="2400" b="1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Prize</a:t>
            </a:r>
            <a:r>
              <a:rPr lang="fr-BE" sz="2400" b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l-GR" sz="2400" dirty="0">
                <a:ln w="0"/>
                <a:solidFill>
                  <a:schemeClr val="bg1"/>
                </a:solidFill>
              </a:rPr>
              <a:t>που υποστηρίχθηκαν ή ενεπλάκησαν με τις δράσεις </a:t>
            </a:r>
            <a:r>
              <a:rPr lang="fr-BE" sz="24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Marie Skłodowska-Curie Actions </a:t>
            </a:r>
            <a:r>
              <a:rPr lang="el-GR" sz="24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μεταξύ</a:t>
            </a:r>
            <a:r>
              <a:rPr lang="fr-BE" sz="24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2013 </a:t>
            </a:r>
            <a:r>
              <a:rPr lang="el-GR" sz="24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</a:t>
            </a:r>
            <a:r>
              <a:rPr lang="fr-BE" sz="24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202</a:t>
            </a:r>
            <a:r>
              <a:rPr lang="el-GR" sz="24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4</a:t>
            </a:r>
            <a:endParaRPr lang="en-US" sz="24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endParaRPr lang="en-US" sz="2400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B5CAE77-7349-474C-A0DB-D4FEA5483406}"/>
              </a:ext>
            </a:extLst>
          </p:cNvPr>
          <p:cNvSpPr txBox="1">
            <a:spLocks/>
          </p:cNvSpPr>
          <p:nvPr/>
        </p:nvSpPr>
        <p:spPr>
          <a:xfrm>
            <a:off x="1280232" y="2561508"/>
            <a:ext cx="8515616" cy="4602846"/>
          </a:xfrm>
          <a:prstGeom prst="rect">
            <a:avLst/>
          </a:prstGeom>
        </p:spPr>
        <p:txBody>
          <a:bodyPr anchor="b">
            <a:no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B21C26"/>
              </a:buClr>
              <a:buSzPct val="160000"/>
              <a:buFont typeface="Arial Black" pitchFamily="34" charset="0"/>
              <a:buNone/>
              <a:tabLst/>
              <a:defRPr sz="1600" b="1" kern="1200">
                <a:solidFill>
                  <a:schemeClr val="tx1"/>
                </a:solidFill>
                <a:latin typeface="Verdana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SzPct val="120000"/>
              <a:buFont typeface="Arial"/>
              <a:buNone/>
              <a:defRPr sz="2000" b="1" kern="1200">
                <a:solidFill>
                  <a:schemeClr val="tx1"/>
                </a:solidFill>
                <a:latin typeface="Verdana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Clr>
                <a:srgbClr val="B21C26"/>
              </a:buClr>
              <a:buFont typeface="Wingdings" charset="2"/>
              <a:buNone/>
              <a:defRPr sz="1800" b="1" kern="1200">
                <a:solidFill>
                  <a:schemeClr val="tx1"/>
                </a:solidFill>
                <a:latin typeface="Verdana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SzPct val="80000"/>
              <a:buFont typeface="Arial"/>
              <a:buNone/>
              <a:defRPr sz="1600" b="1" kern="1200">
                <a:solidFill>
                  <a:schemeClr val="tx1"/>
                </a:solidFill>
                <a:latin typeface="Verdana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rgbClr val="B21C26"/>
                </a:solidFill>
                <a:latin typeface="Verdana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l-GR" sz="2100" dirty="0">
                <a:latin typeface="Verdana" panose="020B0604030504040204" pitchFamily="34" charset="0"/>
                <a:ea typeface="Verdana" panose="020B0604030504040204" pitchFamily="34" charset="0"/>
              </a:rPr>
              <a:t>Ίσες ευκαιρίες και συμπερίληψη</a:t>
            </a:r>
          </a:p>
          <a:p>
            <a:endParaRPr lang="en-US" sz="24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fr-BE" sz="2100" dirty="0">
                <a:latin typeface="Verdana" panose="020B0604030504040204" pitchFamily="34" charset="0"/>
                <a:ea typeface="Verdana" panose="020B0604030504040204" pitchFamily="34" charset="0"/>
              </a:rPr>
              <a:t>Open Science </a:t>
            </a:r>
            <a:r>
              <a:rPr lang="el-GR" sz="2100" dirty="0">
                <a:latin typeface="Verdana" panose="020B0604030504040204" pitchFamily="34" charset="0"/>
                <a:ea typeface="Verdana" panose="020B0604030504040204" pitchFamily="34" charset="0"/>
              </a:rPr>
              <a:t>για όλους</a:t>
            </a:r>
          </a:p>
          <a:p>
            <a:endParaRPr lang="fr-BE" sz="21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el-GR" sz="2100" dirty="0" err="1">
                <a:latin typeface="Verdana" panose="020B0604030504040204" pitchFamily="34" charset="0"/>
                <a:ea typeface="Verdana" panose="020B0604030504040204" pitchFamily="34" charset="0"/>
              </a:rPr>
              <a:t>Ακαδημαική</a:t>
            </a:r>
            <a:r>
              <a:rPr lang="el-GR" sz="2100" dirty="0">
                <a:latin typeface="Verdana" panose="020B0604030504040204" pitchFamily="34" charset="0"/>
                <a:ea typeface="Verdana" panose="020B0604030504040204" pitchFamily="34" charset="0"/>
              </a:rPr>
              <a:t> ελευθερία και ανεξάρτητη έρευνα</a:t>
            </a:r>
          </a:p>
          <a:p>
            <a:endParaRPr lang="fr-BE" sz="21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el-GR" sz="2100" dirty="0">
                <a:latin typeface="Verdana" panose="020B0604030504040204" pitchFamily="34" charset="0"/>
                <a:ea typeface="Verdana" panose="020B0604030504040204" pitchFamily="34" charset="0"/>
              </a:rPr>
              <a:t>Ποιοτική επίβλεψη </a:t>
            </a:r>
          </a:p>
          <a:p>
            <a:endParaRPr lang="fr-BE" sz="21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el-GR" sz="2100" dirty="0">
                <a:latin typeface="Verdana" panose="020B0604030504040204" pitchFamily="34" charset="0"/>
                <a:ea typeface="Verdana" panose="020B0604030504040204" pitchFamily="34" charset="0"/>
              </a:rPr>
              <a:t>Υποστήριξη μεταρρυθμίσεων για βελτιώσεις στην έρευνα</a:t>
            </a:r>
          </a:p>
          <a:p>
            <a:endParaRPr lang="fr-BE" sz="21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fr-BE" sz="2100" dirty="0"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  <a:r>
              <a:rPr lang="el-GR" sz="2100" dirty="0" err="1">
                <a:latin typeface="Verdana" panose="020B0604030504040204" pitchFamily="34" charset="0"/>
                <a:ea typeface="Verdana" panose="020B0604030504040204" pitchFamily="34" charset="0"/>
              </a:rPr>
              <a:t>ιωσιμότητα</a:t>
            </a:r>
            <a:r>
              <a:rPr lang="el-GR" sz="2100" dirty="0">
                <a:latin typeface="Verdana" panose="020B0604030504040204" pitchFamily="34" charset="0"/>
                <a:ea typeface="Verdana" panose="020B0604030504040204" pitchFamily="34" charset="0"/>
              </a:rPr>
              <a:t> του περιβάλλοντος</a:t>
            </a:r>
            <a:endParaRPr lang="fr-BE" sz="21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9" name="Graphic 3" descr="Continuous Improvement outline">
            <a:extLst>
              <a:ext uri="{FF2B5EF4-FFF2-40B4-BE49-F238E27FC236}">
                <a16:creationId xmlns:a16="http://schemas.microsoft.com/office/drawing/2014/main" id="{611B7ED2-6E6E-4EBC-8420-F4C2EBCA11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153" y="5723535"/>
            <a:ext cx="707486" cy="707486"/>
          </a:xfrm>
          <a:prstGeom prst="rect">
            <a:avLst/>
          </a:prstGeom>
        </p:spPr>
      </p:pic>
      <p:pic>
        <p:nvPicPr>
          <p:cNvPr id="11" name="Graphic 5" descr="Thumbs up sign outline">
            <a:extLst>
              <a:ext uri="{FF2B5EF4-FFF2-40B4-BE49-F238E27FC236}">
                <a16:creationId xmlns:a16="http://schemas.microsoft.com/office/drawing/2014/main" id="{42D204E2-EC3B-4C57-B8ED-B4E7E57AA4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0408" y="5034129"/>
            <a:ext cx="550787" cy="550787"/>
          </a:xfrm>
          <a:prstGeom prst="rect">
            <a:avLst/>
          </a:prstGeom>
        </p:spPr>
      </p:pic>
      <p:pic>
        <p:nvPicPr>
          <p:cNvPr id="12" name="Graphic 6" descr="Office worker female outline">
            <a:extLst>
              <a:ext uri="{FF2B5EF4-FFF2-40B4-BE49-F238E27FC236}">
                <a16:creationId xmlns:a16="http://schemas.microsoft.com/office/drawing/2014/main" id="{717FB71A-6073-4BCE-AB04-D63C2AEDFCC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8172" y="3244235"/>
            <a:ext cx="613113" cy="609893"/>
          </a:xfrm>
          <a:prstGeom prst="rect">
            <a:avLst/>
          </a:prstGeom>
        </p:spPr>
      </p:pic>
      <p:pic>
        <p:nvPicPr>
          <p:cNvPr id="13" name="Graphic 5" descr="Scales of justice outline">
            <a:extLst>
              <a:ext uri="{FF2B5EF4-FFF2-40B4-BE49-F238E27FC236}">
                <a16:creationId xmlns:a16="http://schemas.microsoft.com/office/drawing/2014/main" id="{354D2A3B-A733-47D6-B7F3-1C34540E6E2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0394" y="4010405"/>
            <a:ext cx="530801" cy="530801"/>
          </a:xfrm>
          <a:prstGeom prst="rect">
            <a:avLst/>
          </a:prstGeom>
        </p:spPr>
      </p:pic>
      <p:pic>
        <p:nvPicPr>
          <p:cNvPr id="14" name="Graphic 24" descr="Contract outline">
            <a:extLst>
              <a:ext uri="{FF2B5EF4-FFF2-40B4-BE49-F238E27FC236}">
                <a16:creationId xmlns:a16="http://schemas.microsoft.com/office/drawing/2014/main" id="{E0546EBB-F09F-4A40-99B9-1F38DECA38B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08315" y="2487850"/>
            <a:ext cx="504861" cy="500070"/>
          </a:xfrm>
          <a:prstGeom prst="rect">
            <a:avLst/>
          </a:prstGeom>
        </p:spPr>
      </p:pic>
      <p:pic>
        <p:nvPicPr>
          <p:cNvPr id="17" name="Graphic 3" descr="Arrow circle with solid fill">
            <a:extLst>
              <a:ext uri="{FF2B5EF4-FFF2-40B4-BE49-F238E27FC236}">
                <a16:creationId xmlns:a16="http://schemas.microsoft.com/office/drawing/2014/main" id="{4E1F7DBF-800C-45AD-98DC-09B1118A602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18833" y="6631007"/>
            <a:ext cx="598103" cy="616910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898D5360-BB61-4BFA-8E79-9F45CC786C43}"/>
              </a:ext>
            </a:extLst>
          </p:cNvPr>
          <p:cNvSpPr/>
          <p:nvPr/>
        </p:nvSpPr>
        <p:spPr>
          <a:xfrm>
            <a:off x="9144001" y="9853484"/>
            <a:ext cx="867335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Εκδήλωση για το </a:t>
            </a:r>
            <a:r>
              <a:rPr lang="en-US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ERC </a:t>
            </a:r>
            <a:r>
              <a:rPr lang="el-GR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05 Σεπτεμβρίου 2024</a:t>
            </a:r>
            <a:endParaRPr lang="en-GB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C7E266C-C508-4302-AC35-7EB2452F9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150"/>
          </a:p>
        </p:txBody>
      </p:sp>
      <p:sp>
        <p:nvSpPr>
          <p:cNvPr id="19" name="Freeform 3">
            <a:extLst>
              <a:ext uri="{FF2B5EF4-FFF2-40B4-BE49-F238E27FC236}">
                <a16:creationId xmlns:a16="http://schemas.microsoft.com/office/drawing/2014/main" id="{33EF562D-CFCB-4BCD-B5C8-FE14AB2C114F}"/>
              </a:ext>
            </a:extLst>
          </p:cNvPr>
          <p:cNvSpPr/>
          <p:nvPr/>
        </p:nvSpPr>
        <p:spPr>
          <a:xfrm rot="10800000">
            <a:off x="152400" y="497681"/>
            <a:ext cx="10595477" cy="1021556"/>
          </a:xfrm>
          <a:custGeom>
            <a:avLst/>
            <a:gdLst/>
            <a:ahLst/>
            <a:cxnLst/>
            <a:rect l="l" t="t" r="r" b="b"/>
            <a:pathLst>
              <a:path w="604777" h="58309">
                <a:moveTo>
                  <a:pt x="0" y="0"/>
                </a:moveTo>
                <a:lnTo>
                  <a:pt x="604777" y="0"/>
                </a:lnTo>
                <a:lnTo>
                  <a:pt x="604777" y="58309"/>
                </a:lnTo>
                <a:lnTo>
                  <a:pt x="0" y="58309"/>
                </a:lnTo>
                <a:close/>
              </a:path>
            </a:pathLst>
          </a:custGeom>
          <a:solidFill>
            <a:srgbClr val="AF1E2D"/>
          </a:solidFill>
        </p:spPr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EAC5DC9-6C0F-43F1-8E9A-F0FE95BC02D3}"/>
              </a:ext>
            </a:extLst>
          </p:cNvPr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B21C26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l-GR" b="1">
                <a:solidFill>
                  <a:schemeClr val="bg1"/>
                </a:solidFill>
              </a:rPr>
              <a:t>Λίγα λόγια για τις δράσεις</a:t>
            </a:r>
            <a:r>
              <a:rPr lang="en-US" b="1">
                <a:solidFill>
                  <a:schemeClr val="bg1"/>
                </a:solidFill>
              </a:rPr>
              <a:t> </a:t>
            </a:r>
            <a:r>
              <a:rPr lang="el-GR" b="1">
                <a:solidFill>
                  <a:schemeClr val="bg1"/>
                </a:solidFill>
              </a:rPr>
              <a:t>Μ</a:t>
            </a:r>
            <a:r>
              <a:rPr lang="en-US" b="1">
                <a:solidFill>
                  <a:schemeClr val="bg1"/>
                </a:solidFill>
              </a:rPr>
              <a:t>SCA</a:t>
            </a:r>
            <a:endParaRPr lang="el-GR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005061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788851A5-0D1D-4821-BB17-4A23A06757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47323" y="7748867"/>
            <a:ext cx="1774929" cy="1774929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A45FF4E1-2D23-4867-9FB9-013814019C1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816" b="3102"/>
          <a:stretch/>
        </p:blipFill>
        <p:spPr>
          <a:xfrm>
            <a:off x="4662587" y="2019300"/>
            <a:ext cx="8496201" cy="8018850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36DA2BE7-DAB1-434C-B76D-DFA490300E1C}"/>
              </a:ext>
            </a:extLst>
          </p:cNvPr>
          <p:cNvSpPr txBox="1"/>
          <p:nvPr/>
        </p:nvSpPr>
        <p:spPr>
          <a:xfrm>
            <a:off x="-1849437" y="3948732"/>
            <a:ext cx="6858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IE" sz="2400" i="1" dirty="0">
                <a:solidFill>
                  <a:srgbClr val="C00000"/>
                </a:solidFill>
                <a:ea typeface="ＭＳ Ｐゴシック" pitchFamily="34" charset="-128"/>
              </a:rPr>
              <a:t>Call will open 28/05/25</a:t>
            </a:r>
          </a:p>
          <a:p>
            <a:pPr algn="r"/>
            <a:r>
              <a:rPr lang="en-IE" sz="2400" i="1" dirty="0">
                <a:solidFill>
                  <a:srgbClr val="C00000"/>
                </a:solidFill>
                <a:ea typeface="ＭＳ Ｐゴシック" pitchFamily="34" charset="-128"/>
              </a:rPr>
              <a:t>Deadline 25/11/2025 </a:t>
            </a:r>
            <a:endParaRPr lang="en-150" sz="2400" i="1" dirty="0">
              <a:solidFill>
                <a:srgbClr val="C00000"/>
              </a:solidFill>
            </a:endParaRPr>
          </a:p>
          <a:p>
            <a:pPr algn="r"/>
            <a:r>
              <a:rPr lang="en-IE" sz="2400" i="1" dirty="0">
                <a:solidFill>
                  <a:srgbClr val="C00000"/>
                </a:solidFill>
                <a:ea typeface="ＭＳ Ｐゴシック" pitchFamily="34" charset="-128"/>
              </a:rPr>
              <a:t> </a:t>
            </a:r>
            <a:endParaRPr lang="en-150" sz="2400" i="1" dirty="0">
              <a:solidFill>
                <a:srgbClr val="C00000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83F9C50-2785-4FB8-93D3-D88F266AEBB3}"/>
              </a:ext>
            </a:extLst>
          </p:cNvPr>
          <p:cNvSpPr txBox="1"/>
          <p:nvPr/>
        </p:nvSpPr>
        <p:spPr>
          <a:xfrm>
            <a:off x="9405787" y="2852168"/>
            <a:ext cx="6858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E" sz="2400" i="1" dirty="0">
                <a:solidFill>
                  <a:srgbClr val="C00000"/>
                </a:solidFill>
                <a:ea typeface="ＭＳ Ｐゴシック" pitchFamily="34" charset="-128"/>
              </a:rPr>
              <a:t>Call will open 08/05/25 </a:t>
            </a:r>
            <a:endParaRPr lang="en-150" sz="2400" i="1" dirty="0">
              <a:solidFill>
                <a:srgbClr val="C00000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0D64837-525A-4C00-B167-2BCFDF74CDC0}"/>
              </a:ext>
            </a:extLst>
          </p:cNvPr>
          <p:cNvSpPr txBox="1"/>
          <p:nvPr/>
        </p:nvSpPr>
        <p:spPr>
          <a:xfrm>
            <a:off x="12692161" y="3948732"/>
            <a:ext cx="68580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E" sz="2400" i="1" dirty="0">
                <a:solidFill>
                  <a:srgbClr val="C00000"/>
                </a:solidFill>
                <a:ea typeface="ＭＳ Ｐゴシック" pitchFamily="34" charset="-128"/>
              </a:rPr>
              <a:t>Call will open 27/03/25</a:t>
            </a:r>
          </a:p>
          <a:p>
            <a:r>
              <a:rPr lang="en-IE" sz="2400" i="1" dirty="0">
                <a:solidFill>
                  <a:srgbClr val="C00000"/>
                </a:solidFill>
                <a:ea typeface="ＭＳ Ｐゴシック" pitchFamily="34" charset="-128"/>
              </a:rPr>
              <a:t>Deadline 8/10/2025 </a:t>
            </a:r>
            <a:endParaRPr lang="en-150" sz="2400" i="1" dirty="0">
              <a:solidFill>
                <a:srgbClr val="C00000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1E55A67-8591-4EF7-8E54-F49969E611ED}"/>
              </a:ext>
            </a:extLst>
          </p:cNvPr>
          <p:cNvSpPr txBox="1"/>
          <p:nvPr/>
        </p:nvSpPr>
        <p:spPr>
          <a:xfrm>
            <a:off x="12692161" y="6652303"/>
            <a:ext cx="6858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E" sz="2400" i="1" dirty="0">
                <a:solidFill>
                  <a:srgbClr val="C00000"/>
                </a:solidFill>
                <a:ea typeface="ＭＳ Ｐゴシック" pitchFamily="34" charset="-128"/>
              </a:rPr>
              <a:t>Deadline 24/06/25 </a:t>
            </a:r>
            <a:endParaRPr lang="en-150" sz="2400" i="1" dirty="0">
              <a:solidFill>
                <a:srgbClr val="C00000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EAB99B2-C90F-4B8B-8BB7-F33A90778792}"/>
              </a:ext>
            </a:extLst>
          </p:cNvPr>
          <p:cNvSpPr/>
          <p:nvPr/>
        </p:nvSpPr>
        <p:spPr>
          <a:xfrm>
            <a:off x="9144001" y="9853484"/>
            <a:ext cx="867335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Εκδήλωση για το </a:t>
            </a:r>
            <a:r>
              <a:rPr lang="en-US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ERC </a:t>
            </a:r>
            <a:r>
              <a:rPr lang="el-GR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05 Σεπτεμβρίου 2024</a:t>
            </a:r>
            <a:endParaRPr lang="en-GB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916A82A-8F92-406B-B2F2-BF3C1606B7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150"/>
          </a:p>
        </p:txBody>
      </p:sp>
      <p:sp>
        <p:nvSpPr>
          <p:cNvPr id="12" name="Freeform 3">
            <a:extLst>
              <a:ext uri="{FF2B5EF4-FFF2-40B4-BE49-F238E27FC236}">
                <a16:creationId xmlns:a16="http://schemas.microsoft.com/office/drawing/2014/main" id="{0C582EC2-35F4-4EC3-9031-C182FE3E0F17}"/>
              </a:ext>
            </a:extLst>
          </p:cNvPr>
          <p:cNvSpPr/>
          <p:nvPr/>
        </p:nvSpPr>
        <p:spPr>
          <a:xfrm rot="10800000">
            <a:off x="152400" y="497681"/>
            <a:ext cx="10595477" cy="1021556"/>
          </a:xfrm>
          <a:custGeom>
            <a:avLst/>
            <a:gdLst/>
            <a:ahLst/>
            <a:cxnLst/>
            <a:rect l="l" t="t" r="r" b="b"/>
            <a:pathLst>
              <a:path w="604777" h="58309">
                <a:moveTo>
                  <a:pt x="0" y="0"/>
                </a:moveTo>
                <a:lnTo>
                  <a:pt x="604777" y="0"/>
                </a:lnTo>
                <a:lnTo>
                  <a:pt x="604777" y="58309"/>
                </a:lnTo>
                <a:lnTo>
                  <a:pt x="0" y="58309"/>
                </a:lnTo>
                <a:close/>
              </a:path>
            </a:pathLst>
          </a:custGeom>
          <a:solidFill>
            <a:srgbClr val="AF1E2D"/>
          </a:solidFill>
        </p:spPr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9201A943-234A-4065-808E-6522821110F7}"/>
              </a:ext>
            </a:extLst>
          </p:cNvPr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B21C26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l-GR" b="1" dirty="0">
                <a:solidFill>
                  <a:schemeClr val="bg1"/>
                </a:solidFill>
              </a:rPr>
              <a:t> δράσεις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l-GR" b="1" dirty="0">
                <a:solidFill>
                  <a:schemeClr val="bg1"/>
                </a:solidFill>
              </a:rPr>
              <a:t>Μ</a:t>
            </a:r>
            <a:r>
              <a:rPr lang="en-US" b="1" dirty="0">
                <a:solidFill>
                  <a:schemeClr val="bg1"/>
                </a:solidFill>
              </a:rPr>
              <a:t>SCA</a:t>
            </a:r>
            <a:endParaRPr lang="el-GR" b="1" dirty="0">
              <a:solidFill>
                <a:schemeClr val="bg1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95FFFE3-CEE4-4F15-95D9-F99B55AC7A87}"/>
              </a:ext>
            </a:extLst>
          </p:cNvPr>
          <p:cNvSpPr txBox="1"/>
          <p:nvPr/>
        </p:nvSpPr>
        <p:spPr>
          <a:xfrm>
            <a:off x="-1878012" y="6660918"/>
            <a:ext cx="6858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IE" sz="2400" i="1" dirty="0">
                <a:solidFill>
                  <a:srgbClr val="C00000"/>
                </a:solidFill>
                <a:ea typeface="ＭＳ Ｐゴシック" pitchFamily="34" charset="-128"/>
              </a:rPr>
              <a:t>Call will open 17/06/25 </a:t>
            </a:r>
            <a:endParaRPr lang="en-150" sz="2400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80053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-10800000">
            <a:off x="0" y="345281"/>
            <a:ext cx="10595477" cy="1021556"/>
            <a:chOff x="0" y="0"/>
            <a:chExt cx="604777" cy="58309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04777" cy="58309"/>
            </a:xfrm>
            <a:custGeom>
              <a:avLst/>
              <a:gdLst/>
              <a:ahLst/>
              <a:cxnLst/>
              <a:rect l="l" t="t" r="r" b="b"/>
              <a:pathLst>
                <a:path w="604777" h="58309">
                  <a:moveTo>
                    <a:pt x="0" y="0"/>
                  </a:moveTo>
                  <a:lnTo>
                    <a:pt x="604777" y="0"/>
                  </a:lnTo>
                  <a:lnTo>
                    <a:pt x="604777" y="58309"/>
                  </a:lnTo>
                  <a:lnTo>
                    <a:pt x="0" y="58309"/>
                  </a:lnTo>
                  <a:close/>
                </a:path>
              </a:pathLst>
            </a:custGeom>
            <a:solidFill>
              <a:srgbClr val="AF1E2D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604777" cy="9640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100"/>
                </a:lnSpc>
              </a:pPr>
              <a:endParaRPr/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794196" y="508397"/>
            <a:ext cx="9007086" cy="6662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399"/>
              </a:lnSpc>
            </a:pPr>
            <a:r>
              <a:rPr lang="el-GR" sz="4499" dirty="0">
                <a:solidFill>
                  <a:srgbClr val="FFFFFF"/>
                </a:solidFill>
                <a:latin typeface="Helios"/>
                <a:ea typeface="Helios"/>
                <a:cs typeface="Helios"/>
                <a:sym typeface="Helios"/>
              </a:rPr>
              <a:t>Δράσεις Μ</a:t>
            </a:r>
            <a:r>
              <a:rPr lang="en-US" sz="4499" dirty="0" err="1">
                <a:solidFill>
                  <a:srgbClr val="FFFFFF"/>
                </a:solidFill>
                <a:latin typeface="Helios"/>
                <a:ea typeface="Helios"/>
                <a:cs typeface="Helios"/>
                <a:sym typeface="Helios"/>
              </a:rPr>
              <a:t>arie</a:t>
            </a:r>
            <a:r>
              <a:rPr lang="en-US" sz="4499" dirty="0">
                <a:solidFill>
                  <a:srgbClr val="FFFFFF"/>
                </a:solidFill>
                <a:latin typeface="Helios"/>
                <a:ea typeface="Helios"/>
                <a:cs typeface="Helios"/>
                <a:sym typeface="Helios"/>
              </a:rPr>
              <a:t> </a:t>
            </a:r>
            <a:r>
              <a:rPr lang="en-US" sz="4499" dirty="0" err="1">
                <a:solidFill>
                  <a:srgbClr val="FFFFFF"/>
                </a:solidFill>
                <a:latin typeface="Helios"/>
                <a:ea typeface="Helios"/>
                <a:cs typeface="Helios"/>
                <a:sym typeface="Helios"/>
              </a:rPr>
              <a:t>Sklodowska</a:t>
            </a:r>
            <a:r>
              <a:rPr lang="en-US" sz="4499" dirty="0">
                <a:solidFill>
                  <a:srgbClr val="FFFFFF"/>
                </a:solidFill>
                <a:latin typeface="Helios"/>
                <a:ea typeface="Helios"/>
                <a:cs typeface="Helios"/>
                <a:sym typeface="Helios"/>
              </a:rPr>
              <a:t> Curie</a:t>
            </a:r>
          </a:p>
        </p:txBody>
      </p:sp>
      <p:sp>
        <p:nvSpPr>
          <p:cNvPr id="6" name="Freeform 6"/>
          <p:cNvSpPr/>
          <p:nvPr/>
        </p:nvSpPr>
        <p:spPr>
          <a:xfrm>
            <a:off x="15624473" y="9189377"/>
            <a:ext cx="2386120" cy="866814"/>
          </a:xfrm>
          <a:custGeom>
            <a:avLst/>
            <a:gdLst/>
            <a:ahLst/>
            <a:cxnLst/>
            <a:rect l="l" t="t" r="r" b="b"/>
            <a:pathLst>
              <a:path w="2386120" h="866814">
                <a:moveTo>
                  <a:pt x="0" y="0"/>
                </a:moveTo>
                <a:lnTo>
                  <a:pt x="2386119" y="0"/>
                </a:lnTo>
                <a:lnTo>
                  <a:pt x="2386119" y="866814"/>
                </a:lnTo>
                <a:lnTo>
                  <a:pt x="0" y="86681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EB7676E3-EDB0-4A71-B1D0-223771B3C31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8733330"/>
              </p:ext>
            </p:extLst>
          </p:nvPr>
        </p:nvGraphicFramePr>
        <p:xfrm>
          <a:off x="563879" y="1330167"/>
          <a:ext cx="17477194" cy="8870051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103426">
                  <a:extLst>
                    <a:ext uri="{9D8B030D-6E8A-4147-A177-3AD203B41FA5}">
                      <a16:colId xmlns:a16="http://schemas.microsoft.com/office/drawing/2014/main" val="1694112136"/>
                    </a:ext>
                  </a:extLst>
                </a:gridCol>
                <a:gridCol w="2826336">
                  <a:extLst>
                    <a:ext uri="{9D8B030D-6E8A-4147-A177-3AD203B41FA5}">
                      <a16:colId xmlns:a16="http://schemas.microsoft.com/office/drawing/2014/main" val="221535285"/>
                    </a:ext>
                  </a:extLst>
                </a:gridCol>
                <a:gridCol w="2808835">
                  <a:extLst>
                    <a:ext uri="{9D8B030D-6E8A-4147-A177-3AD203B41FA5}">
                      <a16:colId xmlns:a16="http://schemas.microsoft.com/office/drawing/2014/main" val="799731548"/>
                    </a:ext>
                  </a:extLst>
                </a:gridCol>
                <a:gridCol w="1456433">
                  <a:extLst>
                    <a:ext uri="{9D8B030D-6E8A-4147-A177-3AD203B41FA5}">
                      <a16:colId xmlns:a16="http://schemas.microsoft.com/office/drawing/2014/main" val="636651842"/>
                    </a:ext>
                  </a:extLst>
                </a:gridCol>
                <a:gridCol w="1456434">
                  <a:extLst>
                    <a:ext uri="{9D8B030D-6E8A-4147-A177-3AD203B41FA5}">
                      <a16:colId xmlns:a16="http://schemas.microsoft.com/office/drawing/2014/main" val="2708048002"/>
                    </a:ext>
                  </a:extLst>
                </a:gridCol>
                <a:gridCol w="1456433">
                  <a:extLst>
                    <a:ext uri="{9D8B030D-6E8A-4147-A177-3AD203B41FA5}">
                      <a16:colId xmlns:a16="http://schemas.microsoft.com/office/drawing/2014/main" val="1561464799"/>
                    </a:ext>
                  </a:extLst>
                </a:gridCol>
                <a:gridCol w="4369297">
                  <a:extLst>
                    <a:ext uri="{9D8B030D-6E8A-4147-A177-3AD203B41FA5}">
                      <a16:colId xmlns:a16="http://schemas.microsoft.com/office/drawing/2014/main" val="2106302779"/>
                    </a:ext>
                  </a:extLst>
                </a:gridCol>
              </a:tblGrid>
              <a:tr h="682313">
                <a:tc>
                  <a:txBody>
                    <a:bodyPr/>
                    <a:lstStyle/>
                    <a:p>
                      <a:pPr algn="ctr"/>
                      <a:endParaRPr lang="en-15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MSCA-PF</a:t>
                      </a:r>
                      <a:endParaRPr lang="en-150" sz="2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15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MSCA-DN</a:t>
                      </a:r>
                      <a:endParaRPr lang="en-150" sz="2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15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15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MSCA-SE</a:t>
                      </a:r>
                      <a:endParaRPr lang="en-150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95772111"/>
                  </a:ext>
                </a:extLst>
              </a:tr>
              <a:tr h="682313">
                <a:tc>
                  <a:txBody>
                    <a:bodyPr/>
                    <a:lstStyle/>
                    <a:p>
                      <a:pPr algn="ctr"/>
                      <a:endParaRPr lang="en-150" b="1" dirty="0">
                        <a:solidFill>
                          <a:schemeClr val="accent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b="1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Ε</a:t>
                      </a:r>
                      <a:r>
                        <a:rPr lang="en-US" b="1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F</a:t>
                      </a:r>
                      <a:endParaRPr lang="en-15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GF</a:t>
                      </a:r>
                      <a:endParaRPr lang="en-15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STND</a:t>
                      </a:r>
                      <a:endParaRPr lang="en-15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IND</a:t>
                      </a:r>
                      <a:endParaRPr lang="en-15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JOINT</a:t>
                      </a:r>
                      <a:endParaRPr lang="en-15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150" b="1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9693316"/>
                  </a:ext>
                </a:extLst>
              </a:tr>
              <a:tr h="682313">
                <a:tc>
                  <a:txBody>
                    <a:bodyPr/>
                    <a:lstStyle/>
                    <a:p>
                      <a:pPr algn="ctr"/>
                      <a:r>
                        <a:rPr lang="el-GR" b="1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ΔΙΑΡΚΕΙΑ</a:t>
                      </a:r>
                      <a:endParaRPr lang="en-15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1-2 X</a:t>
                      </a:r>
                      <a:r>
                        <a:rPr lang="el-GR" b="1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ΡΟΝΙΑ</a:t>
                      </a:r>
                      <a:endParaRPr lang="en-15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2-3 X</a:t>
                      </a:r>
                      <a:r>
                        <a:rPr lang="el-GR" b="1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ΡΟΝΙΑ</a:t>
                      </a:r>
                      <a:r>
                        <a:rPr lang="en-US" b="1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endParaRPr lang="en-15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  <a:p>
                      <a:pPr algn="ctr"/>
                      <a:endParaRPr lang="en-15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4 X</a:t>
                      </a:r>
                      <a:r>
                        <a:rPr lang="el-GR" b="1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ΡΟΝΙΑ</a:t>
                      </a:r>
                      <a:endParaRPr lang="en-15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  <a:p>
                      <a:pPr algn="ctr"/>
                      <a:endParaRPr lang="en-15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4 X</a:t>
                      </a:r>
                      <a:r>
                        <a:rPr lang="el-GR" b="1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ΡΟΝΙΑ</a:t>
                      </a:r>
                      <a:endParaRPr lang="en-15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  <a:p>
                      <a:pPr algn="ctr"/>
                      <a:endParaRPr lang="en-15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5 X</a:t>
                      </a:r>
                      <a:r>
                        <a:rPr lang="el-GR" b="1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ΡΟΝΙΑ</a:t>
                      </a:r>
                      <a:endParaRPr lang="en-15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  <a:p>
                      <a:pPr algn="ctr"/>
                      <a:endParaRPr lang="en-15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4 X</a:t>
                      </a:r>
                      <a:r>
                        <a:rPr lang="el-GR" b="1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ΡΟΝΙΑ</a:t>
                      </a:r>
                      <a:endParaRPr lang="en-15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4631187"/>
                  </a:ext>
                </a:extLst>
              </a:tr>
              <a:tr h="496319">
                <a:tc>
                  <a:txBody>
                    <a:bodyPr/>
                    <a:lstStyle/>
                    <a:p>
                      <a:pPr algn="ctr"/>
                      <a:r>
                        <a:rPr lang="el-GR" b="1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ΣΥΝΘΕΣΗ</a:t>
                      </a:r>
                      <a:endParaRPr lang="en-15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PF+HOST+SUPERVISOR</a:t>
                      </a:r>
                      <a:endParaRPr lang="en-15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PF+HOST EU+ HOST TC+SUPERVISOR</a:t>
                      </a:r>
                      <a:endParaRPr lang="en-15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  <a:p>
                      <a:pPr algn="ctr"/>
                      <a:endParaRPr lang="en-15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b="1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ΜΙΝΙΜΟΥΜ 3 ΦΟΡΕΙΣ ΣΕ 3 ΧΩΡΕΣ (Η 2+1)+ΤΡΙΤΕΣ ΧΩΡΕΣ</a:t>
                      </a:r>
                      <a:endParaRPr lang="en-15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  <a:p>
                      <a:pPr algn="ctr"/>
                      <a:endParaRPr lang="en-15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15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15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b="1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ΜΙΝΙΜΟΥΜ 3 ΦΟΡΕΙΣ ΣΕ 3 ΧΩΡΕΣ (Η 2+1)+ΤΡΙΤΕΣ ΧΩΡΕΣ</a:t>
                      </a:r>
                      <a:endParaRPr lang="en-15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8711748"/>
                  </a:ext>
                </a:extLst>
              </a:tr>
              <a:tr h="682313">
                <a:tc>
                  <a:txBody>
                    <a:bodyPr/>
                    <a:lstStyle/>
                    <a:p>
                      <a:pPr algn="ctr"/>
                      <a:r>
                        <a:rPr lang="el-GR" b="1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ΣΥΜΜΕΤΟΧΗ</a:t>
                      </a:r>
                      <a:endParaRPr lang="en-15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PF ≤8 YEARS SINCE PHD</a:t>
                      </a:r>
                      <a:endParaRPr lang="en-15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PF ≤8 YEARS SINCE PHD</a:t>
                      </a:r>
                      <a:endParaRPr lang="en-15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NO PHD HOLDERS</a:t>
                      </a:r>
                      <a:endParaRPr lang="en-15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15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15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b="1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ΑΚΑΔΗΜΑΙΚΟΙ Κ ΜΗ ΑΚΑΔΗΜΑΙΚΟΙ ΦΟΡΕΙΣ</a:t>
                      </a:r>
                      <a:endParaRPr lang="en-15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8742034"/>
                  </a:ext>
                </a:extLst>
              </a:tr>
              <a:tr h="682313">
                <a:tc>
                  <a:txBody>
                    <a:bodyPr/>
                    <a:lstStyle/>
                    <a:p>
                      <a:pPr algn="ctr"/>
                      <a:r>
                        <a:rPr lang="el-GR" b="1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ΚΑΝΟΝΑΣ ΚΙΝΗΤΙΚΟΤΗΤΑΣ</a:t>
                      </a:r>
                      <a:endParaRPr lang="en-15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l-GR" b="1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ΜΑΞΙΜΟΥΜ </a:t>
                      </a:r>
                      <a:r>
                        <a:rPr lang="en-US" b="1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12 MHNE</a:t>
                      </a:r>
                      <a:r>
                        <a:rPr lang="el-GR" b="1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Σ ΤΑ ΤΕΛ. 3 ΧΡΟΝΙΑ </a:t>
                      </a:r>
                      <a:endParaRPr lang="en-US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  <a:p>
                      <a:pPr algn="ctr"/>
                      <a:endParaRPr lang="en-15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lang="el-GR" b="1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ΜΑΞΙΜΟΥΜ </a:t>
                      </a:r>
                      <a:r>
                        <a:rPr lang="en-US" b="1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12 MHNE</a:t>
                      </a:r>
                      <a:r>
                        <a:rPr lang="el-GR" b="1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Σ ΤΑ ΤΕΛ. 3 ΧΡΟΝΙΑ </a:t>
                      </a:r>
                      <a:endParaRPr lang="en-US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  <a:p>
                      <a:pPr algn="ctr"/>
                      <a:endParaRPr lang="en-15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b="1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ΜΑΞΙΜΟΥΜ </a:t>
                      </a:r>
                      <a:r>
                        <a:rPr lang="en-US" b="1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12 MHNE</a:t>
                      </a:r>
                      <a:r>
                        <a:rPr lang="el-GR" b="1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Σ ΤΑ ΤΕΛ. 3 ΧΡΟΝΙΑ </a:t>
                      </a:r>
                      <a:endParaRPr lang="en-15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  <a:p>
                      <a:pPr algn="ctr"/>
                      <a:endParaRPr lang="en-15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150" b="1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15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OXI KINHTIKOTHTA MET</a:t>
                      </a:r>
                      <a:r>
                        <a:rPr lang="el-GR" b="1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ΑΞΥ ΙΔΙΑΣ ΧΩΡΑΣ, ΜΕΤΑΞΥ ΤΡΙΤΩΝ ΧΩΡΩΝ, ΜΕΤΑΞΥ </a:t>
                      </a:r>
                      <a:r>
                        <a:rPr lang="en-US" b="1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SAME DISCIPLINE HOSTS</a:t>
                      </a:r>
                      <a:endParaRPr lang="en-15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77648144"/>
                  </a:ext>
                </a:extLst>
              </a:tr>
              <a:tr h="682313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SECONDMENTS</a:t>
                      </a:r>
                      <a:endParaRPr lang="en-15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MA</a:t>
                      </a:r>
                      <a:r>
                        <a:rPr lang="el-GR" b="1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ΞΙΜΟΥΜ 1/3 ΟΛΙΚΟΥ ΠΡΟΤΖΕΚΤ</a:t>
                      </a:r>
                      <a:endParaRPr lang="en-15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MA</a:t>
                      </a:r>
                      <a:r>
                        <a:rPr lang="el-GR" b="1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ΞΙΜΟΥΜ 1/3 ΤΟΥ ΧΡΟΝΟΥ ΣΤΗΝ </a:t>
                      </a:r>
                      <a:r>
                        <a:rPr lang="en-US" b="1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TC</a:t>
                      </a:r>
                      <a:endParaRPr lang="en-15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  <a:p>
                      <a:pPr algn="ctr"/>
                      <a:endParaRPr lang="en-15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MA</a:t>
                      </a:r>
                      <a:r>
                        <a:rPr lang="el-GR" b="1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ΞΙΜΟΥΜ 1/3 ΤΟΥ ΧΡΟΝΟΥ </a:t>
                      </a:r>
                      <a:r>
                        <a:rPr lang="en-US" b="1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TOY PHD</a:t>
                      </a:r>
                      <a:endParaRPr lang="en-15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  <a:p>
                      <a:pPr algn="ctr"/>
                      <a:endParaRPr lang="en-15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15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15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b="1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1-12 ΜΗΝΕΣ</a:t>
                      </a:r>
                      <a:endParaRPr lang="en-15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45954634"/>
                  </a:ext>
                </a:extLst>
              </a:tr>
              <a:tr h="682313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A</a:t>
                      </a:r>
                      <a:r>
                        <a:rPr lang="el-GR" b="1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ΛΛΕΣ ΠΛΗΡΟΦΟΡΙΕΣ</a:t>
                      </a:r>
                      <a:endParaRPr lang="en-15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SCORE≤70% NO SAME PF+HOST NEXT YEAR</a:t>
                      </a:r>
                      <a:endParaRPr lang="en-15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SCORE≤70% NO SAME PF+HOST NEXT YEAR</a:t>
                      </a:r>
                      <a:endParaRPr lang="en-15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  <a:p>
                      <a:pPr algn="ctr"/>
                      <a:endParaRPr lang="en-15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15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AT LEAST 50% IN THE NON-ACADEMIC SECTOR</a:t>
                      </a:r>
                      <a:endParaRPr lang="en-15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JOINT DEGREE</a:t>
                      </a:r>
                      <a:endParaRPr lang="en-15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b="1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ΚΑΝΟΝΑΣ ΤΟΥ 1/3 ,ΣΤΙΣ ΜΕΤΑΚΙΝΗΣΕΙΣ ΙΔΙΟΥ ΧΩΡΟΥ </a:t>
                      </a:r>
                    </a:p>
                    <a:p>
                      <a:pPr algn="ctr"/>
                      <a:r>
                        <a:rPr lang="en-US" b="1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(ACADEMIC &amp; NON ACADEMIC)</a:t>
                      </a:r>
                      <a:endParaRPr lang="en-15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9865484"/>
                  </a:ext>
                </a:extLst>
              </a:tr>
              <a:tr h="682313">
                <a:tc>
                  <a:txBody>
                    <a:bodyPr/>
                    <a:lstStyle/>
                    <a:p>
                      <a:pPr algn="ctr"/>
                      <a:endParaRPr lang="en-1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1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b="1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ΕΠΙΣΤΡΟΦΗ ΓΙΑ 12 ΜΗΝΕΣ ΤΟΥ </a:t>
                      </a:r>
                      <a:r>
                        <a:rPr lang="en-US" b="1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PF </a:t>
                      </a:r>
                      <a:r>
                        <a:rPr lang="el-GR" b="1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ΣΤΗΝ ΕΥΡΩΠΗ</a:t>
                      </a:r>
                      <a:endParaRPr lang="en-15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3 X</a:t>
                      </a:r>
                      <a:r>
                        <a:rPr lang="el-GR" b="1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Ρ</a:t>
                      </a:r>
                      <a:r>
                        <a:rPr lang="en-US" b="1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ONIA</a:t>
                      </a:r>
                      <a:endParaRPr lang="en-15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3 X</a:t>
                      </a:r>
                      <a:r>
                        <a:rPr lang="el-GR" b="1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Ρ</a:t>
                      </a:r>
                      <a:r>
                        <a:rPr lang="en-US" b="1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ONIA</a:t>
                      </a:r>
                      <a:endParaRPr lang="en-15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  <a:p>
                      <a:pPr algn="ctr"/>
                      <a:endParaRPr lang="en-1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3</a:t>
                      </a:r>
                      <a:r>
                        <a:rPr lang="el-GR" b="1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-4</a:t>
                      </a:r>
                      <a:r>
                        <a:rPr lang="en-US" b="1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X</a:t>
                      </a:r>
                      <a:r>
                        <a:rPr lang="el-GR" b="1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Ρ</a:t>
                      </a:r>
                      <a:r>
                        <a:rPr lang="en-US" b="1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ONIA</a:t>
                      </a:r>
                      <a:endParaRPr lang="en-15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  <a:p>
                      <a:pPr algn="ctr"/>
                      <a:endParaRPr lang="en-1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b="1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ΔΙΕΠΙΣΤΗΜΟΝΙΚΟΤΗΤΑ</a:t>
                      </a:r>
                      <a:endParaRPr lang="en-15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5758313"/>
                  </a:ext>
                </a:extLst>
              </a:tr>
              <a:tr h="1252246">
                <a:tc>
                  <a:txBody>
                    <a:bodyPr/>
                    <a:lstStyle/>
                    <a:p>
                      <a:pPr algn="ctr"/>
                      <a:endParaRPr lang="en-1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OPTIONAL </a:t>
                      </a:r>
                      <a:r>
                        <a:rPr lang="el-GR" b="1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+ 6 ΜΗΝΕΣ ΣΕ ΜΗ ΑΚΑΔΗΜΑΙΚΟ ΦΟΡΕΑ</a:t>
                      </a:r>
                      <a:endParaRPr lang="en-15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  <a:p>
                      <a:pPr algn="ctr"/>
                      <a:endParaRPr lang="en-1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OPTIONAL </a:t>
                      </a:r>
                      <a:r>
                        <a:rPr lang="el-GR" b="1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+ 6 ΜΗΝΕΣ ΣΕ ΜΗ ΑΚΑΔΗΜΑΙΚΟ ΦΟΡΕΑ</a:t>
                      </a:r>
                      <a:endParaRPr lang="en-15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  <a:p>
                      <a:pPr algn="ctr"/>
                      <a:endParaRPr lang="en-1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1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JOINT SUPERVISION REQUIRED </a:t>
                      </a:r>
                      <a:endParaRPr lang="en-15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PRE-AGREEMENT FOR JOINT DEGREES</a:t>
                      </a:r>
                      <a:endParaRPr lang="en-15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b="1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ΧΡΗΜΑΤΟΔΟΤΗΣΗ ΜΕΤΑΚΙΝΗΣΗΣ ΕΤΑΙΡΩΝ ΑΠΟ ΤΡΙΤΕΣ ΧΩΡΕΣ ΧΑΜΗΛΟΥ ΕΙΣΟΔΗΜΑΤΟΣ</a:t>
                      </a:r>
                      <a:r>
                        <a:rPr lang="en-US" b="1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(PMs)</a:t>
                      </a:r>
                      <a:endParaRPr lang="en-15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51561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2676081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3">
            <a:extLst>
              <a:ext uri="{FF2B5EF4-FFF2-40B4-BE49-F238E27FC236}">
                <a16:creationId xmlns:a16="http://schemas.microsoft.com/office/drawing/2014/main" id="{A5477952-0326-4FAE-89E2-A2A2463E5BD3}"/>
              </a:ext>
            </a:extLst>
          </p:cNvPr>
          <p:cNvSpPr/>
          <p:nvPr/>
        </p:nvSpPr>
        <p:spPr>
          <a:xfrm rot="10800000">
            <a:off x="152400" y="540543"/>
            <a:ext cx="10595477" cy="1021556"/>
          </a:xfrm>
          <a:custGeom>
            <a:avLst/>
            <a:gdLst/>
            <a:ahLst/>
            <a:cxnLst/>
            <a:rect l="l" t="t" r="r" b="b"/>
            <a:pathLst>
              <a:path w="604777" h="58309">
                <a:moveTo>
                  <a:pt x="0" y="0"/>
                </a:moveTo>
                <a:lnTo>
                  <a:pt x="604777" y="0"/>
                </a:lnTo>
                <a:lnTo>
                  <a:pt x="604777" y="58309"/>
                </a:lnTo>
                <a:lnTo>
                  <a:pt x="0" y="58309"/>
                </a:lnTo>
                <a:close/>
              </a:path>
            </a:pathLst>
          </a:custGeom>
          <a:solidFill>
            <a:srgbClr val="AF1E2D"/>
          </a:solidFill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6973" y="436959"/>
            <a:ext cx="8229600" cy="1143000"/>
          </a:xfrm>
        </p:spPr>
        <p:txBody>
          <a:bodyPr/>
          <a:lstStyle/>
          <a:p>
            <a:pPr algn="l"/>
            <a:r>
              <a:rPr lang="el-GR" b="1" dirty="0">
                <a:solidFill>
                  <a:schemeClr val="bg1"/>
                </a:solidFill>
              </a:rPr>
              <a:t>Οι δράσεις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l-GR" b="1" dirty="0">
                <a:solidFill>
                  <a:schemeClr val="bg1"/>
                </a:solidFill>
              </a:rPr>
              <a:t>Μ</a:t>
            </a:r>
            <a:r>
              <a:rPr lang="en-US" b="1" dirty="0">
                <a:solidFill>
                  <a:schemeClr val="bg1"/>
                </a:solidFill>
              </a:rPr>
              <a:t>SCA</a:t>
            </a:r>
            <a:r>
              <a:rPr lang="el-GR" b="1" dirty="0">
                <a:solidFill>
                  <a:schemeClr val="bg1"/>
                </a:solidFill>
              </a:rPr>
              <a:t> στον Η2020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AACF987-4CB7-422A-BEE1-0716CEC7DEE8}"/>
              </a:ext>
            </a:extLst>
          </p:cNvPr>
          <p:cNvSpPr txBox="1"/>
          <p:nvPr/>
        </p:nvSpPr>
        <p:spPr>
          <a:xfrm>
            <a:off x="2864223" y="2259107"/>
            <a:ext cx="117258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2700" dirty="0">
                <a:solidFill>
                  <a:srgbClr val="C00000"/>
                </a:solidFill>
              </a:rPr>
              <a:t>Δράσεις ενίσχυσης της κινητικότητας του ερευνητικού δυναμικού για ανάπτυξη νέων ικανοτήτων με έμφαση στη διεπιστημονικότητα</a:t>
            </a:r>
            <a:endParaRPr lang="en-150" sz="2700" dirty="0">
              <a:solidFill>
                <a:srgbClr val="C00000"/>
              </a:solidFill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788851A5-0D1D-4821-BB17-4A23A06757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47323" y="7748867"/>
            <a:ext cx="1774929" cy="1774929"/>
          </a:xfrm>
          <a:prstGeom prst="rect">
            <a:avLst/>
          </a:prstGeom>
        </p:spPr>
      </p:pic>
      <p:sp>
        <p:nvSpPr>
          <p:cNvPr id="4" name="Freeform: Shape 3">
            <a:extLst>
              <a:ext uri="{FF2B5EF4-FFF2-40B4-BE49-F238E27FC236}">
                <a16:creationId xmlns:a16="http://schemas.microsoft.com/office/drawing/2014/main" id="{08858077-3C00-4172-8EA6-60E0CD7118CF}"/>
              </a:ext>
            </a:extLst>
          </p:cNvPr>
          <p:cNvSpPr/>
          <p:nvPr/>
        </p:nvSpPr>
        <p:spPr>
          <a:xfrm>
            <a:off x="4590445" y="3680592"/>
            <a:ext cx="2834996" cy="2582997"/>
          </a:xfrm>
          <a:custGeom>
            <a:avLst/>
            <a:gdLst>
              <a:gd name="connsiteX0" fmla="*/ 0 w 1889997"/>
              <a:gd name="connsiteY0" fmla="*/ 0 h 1721998"/>
              <a:gd name="connsiteX1" fmla="*/ 1889997 w 1889997"/>
              <a:gd name="connsiteY1" fmla="*/ 0 h 1721998"/>
              <a:gd name="connsiteX2" fmla="*/ 1889997 w 1889997"/>
              <a:gd name="connsiteY2" fmla="*/ 1721998 h 1721998"/>
              <a:gd name="connsiteX3" fmla="*/ 0 w 1889997"/>
              <a:gd name="connsiteY3" fmla="*/ 1721998 h 1721998"/>
              <a:gd name="connsiteX4" fmla="*/ 0 w 1889997"/>
              <a:gd name="connsiteY4" fmla="*/ 0 h 1721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89997" h="1721998">
                <a:moveTo>
                  <a:pt x="0" y="0"/>
                </a:moveTo>
                <a:lnTo>
                  <a:pt x="1889997" y="0"/>
                </a:lnTo>
                <a:lnTo>
                  <a:pt x="1889997" y="1721998"/>
                </a:lnTo>
                <a:lnTo>
                  <a:pt x="0" y="172199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4300" tIns="114300" rIns="114300" bIns="114300" numCol="1" spcCol="1270" anchor="ctr" anchorCtr="0">
            <a:noAutofit/>
          </a:bodyPr>
          <a:lstStyle/>
          <a:p>
            <a:pPr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3000" b="1" dirty="0">
              <a:solidFill>
                <a:schemeClr val="tx2">
                  <a:lumMod val="60000"/>
                  <a:lumOff val="4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3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l-GR" b="1" dirty="0">
                <a:latin typeface="Arial" panose="020B0604020202020204" pitchFamily="34" charset="0"/>
                <a:cs typeface="Arial" panose="020B0604020202020204" pitchFamily="34" charset="0"/>
              </a:rPr>
              <a:t>Απασχόληση άνω των 65.000 ερευνητών 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36D3C749-CD6C-4AF3-B620-5F732CDC75DE}"/>
              </a:ext>
            </a:extLst>
          </p:cNvPr>
          <p:cNvSpPr/>
          <p:nvPr/>
        </p:nvSpPr>
        <p:spPr>
          <a:xfrm>
            <a:off x="7555186" y="3680592"/>
            <a:ext cx="2834996" cy="2582997"/>
          </a:xfrm>
          <a:custGeom>
            <a:avLst/>
            <a:gdLst>
              <a:gd name="connsiteX0" fmla="*/ 0 w 1889997"/>
              <a:gd name="connsiteY0" fmla="*/ 0 h 1721998"/>
              <a:gd name="connsiteX1" fmla="*/ 1889997 w 1889997"/>
              <a:gd name="connsiteY1" fmla="*/ 0 h 1721998"/>
              <a:gd name="connsiteX2" fmla="*/ 1889997 w 1889997"/>
              <a:gd name="connsiteY2" fmla="*/ 1721998 h 1721998"/>
              <a:gd name="connsiteX3" fmla="*/ 0 w 1889997"/>
              <a:gd name="connsiteY3" fmla="*/ 1721998 h 1721998"/>
              <a:gd name="connsiteX4" fmla="*/ 0 w 1889997"/>
              <a:gd name="connsiteY4" fmla="*/ 0 h 1721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89997" h="1721998">
                <a:moveTo>
                  <a:pt x="0" y="0"/>
                </a:moveTo>
                <a:lnTo>
                  <a:pt x="1889997" y="0"/>
                </a:lnTo>
                <a:lnTo>
                  <a:pt x="1889997" y="1721998"/>
                </a:lnTo>
                <a:lnTo>
                  <a:pt x="0" y="172199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4300" tIns="114300" rIns="114300" bIns="114300" numCol="1" spcCol="1270" anchor="ctr" anchorCtr="0">
            <a:noAutofit/>
          </a:bodyPr>
          <a:lstStyle/>
          <a:p>
            <a:pPr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3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3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37% </a:t>
            </a:r>
            <a:r>
              <a:rPr lang="el-GR" b="1" dirty="0">
                <a:latin typeface="Arial" panose="020B0604020202020204" pitchFamily="34" charset="0"/>
                <a:cs typeface="Arial" panose="020B0604020202020204" pitchFamily="34" charset="0"/>
              </a:rPr>
              <a:t>ερευνητών εκτός ΕΕ</a:t>
            </a:r>
            <a:endParaRPr lang="en-US" sz="27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C4F22E25-B902-4350-895C-59F104B4C4D3}"/>
              </a:ext>
            </a:extLst>
          </p:cNvPr>
          <p:cNvSpPr/>
          <p:nvPr/>
        </p:nvSpPr>
        <p:spPr>
          <a:xfrm>
            <a:off x="10519925" y="3680592"/>
            <a:ext cx="2834996" cy="2582997"/>
          </a:xfrm>
          <a:custGeom>
            <a:avLst/>
            <a:gdLst>
              <a:gd name="connsiteX0" fmla="*/ 0 w 1889997"/>
              <a:gd name="connsiteY0" fmla="*/ 0 h 1721998"/>
              <a:gd name="connsiteX1" fmla="*/ 1889997 w 1889997"/>
              <a:gd name="connsiteY1" fmla="*/ 0 h 1721998"/>
              <a:gd name="connsiteX2" fmla="*/ 1889997 w 1889997"/>
              <a:gd name="connsiteY2" fmla="*/ 1721998 h 1721998"/>
              <a:gd name="connsiteX3" fmla="*/ 0 w 1889997"/>
              <a:gd name="connsiteY3" fmla="*/ 1721998 h 1721998"/>
              <a:gd name="connsiteX4" fmla="*/ 0 w 1889997"/>
              <a:gd name="connsiteY4" fmla="*/ 0 h 1721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89997" h="1721998">
                <a:moveTo>
                  <a:pt x="0" y="0"/>
                </a:moveTo>
                <a:lnTo>
                  <a:pt x="1889997" y="0"/>
                </a:lnTo>
                <a:lnTo>
                  <a:pt x="1889997" y="1721998"/>
                </a:lnTo>
                <a:lnTo>
                  <a:pt x="0" y="172199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2870" tIns="102870" rIns="102870" bIns="102870" numCol="1" spcCol="1270" anchor="ctr" anchorCtr="0">
            <a:noAutofit/>
          </a:bodyPr>
          <a:lstStyle/>
          <a:p>
            <a:pPr algn="ctr" defTabSz="1200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7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1200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7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1200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l-GR" b="1" dirty="0">
                <a:latin typeface="Arial" panose="020B0604020202020204" pitchFamily="34" charset="0"/>
                <a:cs typeface="Arial" panose="020B0604020202020204" pitchFamily="34" charset="0"/>
              </a:rPr>
              <a:t>6.2 δις </a:t>
            </a:r>
            <a:r>
              <a:rPr lang="en-US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€</a:t>
            </a:r>
            <a:endParaRPr lang="en-150" dirty="0"/>
          </a:p>
          <a:p>
            <a:pPr algn="ctr" defTabSz="1200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budget</a:t>
            </a:r>
            <a:r>
              <a:rPr lang="el-GR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2E051012-5DAF-4A0E-89FE-8786F8BCAA84}"/>
              </a:ext>
            </a:extLst>
          </p:cNvPr>
          <p:cNvSpPr/>
          <p:nvPr/>
        </p:nvSpPr>
        <p:spPr>
          <a:xfrm>
            <a:off x="4590446" y="6393332"/>
            <a:ext cx="2834996" cy="2582997"/>
          </a:xfrm>
          <a:custGeom>
            <a:avLst/>
            <a:gdLst>
              <a:gd name="connsiteX0" fmla="*/ 0 w 1889997"/>
              <a:gd name="connsiteY0" fmla="*/ 0 h 1721998"/>
              <a:gd name="connsiteX1" fmla="*/ 1889997 w 1889997"/>
              <a:gd name="connsiteY1" fmla="*/ 0 h 1721998"/>
              <a:gd name="connsiteX2" fmla="*/ 1889997 w 1889997"/>
              <a:gd name="connsiteY2" fmla="*/ 1721998 h 1721998"/>
              <a:gd name="connsiteX3" fmla="*/ 0 w 1889997"/>
              <a:gd name="connsiteY3" fmla="*/ 1721998 h 1721998"/>
              <a:gd name="connsiteX4" fmla="*/ 0 w 1889997"/>
              <a:gd name="connsiteY4" fmla="*/ 0 h 1721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89997" h="1721998">
                <a:moveTo>
                  <a:pt x="0" y="0"/>
                </a:moveTo>
                <a:lnTo>
                  <a:pt x="1889997" y="0"/>
                </a:lnTo>
                <a:lnTo>
                  <a:pt x="1889997" y="1721998"/>
                </a:lnTo>
                <a:lnTo>
                  <a:pt x="0" y="172199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4300" tIns="114300" rIns="114300" bIns="114300" numCol="1" spcCol="1270" anchor="ctr" anchorCtr="0">
            <a:noAutofit/>
          </a:bodyPr>
          <a:lstStyle/>
          <a:p>
            <a:pPr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3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3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l-GR" b="1" dirty="0">
                <a:latin typeface="Arial" panose="020B0604020202020204" pitchFamily="34" charset="0"/>
                <a:cs typeface="Arial" panose="020B0604020202020204" pitchFamily="34" charset="0"/>
              </a:rPr>
              <a:t>Πάνω από 1000 διδακτορικά διπλώματα  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AADF6DA6-EC20-473A-BDDE-2037AFC4F327}"/>
              </a:ext>
            </a:extLst>
          </p:cNvPr>
          <p:cNvSpPr/>
          <p:nvPr/>
        </p:nvSpPr>
        <p:spPr>
          <a:xfrm>
            <a:off x="7555186" y="6393332"/>
            <a:ext cx="2834996" cy="2582997"/>
          </a:xfrm>
          <a:custGeom>
            <a:avLst/>
            <a:gdLst>
              <a:gd name="connsiteX0" fmla="*/ 0 w 1889997"/>
              <a:gd name="connsiteY0" fmla="*/ 0 h 1721998"/>
              <a:gd name="connsiteX1" fmla="*/ 1889997 w 1889997"/>
              <a:gd name="connsiteY1" fmla="*/ 0 h 1721998"/>
              <a:gd name="connsiteX2" fmla="*/ 1889997 w 1889997"/>
              <a:gd name="connsiteY2" fmla="*/ 1721998 h 1721998"/>
              <a:gd name="connsiteX3" fmla="*/ 0 w 1889997"/>
              <a:gd name="connsiteY3" fmla="*/ 1721998 h 1721998"/>
              <a:gd name="connsiteX4" fmla="*/ 0 w 1889997"/>
              <a:gd name="connsiteY4" fmla="*/ 0 h 1721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89997" h="1721998">
                <a:moveTo>
                  <a:pt x="0" y="0"/>
                </a:moveTo>
                <a:lnTo>
                  <a:pt x="1889997" y="0"/>
                </a:lnTo>
                <a:lnTo>
                  <a:pt x="1889997" y="1721998"/>
                </a:lnTo>
                <a:lnTo>
                  <a:pt x="0" y="172199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4300" tIns="114300" rIns="114300" bIns="114300" numCol="1" spcCol="1270" anchor="ctr" anchorCtr="0">
            <a:noAutofit/>
          </a:bodyPr>
          <a:lstStyle/>
          <a:p>
            <a:pPr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3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l-GR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l-GR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l-GR" b="1" dirty="0">
                <a:latin typeface="Arial" panose="020B0604020202020204" pitchFamily="34" charset="0"/>
                <a:cs typeface="Arial" panose="020B0604020202020204" pitchFamily="34" charset="0"/>
              </a:rPr>
              <a:t>4.500 εταιρείες υποστηρίχθηκαν  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9250B2B9-C3BE-41B5-83B7-281D1A600868}"/>
              </a:ext>
            </a:extLst>
          </p:cNvPr>
          <p:cNvSpPr/>
          <p:nvPr/>
        </p:nvSpPr>
        <p:spPr>
          <a:xfrm>
            <a:off x="10519925" y="6393332"/>
            <a:ext cx="2834996" cy="2582997"/>
          </a:xfrm>
          <a:custGeom>
            <a:avLst/>
            <a:gdLst>
              <a:gd name="connsiteX0" fmla="*/ 0 w 1889997"/>
              <a:gd name="connsiteY0" fmla="*/ 0 h 1721998"/>
              <a:gd name="connsiteX1" fmla="*/ 1889997 w 1889997"/>
              <a:gd name="connsiteY1" fmla="*/ 0 h 1721998"/>
              <a:gd name="connsiteX2" fmla="*/ 1889997 w 1889997"/>
              <a:gd name="connsiteY2" fmla="*/ 1721998 h 1721998"/>
              <a:gd name="connsiteX3" fmla="*/ 0 w 1889997"/>
              <a:gd name="connsiteY3" fmla="*/ 1721998 h 1721998"/>
              <a:gd name="connsiteX4" fmla="*/ 0 w 1889997"/>
              <a:gd name="connsiteY4" fmla="*/ 0 h 1721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89997" h="1721998">
                <a:moveTo>
                  <a:pt x="0" y="0"/>
                </a:moveTo>
                <a:lnTo>
                  <a:pt x="1889997" y="0"/>
                </a:lnTo>
                <a:lnTo>
                  <a:pt x="1889997" y="1721998"/>
                </a:lnTo>
                <a:lnTo>
                  <a:pt x="0" y="172199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4300" tIns="114300" rIns="114300" bIns="114300" numCol="1" spcCol="1270" anchor="ctr" anchorCtr="0">
            <a:noAutofit/>
          </a:bodyPr>
          <a:lstStyle/>
          <a:p>
            <a:pPr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3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3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l-GR" b="1" dirty="0">
                <a:latin typeface="Arial" panose="020B0604020202020204" pitchFamily="34" charset="0"/>
                <a:cs typeface="Arial" panose="020B0604020202020204" pitchFamily="34" charset="0"/>
              </a:rPr>
              <a:t>42% γυναίκες ερευνητές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47C3F8DD-5B8A-42FD-93A0-53F8159BD67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5162" y="3816814"/>
            <a:ext cx="1064519" cy="1064519"/>
          </a:xfrm>
          <a:prstGeom prst="rect">
            <a:avLst/>
          </a:prstGeom>
        </p:spPr>
      </p:pic>
      <p:pic>
        <p:nvPicPr>
          <p:cNvPr id="19" name="Picture 4" descr="C:\Users\ravetju\AppData\Local\Temp\1\earth.png">
            <a:extLst>
              <a:ext uri="{FF2B5EF4-FFF2-40B4-BE49-F238E27FC236}">
                <a16:creationId xmlns:a16="http://schemas.microsoft.com/office/drawing/2014/main" id="{0331DF8C-5C6B-4917-B906-28BC1957A8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0861" y="4057690"/>
            <a:ext cx="823643" cy="823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Graphic 19" descr="Female Profile with solid fill">
            <a:extLst>
              <a:ext uri="{FF2B5EF4-FFF2-40B4-BE49-F238E27FC236}">
                <a16:creationId xmlns:a16="http://schemas.microsoft.com/office/drawing/2014/main" id="{5246E7D2-B759-4F95-9BCD-8F31421899A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251620" y="6515867"/>
            <a:ext cx="1371600" cy="1371600"/>
          </a:xfrm>
          <a:prstGeom prst="rect">
            <a:avLst/>
          </a:prstGeom>
        </p:spPr>
      </p:pic>
      <p:pic>
        <p:nvPicPr>
          <p:cNvPr id="12" name="Graphic 11" descr="Building with solid fill">
            <a:extLst>
              <a:ext uri="{FF2B5EF4-FFF2-40B4-BE49-F238E27FC236}">
                <a16:creationId xmlns:a16="http://schemas.microsoft.com/office/drawing/2014/main" id="{4F42A6AF-AB71-434C-B2F5-D7D614DB33E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314782" y="6515867"/>
            <a:ext cx="1371600" cy="13716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262336E1-EF8B-40E4-85DF-41EC47D046E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1728" y="6574744"/>
            <a:ext cx="971139" cy="1064519"/>
          </a:xfrm>
          <a:prstGeom prst="rect">
            <a:avLst/>
          </a:prstGeom>
        </p:spPr>
      </p:pic>
      <p:pic>
        <p:nvPicPr>
          <p:cNvPr id="14" name="Graphic 13" descr="Cheers with solid fill">
            <a:extLst>
              <a:ext uri="{FF2B5EF4-FFF2-40B4-BE49-F238E27FC236}">
                <a16:creationId xmlns:a16="http://schemas.microsoft.com/office/drawing/2014/main" id="{4AAA92D4-1193-4FAB-B28B-866B53FCD40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322141" y="3816813"/>
            <a:ext cx="1371600" cy="1371600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0FC93878-D698-46F6-8B7A-84C4B6072EE6}"/>
              </a:ext>
            </a:extLst>
          </p:cNvPr>
          <p:cNvSpPr/>
          <p:nvPr/>
        </p:nvSpPr>
        <p:spPr>
          <a:xfrm>
            <a:off x="9144001" y="9853484"/>
            <a:ext cx="867335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Εκδήλωση για το </a:t>
            </a:r>
            <a:r>
              <a:rPr lang="en-US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ERC </a:t>
            </a:r>
            <a:r>
              <a:rPr lang="el-GR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05 Σεπτεμβρίου 2024</a:t>
            </a:r>
            <a:endParaRPr lang="en-GB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7814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-10800000">
            <a:off x="0" y="345281"/>
            <a:ext cx="10595477" cy="1021556"/>
            <a:chOff x="0" y="0"/>
            <a:chExt cx="604777" cy="58309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04777" cy="58309"/>
            </a:xfrm>
            <a:custGeom>
              <a:avLst/>
              <a:gdLst/>
              <a:ahLst/>
              <a:cxnLst/>
              <a:rect l="l" t="t" r="r" b="b"/>
              <a:pathLst>
                <a:path w="604777" h="58309">
                  <a:moveTo>
                    <a:pt x="0" y="0"/>
                  </a:moveTo>
                  <a:lnTo>
                    <a:pt x="604777" y="0"/>
                  </a:lnTo>
                  <a:lnTo>
                    <a:pt x="604777" y="58309"/>
                  </a:lnTo>
                  <a:lnTo>
                    <a:pt x="0" y="58309"/>
                  </a:lnTo>
                  <a:close/>
                </a:path>
              </a:pathLst>
            </a:custGeom>
            <a:solidFill>
              <a:srgbClr val="AF1E2D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604777" cy="9640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100"/>
                </a:lnSpc>
              </a:pPr>
              <a:endParaRPr/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152400" y="495300"/>
            <a:ext cx="10595476" cy="66627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5399"/>
              </a:lnSpc>
            </a:pPr>
            <a:r>
              <a:rPr lang="el-GR" sz="4499" dirty="0">
                <a:solidFill>
                  <a:srgbClr val="FFFFFF"/>
                </a:solidFill>
                <a:latin typeface="Helios"/>
                <a:ea typeface="Helios"/>
                <a:cs typeface="Helios"/>
                <a:sym typeface="Helios"/>
              </a:rPr>
              <a:t>Το Δίκτυο ΠΡΑΞΗ ως Εθνικό Σημείο Επαφής</a:t>
            </a:r>
            <a:r>
              <a:rPr lang="en-US" sz="4499" dirty="0">
                <a:solidFill>
                  <a:srgbClr val="FFFFFF"/>
                </a:solidFill>
                <a:latin typeface="Helios"/>
                <a:ea typeface="Helios"/>
                <a:cs typeface="Helios"/>
                <a:sym typeface="Helios"/>
              </a:rPr>
              <a:t> </a:t>
            </a:r>
          </a:p>
        </p:txBody>
      </p:sp>
      <p:sp>
        <p:nvSpPr>
          <p:cNvPr id="6" name="Freeform 6"/>
          <p:cNvSpPr/>
          <p:nvPr/>
        </p:nvSpPr>
        <p:spPr>
          <a:xfrm>
            <a:off x="15624473" y="9189377"/>
            <a:ext cx="2386120" cy="866814"/>
          </a:xfrm>
          <a:custGeom>
            <a:avLst/>
            <a:gdLst/>
            <a:ahLst/>
            <a:cxnLst/>
            <a:rect l="l" t="t" r="r" b="b"/>
            <a:pathLst>
              <a:path w="2386120" h="866814">
                <a:moveTo>
                  <a:pt x="0" y="0"/>
                </a:moveTo>
                <a:lnTo>
                  <a:pt x="2386119" y="0"/>
                </a:lnTo>
                <a:lnTo>
                  <a:pt x="2386119" y="866814"/>
                </a:lnTo>
                <a:lnTo>
                  <a:pt x="0" y="86681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4AB963B-E736-425C-9C30-73956304E835}"/>
              </a:ext>
            </a:extLst>
          </p:cNvPr>
          <p:cNvSpPr/>
          <p:nvPr/>
        </p:nvSpPr>
        <p:spPr>
          <a:xfrm>
            <a:off x="6514688" y="4232300"/>
            <a:ext cx="1219200" cy="17145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bject 3">
            <a:extLst>
              <a:ext uri="{FF2B5EF4-FFF2-40B4-BE49-F238E27FC236}">
                <a16:creationId xmlns:a16="http://schemas.microsoft.com/office/drawing/2014/main" id="{15445DF8-0E3B-4680-95DC-F6E9D258DC0F}"/>
              </a:ext>
            </a:extLst>
          </p:cNvPr>
          <p:cNvSpPr/>
          <p:nvPr/>
        </p:nvSpPr>
        <p:spPr>
          <a:xfrm>
            <a:off x="2286000" y="2088978"/>
            <a:ext cx="12801600" cy="694072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 w="57150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1350" dirty="0"/>
          </a:p>
        </p:txBody>
      </p:sp>
      <p:sp>
        <p:nvSpPr>
          <p:cNvPr id="10" name="object 31">
            <a:extLst>
              <a:ext uri="{FF2B5EF4-FFF2-40B4-BE49-F238E27FC236}">
                <a16:creationId xmlns:a16="http://schemas.microsoft.com/office/drawing/2014/main" id="{9667E32A-F6BE-4BAE-B360-5759BA351D69}"/>
              </a:ext>
            </a:extLst>
          </p:cNvPr>
          <p:cNvSpPr/>
          <p:nvPr/>
        </p:nvSpPr>
        <p:spPr>
          <a:xfrm>
            <a:off x="9367066" y="5281729"/>
            <a:ext cx="1247013" cy="362312"/>
          </a:xfrm>
          <a:prstGeom prst="rect">
            <a:avLst/>
          </a:prstGeom>
          <a:noFill/>
        </p:spPr>
        <p:txBody>
          <a:bodyPr wrap="square" lIns="0" tIns="0" rIns="0" bIns="0" rtlCol="0"/>
          <a:lstStyle/>
          <a:p>
            <a:endParaRPr sz="1350"/>
          </a:p>
        </p:txBody>
      </p:sp>
      <p:pic>
        <p:nvPicPr>
          <p:cNvPr id="11" name="Picture 2" descr="https://commission.europa.eu/sites/default/files/styles/oe_theme_medium_no_crop/public/2016-08/ec-logo-horiz-web_en.jpg?itok=0cHg9HUw">
            <a:extLst>
              <a:ext uri="{FF2B5EF4-FFF2-40B4-BE49-F238E27FC236}">
                <a16:creationId xmlns:a16="http://schemas.microsoft.com/office/drawing/2014/main" id="{6A7952D7-462D-4C01-9C1A-5EAAA87129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0" y="9271379"/>
            <a:ext cx="1182280" cy="313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92CBDD30-5D97-4CA8-994F-7BA9465D647C}"/>
              </a:ext>
            </a:extLst>
          </p:cNvPr>
          <p:cNvSpPr/>
          <p:nvPr/>
        </p:nvSpPr>
        <p:spPr>
          <a:xfrm>
            <a:off x="4343400" y="8643138"/>
            <a:ext cx="7543800" cy="3010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15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6A3AA1D-560C-4352-A9D0-F69E6DDDB8DC}"/>
              </a:ext>
            </a:extLst>
          </p:cNvPr>
          <p:cNvSpPr/>
          <p:nvPr/>
        </p:nvSpPr>
        <p:spPr>
          <a:xfrm>
            <a:off x="4641699" y="4688867"/>
            <a:ext cx="2362611" cy="301019"/>
          </a:xfrm>
          <a:prstGeom prst="rect">
            <a:avLst/>
          </a:prstGeom>
          <a:ln w="57150">
            <a:solidFill>
              <a:srgbClr val="FFFF00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bg1"/>
                </a:solidFill>
              </a:rPr>
              <a:t>European Research Council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FEA4491-887B-4F2F-BFF8-F58683CAFF0B}"/>
              </a:ext>
            </a:extLst>
          </p:cNvPr>
          <p:cNvSpPr/>
          <p:nvPr/>
        </p:nvSpPr>
        <p:spPr>
          <a:xfrm>
            <a:off x="4641699" y="5244427"/>
            <a:ext cx="2362611" cy="301019"/>
          </a:xfrm>
          <a:prstGeom prst="rect">
            <a:avLst/>
          </a:prstGeom>
          <a:ln w="57150">
            <a:solidFill>
              <a:srgbClr val="FFFF00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bg1"/>
                </a:solidFill>
              </a:rPr>
              <a:t>Marie Sklodowska-Curie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54A9888-67FB-410E-9591-DD93755067AD}"/>
              </a:ext>
            </a:extLst>
          </p:cNvPr>
          <p:cNvSpPr/>
          <p:nvPr/>
        </p:nvSpPr>
        <p:spPr>
          <a:xfrm>
            <a:off x="4641699" y="5703998"/>
            <a:ext cx="2362612" cy="468202"/>
          </a:xfrm>
          <a:prstGeom prst="rect">
            <a:avLst/>
          </a:prstGeom>
          <a:ln w="57150">
            <a:solidFill>
              <a:srgbClr val="FFFF00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bg1"/>
                </a:solidFill>
              </a:rPr>
              <a:t>Research Infrastructures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AFD4310-31E1-446F-AFCC-B89D300764BB}"/>
              </a:ext>
            </a:extLst>
          </p:cNvPr>
          <p:cNvSpPr/>
          <p:nvPr/>
        </p:nvSpPr>
        <p:spPr>
          <a:xfrm>
            <a:off x="10402448" y="4766113"/>
            <a:ext cx="2246751" cy="478315"/>
          </a:xfrm>
          <a:prstGeom prst="rect">
            <a:avLst/>
          </a:prstGeom>
          <a:ln w="57150">
            <a:solidFill>
              <a:srgbClr val="FFFF00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bg1"/>
                </a:solidFill>
              </a:rPr>
              <a:t>European Innovation Council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5CC9EB2-2D6D-4405-BB3C-39B55C4C2A52}"/>
              </a:ext>
            </a:extLst>
          </p:cNvPr>
          <p:cNvSpPr/>
          <p:nvPr/>
        </p:nvSpPr>
        <p:spPr>
          <a:xfrm>
            <a:off x="10402449" y="5487688"/>
            <a:ext cx="2246751" cy="544492"/>
          </a:xfrm>
          <a:prstGeom prst="rect">
            <a:avLst/>
          </a:prstGeom>
          <a:ln w="57150">
            <a:solidFill>
              <a:srgbClr val="FFFF00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bg1"/>
                </a:solidFill>
              </a:rPr>
              <a:t>European innovation ecosystems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DF274225-856D-4BD1-B70E-504F751B38C0}"/>
              </a:ext>
            </a:extLst>
          </p:cNvPr>
          <p:cNvSpPr/>
          <p:nvPr/>
        </p:nvSpPr>
        <p:spPr>
          <a:xfrm>
            <a:off x="10402449" y="6183853"/>
            <a:ext cx="2246751" cy="528820"/>
          </a:xfrm>
          <a:prstGeom prst="rect">
            <a:avLst/>
          </a:prstGeom>
          <a:ln w="57150">
            <a:solidFill>
              <a:srgbClr val="FFFF00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bg1"/>
                </a:solidFill>
              </a:rPr>
              <a:t>European Institute of Innovation &amp; Technology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5AFFFC8-BB8B-4730-BB2D-2777F052747E}"/>
              </a:ext>
            </a:extLst>
          </p:cNvPr>
          <p:cNvSpPr/>
          <p:nvPr/>
        </p:nvSpPr>
        <p:spPr>
          <a:xfrm>
            <a:off x="4571588" y="8041635"/>
            <a:ext cx="3886199" cy="432506"/>
          </a:xfrm>
          <a:prstGeom prst="rect">
            <a:avLst/>
          </a:prstGeom>
          <a:ln w="57150">
            <a:solidFill>
              <a:srgbClr val="FFFF00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bg1"/>
                </a:solidFill>
              </a:rPr>
              <a:t>Widening participation &amp; spreading excellence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12CF6B83-EC2C-499D-95DC-2A9F888D3F8E}"/>
              </a:ext>
            </a:extLst>
          </p:cNvPr>
          <p:cNvSpPr/>
          <p:nvPr/>
        </p:nvSpPr>
        <p:spPr>
          <a:xfrm>
            <a:off x="8603689" y="8050566"/>
            <a:ext cx="4045511" cy="414645"/>
          </a:xfrm>
          <a:prstGeom prst="rect">
            <a:avLst/>
          </a:prstGeom>
          <a:ln w="57150">
            <a:solidFill>
              <a:srgbClr val="FFFF00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bg1"/>
                </a:solidFill>
              </a:rPr>
              <a:t>Reforming &amp; Enhancing the European R&amp;I system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41868D06-907E-4F22-8A55-3041566E41CA}"/>
              </a:ext>
            </a:extLst>
          </p:cNvPr>
          <p:cNvSpPr/>
          <p:nvPr/>
        </p:nvSpPr>
        <p:spPr>
          <a:xfrm>
            <a:off x="13242925" y="3156373"/>
            <a:ext cx="1463676" cy="1644253"/>
          </a:xfrm>
          <a:prstGeom prst="rect">
            <a:avLst/>
          </a:prstGeom>
          <a:ln w="57150">
            <a:solidFill>
              <a:srgbClr val="FFFF00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bg1"/>
                </a:solidFill>
              </a:rPr>
              <a:t>Fusion</a:t>
            </a:r>
            <a:endParaRPr lang="en-US" sz="600" b="1" dirty="0">
              <a:solidFill>
                <a:schemeClr val="bg1"/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35A3A214-CEE8-4DA4-BC68-B1D9D860FB96}"/>
              </a:ext>
            </a:extLst>
          </p:cNvPr>
          <p:cNvSpPr/>
          <p:nvPr/>
        </p:nvSpPr>
        <p:spPr>
          <a:xfrm>
            <a:off x="13258801" y="4947047"/>
            <a:ext cx="1447800" cy="1644253"/>
          </a:xfrm>
          <a:prstGeom prst="rect">
            <a:avLst/>
          </a:prstGeom>
          <a:ln w="57150">
            <a:solidFill>
              <a:srgbClr val="FFFF00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Fission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11637C53-DC63-4F60-9F52-1DD59729B972}"/>
              </a:ext>
            </a:extLst>
          </p:cNvPr>
          <p:cNvSpPr/>
          <p:nvPr/>
        </p:nvSpPr>
        <p:spPr>
          <a:xfrm>
            <a:off x="7752938" y="4803312"/>
            <a:ext cx="2164901" cy="1848906"/>
          </a:xfrm>
          <a:prstGeom prst="rect">
            <a:avLst/>
          </a:prstGeom>
          <a:solidFill>
            <a:schemeClr val="accent1">
              <a:lumMod val="75000"/>
            </a:schemeClr>
          </a:solidFill>
          <a:ln w="57150">
            <a:solidFill>
              <a:srgbClr val="FFFF00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1200" b="1" dirty="0">
              <a:solidFill>
                <a:srgbClr val="002060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1" dirty="0">
                <a:solidFill>
                  <a:schemeClr val="bg1"/>
                </a:solidFill>
              </a:rPr>
              <a:t>Culture, Creativity &amp; Inclusive Society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1" dirty="0">
                <a:solidFill>
                  <a:schemeClr val="bg1"/>
                </a:solidFill>
              </a:rPr>
              <a:t>Civil Security for Society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1" dirty="0">
                <a:solidFill>
                  <a:schemeClr val="bg1"/>
                </a:solidFill>
              </a:rPr>
              <a:t>Digital, Industry &amp; Space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1" dirty="0">
                <a:solidFill>
                  <a:schemeClr val="bg1"/>
                </a:solidFill>
              </a:rPr>
              <a:t>Climate, Energy &amp; Mobility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1" dirty="0">
                <a:solidFill>
                  <a:schemeClr val="bg1"/>
                </a:solidFill>
              </a:rPr>
              <a:t>Food, Bioeconomy, Natural Resources, Agriculture &amp; Environment</a:t>
            </a:r>
          </a:p>
        </p:txBody>
      </p:sp>
      <p:sp>
        <p:nvSpPr>
          <p:cNvPr id="24" name="TextBox 63">
            <a:extLst>
              <a:ext uri="{FF2B5EF4-FFF2-40B4-BE49-F238E27FC236}">
                <a16:creationId xmlns:a16="http://schemas.microsoft.com/office/drawing/2014/main" id="{D0E29A56-ADB8-4700-9990-492298818884}"/>
              </a:ext>
            </a:extLst>
          </p:cNvPr>
          <p:cNvSpPr txBox="1"/>
          <p:nvPr/>
        </p:nvSpPr>
        <p:spPr>
          <a:xfrm>
            <a:off x="52702" y="9799467"/>
            <a:ext cx="10349746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68579" rIns="68579">
            <a:spAutoFit/>
          </a:bodyPr>
          <a:lstStyle/>
          <a:p>
            <a:pPr defTabSz="1371497">
              <a:buSzPct val="120000"/>
              <a:defRPr sz="1500">
                <a:solidFill>
                  <a:srgbClr val="2D2C2C"/>
                </a:solidFill>
                <a:latin typeface="Averta PE Bold"/>
                <a:ea typeface="Averta PE Bold"/>
                <a:cs typeface="Averta PE Bold"/>
                <a:sym typeface="Averta PE Bold"/>
              </a:defRPr>
            </a:pP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Disclaimer: T</a:t>
            </a:r>
            <a:r>
              <a:rPr lang="el-GR" sz="1200" b="1" dirty="0">
                <a:latin typeface="Arial" panose="020B0604020202020204" pitchFamily="34" charset="0"/>
                <a:cs typeface="Arial" panose="020B0604020202020204" pitchFamily="34" charset="0"/>
              </a:rPr>
              <a:t>ο περιεχόμενο της παρουσίασης έχει προέλθει από σχετικό υλικό που έχει χορηγήσει η ΕΕ στα ΕΣΕ για παρουσίαση των προγραμμάτων εργασίας</a:t>
            </a:r>
            <a:endParaRPr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3">
            <a:extLst>
              <a:ext uri="{FF2B5EF4-FFF2-40B4-BE49-F238E27FC236}">
                <a16:creationId xmlns:a16="http://schemas.microsoft.com/office/drawing/2014/main" id="{2727918E-0304-4299-B693-049938B53F7D}"/>
              </a:ext>
            </a:extLst>
          </p:cNvPr>
          <p:cNvSpPr/>
          <p:nvPr/>
        </p:nvSpPr>
        <p:spPr>
          <a:xfrm rot="10800000">
            <a:off x="152400" y="540543"/>
            <a:ext cx="10595477" cy="1021556"/>
          </a:xfrm>
          <a:custGeom>
            <a:avLst/>
            <a:gdLst/>
            <a:ahLst/>
            <a:cxnLst/>
            <a:rect l="l" t="t" r="r" b="b"/>
            <a:pathLst>
              <a:path w="604777" h="58309">
                <a:moveTo>
                  <a:pt x="0" y="0"/>
                </a:moveTo>
                <a:lnTo>
                  <a:pt x="604777" y="0"/>
                </a:lnTo>
                <a:lnTo>
                  <a:pt x="604777" y="58309"/>
                </a:lnTo>
                <a:lnTo>
                  <a:pt x="0" y="58309"/>
                </a:lnTo>
                <a:close/>
              </a:path>
            </a:pathLst>
          </a:custGeom>
          <a:solidFill>
            <a:srgbClr val="AF1E2D"/>
          </a:solidFill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1450" y="479821"/>
            <a:ext cx="9906000" cy="1143000"/>
          </a:xfrm>
        </p:spPr>
        <p:txBody>
          <a:bodyPr>
            <a:normAutofit/>
          </a:bodyPr>
          <a:lstStyle/>
          <a:p>
            <a:r>
              <a:rPr lang="el-GR" sz="3600" b="1" dirty="0">
                <a:solidFill>
                  <a:schemeClr val="bg1"/>
                </a:solidFill>
              </a:rPr>
              <a:t>Οι δράσεις</a:t>
            </a:r>
            <a:r>
              <a:rPr lang="en-US" sz="3600" b="1" dirty="0">
                <a:solidFill>
                  <a:schemeClr val="bg1"/>
                </a:solidFill>
              </a:rPr>
              <a:t> </a:t>
            </a:r>
            <a:r>
              <a:rPr lang="el-GR" sz="3600" b="1" dirty="0">
                <a:solidFill>
                  <a:schemeClr val="bg1"/>
                </a:solidFill>
              </a:rPr>
              <a:t>Μ</a:t>
            </a:r>
            <a:r>
              <a:rPr lang="en-US" sz="3600" b="1" dirty="0">
                <a:solidFill>
                  <a:schemeClr val="bg1"/>
                </a:solidFill>
              </a:rPr>
              <a:t>SCA</a:t>
            </a:r>
            <a:r>
              <a:rPr lang="el-GR" sz="3600" b="1" dirty="0">
                <a:solidFill>
                  <a:schemeClr val="bg1"/>
                </a:solidFill>
              </a:rPr>
              <a:t> στο</a:t>
            </a:r>
            <a:r>
              <a:rPr lang="en-US" sz="3600" b="1" dirty="0">
                <a:solidFill>
                  <a:schemeClr val="bg1"/>
                </a:solidFill>
              </a:rPr>
              <a:t> Horizon Europe (2021-2023)</a:t>
            </a:r>
            <a:endParaRPr lang="el-GR" sz="3600" b="1" dirty="0">
              <a:solidFill>
                <a:schemeClr val="bg1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B953DF5-FB7E-4100-A6A7-AB994CE63FD6}"/>
              </a:ext>
            </a:extLst>
          </p:cNvPr>
          <p:cNvSpPr txBox="1"/>
          <p:nvPr/>
        </p:nvSpPr>
        <p:spPr>
          <a:xfrm>
            <a:off x="2939304" y="7346276"/>
            <a:ext cx="5366496" cy="3462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defRPr sz="20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EC Square Sans Pro Light" panose="020B0506000000020004" pitchFamily="34" charset="0"/>
                <a:ea typeface="+mn-ea"/>
                <a:cs typeface="+mn-cs"/>
              </a:defRPr>
            </a:pPr>
            <a:r>
              <a:rPr lang="el-GR" sz="1650" dirty="0">
                <a:latin typeface="EC Square Sans Pro Light" panose="020B0506000000020004" pitchFamily="34" charset="0"/>
              </a:rPr>
              <a:t>Αριθμός </a:t>
            </a:r>
            <a:r>
              <a:rPr lang="en-US" sz="1650" dirty="0">
                <a:latin typeface="EC Square Sans Pro Light" panose="020B0506000000020004" pitchFamily="34" charset="0"/>
              </a:rPr>
              <a:t>project </a:t>
            </a:r>
            <a:r>
              <a:rPr lang="el-GR" sz="1650" dirty="0">
                <a:latin typeface="EC Square Sans Pro Light" panose="020B0506000000020004" pitchFamily="34" charset="0"/>
              </a:rPr>
              <a:t>στο </a:t>
            </a:r>
            <a:r>
              <a:rPr lang="en-US" sz="1650" dirty="0">
                <a:latin typeface="EC Square Sans Pro Light" panose="020B0506000000020004" pitchFamily="34" charset="0"/>
              </a:rPr>
              <a:t>Horizon Europe (2021-2023) </a:t>
            </a:r>
            <a:r>
              <a:rPr lang="el-GR" sz="1650" dirty="0">
                <a:latin typeface="EC Square Sans Pro Light" panose="020B0506000000020004" pitchFamily="34" charset="0"/>
              </a:rPr>
              <a:t>στην ΕΕ</a:t>
            </a:r>
            <a:endParaRPr lang="en-US" sz="1650" dirty="0">
              <a:latin typeface="EC Square Sans Pro Light" panose="020B0506000000020004" pitchFamily="34" charset="0"/>
            </a:endParaRP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A91A8D9D-70D7-43FA-AD3E-2C32D7D73B3C}"/>
              </a:ext>
            </a:extLst>
          </p:cNvPr>
          <p:cNvCxnSpPr/>
          <p:nvPr/>
        </p:nvCxnSpPr>
        <p:spPr>
          <a:xfrm>
            <a:off x="9144000" y="5143500"/>
            <a:ext cx="901580" cy="0"/>
          </a:xfrm>
          <a:prstGeom prst="straightConnector1">
            <a:avLst/>
          </a:prstGeom>
          <a:ln w="57150">
            <a:solidFill>
              <a:srgbClr val="B21C26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F15C44E5-180C-4A8A-8D9F-A278FAD2283F}"/>
              </a:ext>
            </a:extLst>
          </p:cNvPr>
          <p:cNvSpPr/>
          <p:nvPr/>
        </p:nvSpPr>
        <p:spPr>
          <a:xfrm>
            <a:off x="9144001" y="9853484"/>
            <a:ext cx="867335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Εκδήλωση για το </a:t>
            </a:r>
            <a:r>
              <a:rPr lang="en-US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ERC </a:t>
            </a:r>
            <a:r>
              <a:rPr lang="el-GR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05 Σεπτεμβρίου 2024</a:t>
            </a:r>
            <a:endParaRPr lang="en-GB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D22D2F2-69E7-4460-AF96-40E419258865}"/>
              </a:ext>
            </a:extLst>
          </p:cNvPr>
          <p:cNvSpPr txBox="1"/>
          <p:nvPr/>
        </p:nvSpPr>
        <p:spPr>
          <a:xfrm>
            <a:off x="381000" y="9096364"/>
            <a:ext cx="30396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dirty="0"/>
              <a:t>Πηγή </a:t>
            </a:r>
            <a:r>
              <a:rPr lang="en-US" dirty="0"/>
              <a:t>:Horizon Dashboard</a:t>
            </a:r>
            <a:endParaRPr lang="en-150" dirty="0"/>
          </a:p>
        </p:txBody>
      </p:sp>
      <p:graphicFrame>
        <p:nvGraphicFramePr>
          <p:cNvPr id="15" name="Chart 14">
            <a:extLst>
              <a:ext uri="{FF2B5EF4-FFF2-40B4-BE49-F238E27FC236}">
                <a16:creationId xmlns:a16="http://schemas.microsoft.com/office/drawing/2014/main" id="{8CA8F138-D68F-4C3C-A217-DB1DC4E67E7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73308760"/>
              </p:ext>
            </p:extLst>
          </p:nvPr>
        </p:nvGraphicFramePr>
        <p:xfrm>
          <a:off x="2268877" y="2894655"/>
          <a:ext cx="6570203" cy="4421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id="{EB8B30A7-CE1C-4A52-A494-90A514AB462B}"/>
              </a:ext>
            </a:extLst>
          </p:cNvPr>
          <p:cNvSpPr txBox="1"/>
          <p:nvPr/>
        </p:nvSpPr>
        <p:spPr>
          <a:xfrm>
            <a:off x="4800600" y="5328166"/>
            <a:ext cx="30396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MSCA PF, 3824</a:t>
            </a:r>
            <a:endParaRPr lang="en-150" b="1" dirty="0">
              <a:solidFill>
                <a:schemeClr val="bg1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6B07AD0-275F-4AFC-982F-E95ACE462386}"/>
              </a:ext>
            </a:extLst>
          </p:cNvPr>
          <p:cNvSpPr txBox="1"/>
          <p:nvPr/>
        </p:nvSpPr>
        <p:spPr>
          <a:xfrm>
            <a:off x="2939304" y="2976595"/>
            <a:ext cx="30396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MSCA DN, 446</a:t>
            </a:r>
            <a:endParaRPr lang="en-150" b="1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92A3851-43FD-4AF5-854D-71D36159B226}"/>
              </a:ext>
            </a:extLst>
          </p:cNvPr>
          <p:cNvSpPr txBox="1"/>
          <p:nvPr/>
        </p:nvSpPr>
        <p:spPr>
          <a:xfrm>
            <a:off x="4933620" y="2657662"/>
            <a:ext cx="30396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MSCA SE, 446</a:t>
            </a:r>
            <a:endParaRPr lang="en-150" b="1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13D253C-E36F-4012-9F5F-685284B2222C}"/>
              </a:ext>
            </a:extLst>
          </p:cNvPr>
          <p:cNvSpPr txBox="1"/>
          <p:nvPr/>
        </p:nvSpPr>
        <p:spPr>
          <a:xfrm>
            <a:off x="1893923" y="3748962"/>
            <a:ext cx="30396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MSCA COFUND, 85</a:t>
            </a:r>
            <a:endParaRPr lang="en-150" b="1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F700371-BB29-41F6-8F35-6E6BE47B27A2}"/>
              </a:ext>
            </a:extLst>
          </p:cNvPr>
          <p:cNvSpPr txBox="1"/>
          <p:nvPr/>
        </p:nvSpPr>
        <p:spPr>
          <a:xfrm>
            <a:off x="11887200" y="7346276"/>
            <a:ext cx="5930154" cy="3462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defRPr sz="20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EC Square Sans Pro Light" panose="020B0506000000020004" pitchFamily="34" charset="0"/>
                <a:ea typeface="+mn-ea"/>
                <a:cs typeface="+mn-cs"/>
              </a:defRPr>
            </a:pPr>
            <a:r>
              <a:rPr lang="el-GR" sz="1650" dirty="0">
                <a:latin typeface="EC Square Sans Pro Light" panose="020B0506000000020004" pitchFamily="34" charset="0"/>
              </a:rPr>
              <a:t>Αριθμός </a:t>
            </a:r>
            <a:r>
              <a:rPr lang="en-US" sz="1650" dirty="0">
                <a:latin typeface="EC Square Sans Pro Light" panose="020B0506000000020004" pitchFamily="34" charset="0"/>
              </a:rPr>
              <a:t>project </a:t>
            </a:r>
            <a:r>
              <a:rPr lang="el-GR" sz="1650" dirty="0">
                <a:latin typeface="EC Square Sans Pro Light" panose="020B0506000000020004" pitchFamily="34" charset="0"/>
              </a:rPr>
              <a:t>στο </a:t>
            </a:r>
            <a:r>
              <a:rPr lang="en-US" sz="1650" dirty="0">
                <a:latin typeface="EC Square Sans Pro Light" panose="020B0506000000020004" pitchFamily="34" charset="0"/>
              </a:rPr>
              <a:t>Horizon Europe (2021-2023) </a:t>
            </a:r>
            <a:r>
              <a:rPr lang="el-GR" sz="165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C Square Sans Pro Light" panose="020B0506000000020004" pitchFamily="34" charset="0"/>
              </a:rPr>
              <a:t>στην Ελλάδα</a:t>
            </a:r>
            <a:endParaRPr lang="en-US" sz="165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C Square Sans Pro Light" panose="020B0506000000020004" pitchFamily="34" charset="0"/>
            </a:endParaRPr>
          </a:p>
        </p:txBody>
      </p:sp>
      <p:graphicFrame>
        <p:nvGraphicFramePr>
          <p:cNvPr id="24" name="Chart 23">
            <a:extLst>
              <a:ext uri="{FF2B5EF4-FFF2-40B4-BE49-F238E27FC236}">
                <a16:creationId xmlns:a16="http://schemas.microsoft.com/office/drawing/2014/main" id="{B8B9CF6B-45CB-4DD9-9E03-3B96E144E5A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23268991"/>
              </p:ext>
            </p:extLst>
          </p:nvPr>
        </p:nvGraphicFramePr>
        <p:xfrm>
          <a:off x="10638060" y="2842328"/>
          <a:ext cx="6324600" cy="4421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id="{9E3962E3-4D02-446B-B22F-FE08535DEA69}"/>
              </a:ext>
            </a:extLst>
          </p:cNvPr>
          <p:cNvSpPr txBox="1"/>
          <p:nvPr/>
        </p:nvSpPr>
        <p:spPr>
          <a:xfrm>
            <a:off x="14097000" y="4141154"/>
            <a:ext cx="30396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MSCA PF, 4</a:t>
            </a:r>
            <a:r>
              <a:rPr lang="el-GR" b="1" dirty="0">
                <a:solidFill>
                  <a:schemeClr val="bg1"/>
                </a:solidFill>
              </a:rPr>
              <a:t>7</a:t>
            </a:r>
            <a:endParaRPr lang="en-150" b="1" dirty="0">
              <a:solidFill>
                <a:schemeClr val="bg1"/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199C5E7-9A60-4AA5-B7C7-3D898AF4B36D}"/>
              </a:ext>
            </a:extLst>
          </p:cNvPr>
          <p:cNvSpPr txBox="1"/>
          <p:nvPr/>
        </p:nvSpPr>
        <p:spPr>
          <a:xfrm>
            <a:off x="15988643" y="5143500"/>
            <a:ext cx="30396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MSCA COFUND, </a:t>
            </a:r>
            <a:r>
              <a:rPr lang="el-GR" b="1" dirty="0"/>
              <a:t>10</a:t>
            </a:r>
            <a:endParaRPr lang="en-150" b="1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EC01C4C-A0CD-4D41-A090-400361769C08}"/>
              </a:ext>
            </a:extLst>
          </p:cNvPr>
          <p:cNvSpPr txBox="1"/>
          <p:nvPr/>
        </p:nvSpPr>
        <p:spPr>
          <a:xfrm>
            <a:off x="13106400" y="5834563"/>
            <a:ext cx="30396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MSCA DN, </a:t>
            </a:r>
            <a:r>
              <a:rPr lang="el-GR" b="1" dirty="0"/>
              <a:t>75</a:t>
            </a:r>
            <a:endParaRPr lang="en-150" b="1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5535EE6-C01A-4A37-BC8E-BEC25EC6F431}"/>
              </a:ext>
            </a:extLst>
          </p:cNvPr>
          <p:cNvSpPr txBox="1"/>
          <p:nvPr/>
        </p:nvSpPr>
        <p:spPr>
          <a:xfrm>
            <a:off x="12039600" y="4421012"/>
            <a:ext cx="30396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MSCA SE, </a:t>
            </a:r>
            <a:r>
              <a:rPr lang="el-GR" b="1" dirty="0"/>
              <a:t>57</a:t>
            </a:r>
            <a:endParaRPr lang="en-150" b="1" dirty="0"/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EDF6109F-93A4-4C89-BF3F-5B6FA4EB18B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06437" y="7921097"/>
            <a:ext cx="1064519" cy="1064519"/>
          </a:xfrm>
          <a:prstGeom prst="rect">
            <a:avLst/>
          </a:prstGeom>
          <a:ln>
            <a:noFill/>
          </a:ln>
          <a:effectLst>
            <a:glow rad="127000">
              <a:schemeClr val="accent2"/>
            </a:glow>
            <a:outerShdw blurRad="292100" dist="139700" dir="2700000" algn="tl" rotWithShape="0">
              <a:schemeClr val="accent2">
                <a:alpha val="86000"/>
              </a:schemeClr>
            </a:outerShdw>
          </a:effectLst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F3B00214-9A8C-42B8-BA82-B17FE384B5AE}"/>
              </a:ext>
            </a:extLst>
          </p:cNvPr>
          <p:cNvSpPr txBox="1"/>
          <p:nvPr/>
        </p:nvSpPr>
        <p:spPr>
          <a:xfrm>
            <a:off x="14470956" y="8264446"/>
            <a:ext cx="10645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BE" sz="2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6,05M</a:t>
            </a:r>
            <a:endParaRPr lang="en-150" sz="24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4874458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3">
            <a:extLst>
              <a:ext uri="{FF2B5EF4-FFF2-40B4-BE49-F238E27FC236}">
                <a16:creationId xmlns:a16="http://schemas.microsoft.com/office/drawing/2014/main" id="{2727918E-0304-4299-B693-049938B53F7D}"/>
              </a:ext>
            </a:extLst>
          </p:cNvPr>
          <p:cNvSpPr/>
          <p:nvPr/>
        </p:nvSpPr>
        <p:spPr>
          <a:xfrm rot="10800000">
            <a:off x="152400" y="540543"/>
            <a:ext cx="10595477" cy="1021556"/>
          </a:xfrm>
          <a:custGeom>
            <a:avLst/>
            <a:gdLst/>
            <a:ahLst/>
            <a:cxnLst/>
            <a:rect l="l" t="t" r="r" b="b"/>
            <a:pathLst>
              <a:path w="604777" h="58309">
                <a:moveTo>
                  <a:pt x="0" y="0"/>
                </a:moveTo>
                <a:lnTo>
                  <a:pt x="604777" y="0"/>
                </a:lnTo>
                <a:lnTo>
                  <a:pt x="604777" y="58309"/>
                </a:lnTo>
                <a:lnTo>
                  <a:pt x="0" y="58309"/>
                </a:lnTo>
                <a:close/>
              </a:path>
            </a:pathLst>
          </a:custGeom>
          <a:solidFill>
            <a:srgbClr val="AF1E2D"/>
          </a:solidFill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1450" y="479821"/>
            <a:ext cx="9906000" cy="1143000"/>
          </a:xfrm>
        </p:spPr>
        <p:txBody>
          <a:bodyPr>
            <a:normAutofit/>
          </a:bodyPr>
          <a:lstStyle/>
          <a:p>
            <a:r>
              <a:rPr lang="en-US" sz="3600" b="1" dirty="0">
                <a:solidFill>
                  <a:schemeClr val="bg1"/>
                </a:solidFill>
              </a:rPr>
              <a:t>MSCA PANELS</a:t>
            </a:r>
            <a:endParaRPr lang="el-GR" sz="3600" b="1" dirty="0">
              <a:solidFill>
                <a:schemeClr val="bg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15C44E5-180C-4A8A-8D9F-A278FAD2283F}"/>
              </a:ext>
            </a:extLst>
          </p:cNvPr>
          <p:cNvSpPr/>
          <p:nvPr/>
        </p:nvSpPr>
        <p:spPr>
          <a:xfrm>
            <a:off x="9144001" y="9853484"/>
            <a:ext cx="867335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Εκδήλωση για το </a:t>
            </a:r>
            <a:r>
              <a:rPr lang="en-US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ERC </a:t>
            </a:r>
            <a:r>
              <a:rPr lang="el-GR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05 Σεπτεμβρίου 2024</a:t>
            </a:r>
            <a:endParaRPr lang="en-GB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B062CD9-32F3-44AB-B845-B94A2A8973A3}"/>
              </a:ext>
            </a:extLst>
          </p:cNvPr>
          <p:cNvSpPr txBox="1"/>
          <p:nvPr/>
        </p:nvSpPr>
        <p:spPr>
          <a:xfrm>
            <a:off x="247652" y="1869370"/>
            <a:ext cx="8362950" cy="81560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dirty="0"/>
              <a:t>Chemistry (CHE)</a:t>
            </a:r>
          </a:p>
          <a:p>
            <a:r>
              <a:rPr lang="en-US" dirty="0"/>
              <a:t>C1-Inorganic Chemistry</a:t>
            </a:r>
          </a:p>
          <a:p>
            <a:r>
              <a:rPr lang="en-US" dirty="0"/>
              <a:t>C2-Organic, Polymer &amp; Molecular Chemistry</a:t>
            </a:r>
          </a:p>
          <a:p>
            <a:r>
              <a:rPr lang="en-US" dirty="0"/>
              <a:t>C3-Physical &amp; Analytical Chemistry</a:t>
            </a:r>
          </a:p>
          <a:p>
            <a:r>
              <a:rPr lang="en-US" dirty="0"/>
              <a:t>C4-Applied &amp; Industrial Chemistry</a:t>
            </a:r>
          </a:p>
          <a:p>
            <a:r>
              <a:rPr lang="en-US" sz="3200" dirty="0"/>
              <a:t>Social Sciences and Humanities (SOC) </a:t>
            </a:r>
          </a:p>
          <a:p>
            <a:r>
              <a:rPr lang="en-US" dirty="0"/>
              <a:t>S1-Sociology, social anthropology </a:t>
            </a:r>
          </a:p>
          <a:p>
            <a:r>
              <a:rPr lang="en-US" dirty="0"/>
              <a:t>S2-Political science</a:t>
            </a:r>
          </a:p>
          <a:p>
            <a:r>
              <a:rPr lang="en-US" dirty="0"/>
              <a:t>S3-Law</a:t>
            </a:r>
          </a:p>
          <a:p>
            <a:r>
              <a:rPr lang="en-US" dirty="0"/>
              <a:t>S4-Communication</a:t>
            </a:r>
          </a:p>
          <a:p>
            <a:r>
              <a:rPr lang="en-US" dirty="0"/>
              <a:t>S5-Cognition, psychology, linguistics</a:t>
            </a:r>
          </a:p>
          <a:p>
            <a:r>
              <a:rPr lang="en-US" dirty="0"/>
              <a:t>S6-Philosophy</a:t>
            </a:r>
          </a:p>
          <a:p>
            <a:r>
              <a:rPr lang="en-US" dirty="0"/>
              <a:t>S7-Education</a:t>
            </a:r>
          </a:p>
          <a:p>
            <a:r>
              <a:rPr lang="en-US" dirty="0"/>
              <a:t>S8-Literature, arts, music, cultural and comparative studies </a:t>
            </a:r>
          </a:p>
          <a:p>
            <a:r>
              <a:rPr lang="en-US" dirty="0"/>
              <a:t>S9-Archaeology, history and memory</a:t>
            </a:r>
          </a:p>
          <a:p>
            <a:r>
              <a:rPr lang="en-US" sz="3200" dirty="0"/>
              <a:t>Economic Sciences (ECO) </a:t>
            </a:r>
          </a:p>
          <a:p>
            <a:r>
              <a:rPr lang="en-US" dirty="0"/>
              <a:t>E1-Economics</a:t>
            </a:r>
          </a:p>
          <a:p>
            <a:r>
              <a:rPr lang="en-US" dirty="0"/>
              <a:t>E2-Economic Development</a:t>
            </a:r>
          </a:p>
          <a:p>
            <a:r>
              <a:rPr lang="en-US" dirty="0"/>
              <a:t>E3-Management</a:t>
            </a:r>
          </a:p>
          <a:p>
            <a:r>
              <a:rPr lang="en-US" dirty="0"/>
              <a:t>E4-Finance</a:t>
            </a:r>
          </a:p>
          <a:p>
            <a:r>
              <a:rPr lang="en-US" sz="3200" dirty="0"/>
              <a:t>Information Science and Engineering (ENG) </a:t>
            </a:r>
          </a:p>
          <a:p>
            <a:r>
              <a:rPr lang="en-US" dirty="0"/>
              <a:t>G1-Computer Science and informatics</a:t>
            </a:r>
          </a:p>
          <a:p>
            <a:r>
              <a:rPr lang="en-US" dirty="0"/>
              <a:t>G2-Systems and Communication Engineering: electrical, electronic, communication, optical and systems engineering</a:t>
            </a:r>
          </a:p>
          <a:p>
            <a:r>
              <a:rPr lang="en-US" dirty="0"/>
              <a:t>G3- Products and Processes Engineering: Product design, process design and control, construction methods, civil engineering, energy processes, material engineering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14C7D0E-1C52-426E-8A2B-D723BFBC2997}"/>
              </a:ext>
            </a:extLst>
          </p:cNvPr>
          <p:cNvSpPr txBox="1"/>
          <p:nvPr/>
        </p:nvSpPr>
        <p:spPr>
          <a:xfrm>
            <a:off x="9645650" y="1683542"/>
            <a:ext cx="7239000" cy="86485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Environment and Geosciences (ENV) </a:t>
            </a:r>
          </a:p>
          <a:p>
            <a:r>
              <a:rPr lang="en-US" dirty="0"/>
              <a:t>V1-Environment and society</a:t>
            </a:r>
          </a:p>
          <a:p>
            <a:r>
              <a:rPr lang="en-US" dirty="0"/>
              <a:t>V2-Earth system science</a:t>
            </a:r>
          </a:p>
          <a:p>
            <a:r>
              <a:rPr lang="en-US" dirty="0"/>
              <a:t>V3-Evolutionary, population and environmental biology</a:t>
            </a:r>
          </a:p>
          <a:p>
            <a:r>
              <a:rPr lang="en-US" dirty="0"/>
              <a:t>V4-appliedLife Sciences &amp; Non Medical Biotechnology</a:t>
            </a:r>
          </a:p>
          <a:p>
            <a:endParaRPr lang="en-US" dirty="0"/>
          </a:p>
          <a:p>
            <a:r>
              <a:rPr lang="en-US" sz="3200" dirty="0"/>
              <a:t>Life Sciences (LIF) </a:t>
            </a:r>
          </a:p>
          <a:p>
            <a:r>
              <a:rPr lang="en-US" dirty="0"/>
              <a:t>L1-Molecular and Structural Biology</a:t>
            </a:r>
          </a:p>
          <a:p>
            <a:r>
              <a:rPr lang="en-US" dirty="0"/>
              <a:t>L2-Genetics, Genomics, Bioinformatics, and System Biology</a:t>
            </a:r>
          </a:p>
          <a:p>
            <a:r>
              <a:rPr lang="en-US" dirty="0"/>
              <a:t>L3-Cellular and Developmental Biology</a:t>
            </a:r>
          </a:p>
          <a:p>
            <a:r>
              <a:rPr lang="en-US" dirty="0"/>
              <a:t>L4-Physiology, Pathophysiology and Endocrinology</a:t>
            </a:r>
          </a:p>
          <a:p>
            <a:r>
              <a:rPr lang="en-US" dirty="0"/>
              <a:t>L5-Neurosciences and neural disorders</a:t>
            </a:r>
          </a:p>
          <a:p>
            <a:r>
              <a:rPr lang="en-US" dirty="0"/>
              <a:t>L6-Immunity and infection</a:t>
            </a:r>
          </a:p>
          <a:p>
            <a:r>
              <a:rPr lang="en-US" dirty="0"/>
              <a:t>L7-Diagnostic tools, therapies and public health</a:t>
            </a:r>
          </a:p>
          <a:p>
            <a:endParaRPr lang="en-US" dirty="0"/>
          </a:p>
          <a:p>
            <a:r>
              <a:rPr lang="en-US" sz="3200" dirty="0"/>
              <a:t>Mathematics (MAT) </a:t>
            </a:r>
          </a:p>
          <a:p>
            <a:r>
              <a:rPr lang="en-US" dirty="0"/>
              <a:t>M1-Mathematics</a:t>
            </a:r>
          </a:p>
          <a:p>
            <a:r>
              <a:rPr lang="en-US" dirty="0"/>
              <a:t>M2-Applied Mathematics</a:t>
            </a:r>
          </a:p>
          <a:p>
            <a:endParaRPr lang="en-US" dirty="0"/>
          </a:p>
          <a:p>
            <a:endParaRPr lang="en-US" dirty="0"/>
          </a:p>
          <a:p>
            <a:r>
              <a:rPr lang="en-US" sz="3200" dirty="0"/>
              <a:t>Physics (PHY)</a:t>
            </a:r>
          </a:p>
          <a:p>
            <a:r>
              <a:rPr lang="en-US" dirty="0"/>
              <a:t>P1-Particle and Nuclear Physics </a:t>
            </a:r>
          </a:p>
          <a:p>
            <a:r>
              <a:rPr lang="en-US" dirty="0"/>
              <a:t>P2-Atomic and molecular physics, optics</a:t>
            </a:r>
          </a:p>
          <a:p>
            <a:r>
              <a:rPr lang="en-US" dirty="0"/>
              <a:t>P3-Condensed matter physics</a:t>
            </a:r>
          </a:p>
          <a:p>
            <a:r>
              <a:rPr lang="en-US" dirty="0"/>
              <a:t>P4-Astrophysics, Cosmology, Space Science</a:t>
            </a:r>
          </a:p>
          <a:p>
            <a:r>
              <a:rPr lang="en-US" dirty="0"/>
              <a:t>P5-Applied Physics</a:t>
            </a:r>
            <a:endParaRPr lang="en-150" dirty="0"/>
          </a:p>
          <a:p>
            <a:endParaRPr lang="en-150" sz="3200" dirty="0"/>
          </a:p>
        </p:txBody>
      </p:sp>
    </p:spTree>
    <p:extLst>
      <p:ext uri="{BB962C8B-B14F-4D97-AF65-F5344CB8AC3E}">
        <p14:creationId xmlns:p14="http://schemas.microsoft.com/office/powerpoint/2010/main" val="356529872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2">
            <a:extLst>
              <a:ext uri="{FF2B5EF4-FFF2-40B4-BE49-F238E27FC236}">
                <a16:creationId xmlns:a16="http://schemas.microsoft.com/office/drawing/2014/main" id="{EEBBB20B-1972-4C69-8D6E-C148F882A78E}"/>
              </a:ext>
            </a:extLst>
          </p:cNvPr>
          <p:cNvGrpSpPr/>
          <p:nvPr/>
        </p:nvGrpSpPr>
        <p:grpSpPr>
          <a:xfrm rot="-10800000">
            <a:off x="0" y="345281"/>
            <a:ext cx="10595477" cy="1021556"/>
            <a:chOff x="0" y="0"/>
            <a:chExt cx="604777" cy="58309"/>
          </a:xfrm>
        </p:grpSpPr>
        <p:sp>
          <p:nvSpPr>
            <p:cNvPr id="9" name="Freeform 3">
              <a:extLst>
                <a:ext uri="{FF2B5EF4-FFF2-40B4-BE49-F238E27FC236}">
                  <a16:creationId xmlns:a16="http://schemas.microsoft.com/office/drawing/2014/main" id="{BD3225B2-EB31-450B-A2B9-A20BDBC2A449}"/>
                </a:ext>
              </a:extLst>
            </p:cNvPr>
            <p:cNvSpPr/>
            <p:nvPr/>
          </p:nvSpPr>
          <p:spPr>
            <a:xfrm>
              <a:off x="0" y="0"/>
              <a:ext cx="604777" cy="58309"/>
            </a:xfrm>
            <a:custGeom>
              <a:avLst/>
              <a:gdLst/>
              <a:ahLst/>
              <a:cxnLst/>
              <a:rect l="l" t="t" r="r" b="b"/>
              <a:pathLst>
                <a:path w="604777" h="58309">
                  <a:moveTo>
                    <a:pt x="0" y="0"/>
                  </a:moveTo>
                  <a:lnTo>
                    <a:pt x="604777" y="0"/>
                  </a:lnTo>
                  <a:lnTo>
                    <a:pt x="604777" y="58309"/>
                  </a:lnTo>
                  <a:lnTo>
                    <a:pt x="0" y="58309"/>
                  </a:lnTo>
                  <a:close/>
                </a:path>
              </a:pathLst>
            </a:custGeom>
            <a:solidFill>
              <a:srgbClr val="AF1E2D"/>
            </a:solidFill>
          </p:spPr>
        </p:sp>
        <p:sp>
          <p:nvSpPr>
            <p:cNvPr id="10" name="TextBox 4">
              <a:extLst>
                <a:ext uri="{FF2B5EF4-FFF2-40B4-BE49-F238E27FC236}">
                  <a16:creationId xmlns:a16="http://schemas.microsoft.com/office/drawing/2014/main" id="{9A70DA6A-A9E2-4A5F-B135-63D995B07F0B}"/>
                </a:ext>
              </a:extLst>
            </p:cNvPr>
            <p:cNvSpPr txBox="1"/>
            <p:nvPr/>
          </p:nvSpPr>
          <p:spPr>
            <a:xfrm>
              <a:off x="0" y="-38100"/>
              <a:ext cx="604777" cy="9640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100"/>
                </a:lnSpc>
              </a:pPr>
              <a:endParaRPr/>
            </a:p>
          </p:txBody>
        </p:sp>
      </p:grp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F0FC9D5-E8AA-4D1D-A070-0E946EE480DB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609600" y="2227966"/>
            <a:ext cx="12089861" cy="6462713"/>
          </a:xfrm>
        </p:spPr>
        <p:txBody>
          <a:bodyPr>
            <a:noAutofit/>
          </a:bodyPr>
          <a:lstStyle/>
          <a:p>
            <a:pPr>
              <a:lnSpc>
                <a:spcPct val="110000"/>
              </a:lnSpc>
            </a:pPr>
            <a:r>
              <a:rPr lang="en-US" sz="2400" dirty="0" err="1">
                <a:solidFill>
                  <a:srgbClr val="4D4D4D"/>
                </a:solidFill>
                <a:cs typeface="Arial" panose="020B0604020202020204" pitchFamily="34" charset="0"/>
                <a:hlinkClick r:id="rId2"/>
              </a:rPr>
              <a:t>Euraxess</a:t>
            </a:r>
            <a:r>
              <a:rPr lang="en-US" sz="2400" dirty="0">
                <a:solidFill>
                  <a:srgbClr val="4D4D4D"/>
                </a:solidFill>
                <a:cs typeface="Arial" panose="020B0604020202020204" pitchFamily="34" charset="0"/>
              </a:rPr>
              <a:t> portal (</a:t>
            </a:r>
            <a:r>
              <a:rPr lang="el-GR" sz="2400" dirty="0">
                <a:solidFill>
                  <a:srgbClr val="4D4D4D"/>
                </a:solidFill>
                <a:cs typeface="Arial" panose="020B0604020202020204" pitchFamily="34" charset="0"/>
              </a:rPr>
              <a:t>για διαθεσιμότητα</a:t>
            </a:r>
            <a:r>
              <a:rPr lang="en-US" sz="2400" dirty="0">
                <a:solidFill>
                  <a:srgbClr val="4D4D4D"/>
                </a:solidFill>
                <a:cs typeface="Arial" panose="020B0604020202020204" pitchFamily="34" charset="0"/>
              </a:rPr>
              <a:t>)</a:t>
            </a:r>
          </a:p>
          <a:p>
            <a:pPr>
              <a:lnSpc>
                <a:spcPct val="110000"/>
              </a:lnSpc>
            </a:pPr>
            <a:r>
              <a:rPr lang="en-US" sz="2400" dirty="0">
                <a:solidFill>
                  <a:srgbClr val="4D4D4D"/>
                </a:solidFill>
                <a:cs typeface="Arial" panose="020B0604020202020204" pitchFamily="34" charset="0"/>
              </a:rPr>
              <a:t> </a:t>
            </a:r>
            <a:r>
              <a:rPr lang="en-US" sz="2400" dirty="0">
                <a:solidFill>
                  <a:srgbClr val="4D4D4D"/>
                </a:solidFill>
                <a:cs typeface="Arial" panose="020B0604020202020204" pitchFamily="34" charset="0"/>
                <a:hlinkClick r:id="rId3"/>
              </a:rPr>
              <a:t>MSCA Matchmaking platform</a:t>
            </a:r>
            <a:r>
              <a:rPr lang="en-US" sz="2400" dirty="0">
                <a:solidFill>
                  <a:srgbClr val="4D4D4D"/>
                </a:solidFill>
                <a:cs typeface="Arial" panose="020B0604020202020204" pitchFamily="34" charset="0"/>
              </a:rPr>
              <a:t> “</a:t>
            </a:r>
            <a:r>
              <a:rPr lang="en-US" sz="2400" i="1" dirty="0">
                <a:solidFill>
                  <a:srgbClr val="4D4D4D"/>
                </a:solidFill>
                <a:cs typeface="Arial" panose="020B0604020202020204" pitchFamily="34" charset="0"/>
                <a:hlinkClick r:id="rId4"/>
              </a:rPr>
              <a:t>Partner search</a:t>
            </a:r>
            <a:r>
              <a:rPr lang="en-US" sz="2400" dirty="0">
                <a:solidFill>
                  <a:srgbClr val="4D4D4D"/>
                </a:solidFill>
                <a:cs typeface="Arial" panose="020B0604020202020204" pitchFamily="34" charset="0"/>
              </a:rPr>
              <a:t>”</a:t>
            </a:r>
          </a:p>
          <a:p>
            <a:pPr>
              <a:lnSpc>
                <a:spcPct val="110000"/>
              </a:lnSpc>
            </a:pPr>
            <a:r>
              <a:rPr lang="en-US" sz="2400" dirty="0">
                <a:solidFill>
                  <a:srgbClr val="4D4D4D"/>
                </a:solidFill>
                <a:cs typeface="Arial" panose="020B0604020202020204" pitchFamily="34" charset="0"/>
                <a:hlinkClick r:id="rId5"/>
              </a:rPr>
              <a:t>Enterprise Europe Networks</a:t>
            </a:r>
            <a:r>
              <a:rPr lang="en-US" sz="2400" dirty="0">
                <a:solidFill>
                  <a:srgbClr val="4D4D4D"/>
                </a:solidFill>
                <a:cs typeface="Arial" panose="020B0604020202020204" pitchFamily="34" charset="0"/>
              </a:rPr>
              <a:t> (</a:t>
            </a:r>
            <a:r>
              <a:rPr lang="el-GR" sz="2400" dirty="0">
                <a:solidFill>
                  <a:srgbClr val="4D4D4D"/>
                </a:solidFill>
                <a:cs typeface="Arial" panose="020B0604020202020204" pitchFamily="34" charset="0"/>
              </a:rPr>
              <a:t>για μη ακαδημαϊκούς φορείς</a:t>
            </a:r>
            <a:r>
              <a:rPr lang="en-US" sz="2400" dirty="0">
                <a:solidFill>
                  <a:srgbClr val="4D4D4D"/>
                </a:solidFill>
                <a:cs typeface="Arial" panose="020B0604020202020204" pitchFamily="34" charset="0"/>
              </a:rPr>
              <a:t>)</a:t>
            </a:r>
          </a:p>
          <a:p>
            <a:pPr>
              <a:lnSpc>
                <a:spcPct val="110000"/>
              </a:lnSpc>
            </a:pPr>
            <a:endParaRPr lang="en-US" sz="2400" dirty="0">
              <a:solidFill>
                <a:srgbClr val="0000FF"/>
              </a:solidFill>
              <a:cs typeface="Arial" panose="020B0604020202020204" pitchFamily="34" charset="0"/>
              <a:hlinkClick r:id="rId6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>
              <a:lnSpc>
                <a:spcPct val="110000"/>
              </a:lnSpc>
            </a:pPr>
            <a:r>
              <a:rPr lang="en-US" sz="2400" dirty="0">
                <a:cs typeface="Arial" panose="020B0604020202020204" pitchFamily="34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X</a:t>
            </a:r>
            <a:r>
              <a:rPr lang="el-GR" sz="2400" dirty="0" err="1">
                <a:cs typeface="Arial" panose="020B0604020202020204" pitchFamily="34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ρήσιμα</a:t>
            </a:r>
            <a:r>
              <a:rPr lang="el-GR" sz="2400" dirty="0">
                <a:cs typeface="Arial" panose="020B0604020202020204" pitchFamily="34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έντυπα στο </a:t>
            </a:r>
            <a:r>
              <a:rPr lang="en-IE" sz="2400" dirty="0">
                <a:solidFill>
                  <a:srgbClr val="0000FF"/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Funding and Tenders Portal </a:t>
            </a:r>
            <a:r>
              <a:rPr lang="en-IE" sz="2400" dirty="0"/>
              <a:t>:</a:t>
            </a:r>
            <a:endParaRPr lang="el-GR" sz="2400" dirty="0"/>
          </a:p>
          <a:p>
            <a:pPr>
              <a:lnSpc>
                <a:spcPct val="110000"/>
              </a:lnSpc>
            </a:pPr>
            <a:endParaRPr lang="en-IE" sz="240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IE" sz="2400" dirty="0"/>
              <a:t>Guide </a:t>
            </a:r>
            <a:r>
              <a:rPr lang="en-US" sz="2400" dirty="0"/>
              <a:t>and Handbook for applicants</a:t>
            </a:r>
            <a:endParaRPr lang="en-IE" sz="2400" b="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IE" sz="2400" b="0" dirty="0"/>
              <a:t>MSCA Work Programme and annexes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IE" sz="2400" b="0" dirty="0"/>
              <a:t>Proposal templates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IE" sz="2400" b="0" dirty="0"/>
              <a:t>Model Grant Agreements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IE" sz="2400" b="0" dirty="0"/>
              <a:t>Horizon Europe Programme Guide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IE" sz="2400" b="0" dirty="0"/>
              <a:t>Online manual on how to submit an application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IE" sz="2400" b="0" dirty="0"/>
              <a:t>Frequently Asked Questions</a:t>
            </a:r>
            <a:endParaRPr lang="en-IE" sz="240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IE" sz="2400" b="0" dirty="0"/>
              <a:t>MSCA Guidelines on Supervision</a:t>
            </a:r>
            <a:endParaRPr lang="el-GR" sz="2400" b="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l-GR" sz="2400" dirty="0"/>
              <a:t>Ε</a:t>
            </a:r>
            <a:r>
              <a:rPr lang="en-US" sz="2400" dirty="0" err="1"/>
              <a:t>uropean</a:t>
            </a:r>
            <a:r>
              <a:rPr lang="en-US" sz="2400" dirty="0"/>
              <a:t> Charter and Code for Researchers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b="0" dirty="0"/>
              <a:t>MSCA Green Charter</a:t>
            </a:r>
          </a:p>
          <a:p>
            <a:endParaRPr lang="el-GR" sz="24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DD63DD0-74C5-4650-BDE7-EBAC09056A05}"/>
              </a:ext>
            </a:extLst>
          </p:cNvPr>
          <p:cNvSpPr txBox="1"/>
          <p:nvPr/>
        </p:nvSpPr>
        <p:spPr>
          <a:xfrm>
            <a:off x="156882" y="555267"/>
            <a:ext cx="117258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3600" dirty="0">
                <a:solidFill>
                  <a:schemeClr val="bg1"/>
                </a:solidFill>
              </a:rPr>
              <a:t>Χρήσιμες πληροφορίες</a:t>
            </a:r>
            <a:endParaRPr lang="en-150" sz="3600" dirty="0">
              <a:solidFill>
                <a:schemeClr val="bg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CC95E1C-881A-42A2-8B0B-B9315A5D32F2}"/>
              </a:ext>
            </a:extLst>
          </p:cNvPr>
          <p:cNvSpPr/>
          <p:nvPr/>
        </p:nvSpPr>
        <p:spPr>
          <a:xfrm>
            <a:off x="9144001" y="9853484"/>
            <a:ext cx="867335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Εκδήλωση για το </a:t>
            </a:r>
            <a:r>
              <a:rPr lang="en-US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ERC </a:t>
            </a:r>
            <a:r>
              <a:rPr lang="el-GR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05 Σεπτεμβρίου 2024</a:t>
            </a:r>
            <a:endParaRPr lang="en-GB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365499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19C40083-DE37-4CD1-8BA3-607C416883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5408" y="5892790"/>
            <a:ext cx="11772768" cy="2921019"/>
          </a:xfrm>
        </p:spPr>
        <p:txBody>
          <a:bodyPr>
            <a:noAutofit/>
          </a:bodyPr>
          <a:lstStyle/>
          <a:p>
            <a:r>
              <a:rPr lang="el-GR" sz="3600" dirty="0"/>
              <a:t>ΥΠΗΡΕΣΙΕΣ</a:t>
            </a:r>
          </a:p>
          <a:p>
            <a:endParaRPr lang="el-GR" sz="2100" dirty="0"/>
          </a:p>
          <a:p>
            <a:pPr marL="514350" indent="-514350" algn="just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el-GR" sz="2100" b="0" dirty="0">
                <a:latin typeface="Verdana" panose="020B060403050404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Πληροφόρηση (υπηρεσία μικρής διάρκειας, απλά ερωτήματα)</a:t>
            </a:r>
            <a:endParaRPr lang="en-US" sz="2100" b="0" dirty="0">
              <a:latin typeface="Verdana" panose="020B060403050404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0" algn="just">
              <a:lnSpc>
                <a:spcPct val="107000"/>
              </a:lnSpc>
            </a:pPr>
            <a:endParaRPr lang="en-150" sz="2100" b="0" dirty="0">
              <a:latin typeface="Verdana" panose="020B060403050404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514350" indent="-514350" algn="just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el-GR" sz="2100" b="0" dirty="0">
                <a:latin typeface="Verdana" panose="020B060403050404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Καθοδήγηση (υπηρεσία μεγαλύτερης διάρκειας για μη-τετριμμένα ερωτήματα και περιλαμβάνει επιπλέον επικοινωνίες)</a:t>
            </a:r>
            <a:endParaRPr lang="en-US" sz="2100" b="0" dirty="0">
              <a:latin typeface="Verdana" panose="020B060403050404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514350" indent="-514350" algn="just">
              <a:lnSpc>
                <a:spcPct val="107000"/>
              </a:lnSpc>
              <a:buFont typeface="Symbol" panose="05050102010706020507" pitchFamily="18" charset="2"/>
              <a:buChar char=""/>
            </a:pPr>
            <a:endParaRPr lang="en-150" sz="2100" b="0" dirty="0">
              <a:latin typeface="Verdana" panose="020B060403050404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514350" indent="-514350" algn="just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en-US" sz="2100" b="0" dirty="0">
                <a:latin typeface="Verdana" panose="020B060403050404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Pre</a:t>
            </a:r>
            <a:r>
              <a:rPr lang="el-GR" sz="2100" b="0" dirty="0">
                <a:latin typeface="Verdana" panose="020B060403050404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</a:t>
            </a:r>
            <a:r>
              <a:rPr lang="en-US" sz="2100" b="0" dirty="0">
                <a:latin typeface="Verdana" panose="020B060403050404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screening</a:t>
            </a:r>
            <a:r>
              <a:rPr lang="el-GR" sz="2100" b="0" dirty="0">
                <a:latin typeface="Verdana" panose="020B060403050404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(προεπισκόπηση πρότασης)</a:t>
            </a:r>
            <a:endParaRPr lang="en-US" sz="2100" b="0" dirty="0">
              <a:latin typeface="Verdana" panose="020B060403050404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0" algn="just">
              <a:lnSpc>
                <a:spcPct val="107000"/>
              </a:lnSpc>
            </a:pPr>
            <a:endParaRPr lang="el-GR" sz="2100" b="0" dirty="0">
              <a:latin typeface="Verdana" panose="020B060403050404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514350" indent="-514350" algn="just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el-GR" sz="2100" b="0" dirty="0">
                <a:latin typeface="Verdana" panose="020B060403050404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Πραγματοποίηση εκδηλώσεων </a:t>
            </a:r>
          </a:p>
          <a:p>
            <a:pPr marL="514350" indent="-514350" algn="just">
              <a:lnSpc>
                <a:spcPct val="107000"/>
              </a:lnSpc>
              <a:buFont typeface="Symbol" panose="05050102010706020507" pitchFamily="18" charset="2"/>
              <a:buChar char=""/>
            </a:pPr>
            <a:endParaRPr lang="en-US" sz="2100" b="0" dirty="0">
              <a:latin typeface="Verdana" panose="020B060403050404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514350" indent="-514350" algn="just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el-GR" sz="2100" b="0" dirty="0">
                <a:latin typeface="Verdana" panose="020B060403050404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Δυνατότητα εξεύρεσης εταίρων στις προκηρύξεις με κοινοπραξίες </a:t>
            </a:r>
          </a:p>
          <a:p>
            <a:pPr marL="514350" indent="-514350" algn="just">
              <a:lnSpc>
                <a:spcPct val="107000"/>
              </a:lnSpc>
              <a:buFont typeface="Symbol" panose="05050102010706020507" pitchFamily="18" charset="2"/>
              <a:buChar char=""/>
            </a:pPr>
            <a:endParaRPr lang="el-GR" sz="2100" b="0" dirty="0">
              <a:latin typeface="Verdana" panose="020B060403050404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514350" indent="-514350" algn="just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el-GR" sz="2100" b="0" dirty="0">
                <a:latin typeface="Verdana" panose="020B060403050404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Δικτύωση</a:t>
            </a:r>
            <a:endParaRPr lang="en-US" sz="2100" b="0" dirty="0">
              <a:latin typeface="Verdana" panose="020B060403050404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514350" indent="-514350" algn="just">
              <a:lnSpc>
                <a:spcPct val="107000"/>
              </a:lnSpc>
              <a:buFont typeface="Symbol" panose="05050102010706020507" pitchFamily="18" charset="2"/>
              <a:buChar char=""/>
            </a:pPr>
            <a:endParaRPr lang="el-GR" sz="2100" b="0" dirty="0">
              <a:latin typeface="Verdana" panose="020B060403050404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514350" indent="-514350" algn="just">
              <a:lnSpc>
                <a:spcPct val="107000"/>
              </a:lnSpc>
              <a:buFont typeface="Symbol" panose="05050102010706020507" pitchFamily="18" charset="2"/>
              <a:buChar char=""/>
            </a:pPr>
            <a:endParaRPr lang="en-150" sz="2100" b="0" dirty="0">
              <a:latin typeface="Verdana" panose="020B060403050404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F0651A7-3C33-4103-AC38-A464E55EE05B}"/>
              </a:ext>
            </a:extLst>
          </p:cNvPr>
          <p:cNvSpPr txBox="1"/>
          <p:nvPr/>
        </p:nvSpPr>
        <p:spPr>
          <a:xfrm>
            <a:off x="12877801" y="7353300"/>
            <a:ext cx="4939554" cy="728924"/>
          </a:xfrm>
          <a:prstGeom prst="roundRect">
            <a:avLst/>
          </a:prstGeom>
          <a:solidFill>
            <a:srgbClr val="B21C26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just">
              <a:lnSpc>
                <a:spcPct val="107000"/>
              </a:lnSpc>
            </a:pPr>
            <a:r>
              <a:rPr lang="en-US" dirty="0" err="1">
                <a:solidFill>
                  <a:schemeClr val="bg1"/>
                </a:solidFill>
                <a:latin typeface="Verdana" panose="020B060403050404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Προε</a:t>
            </a:r>
            <a:r>
              <a:rPr lang="en-US" dirty="0">
                <a:solidFill>
                  <a:schemeClr val="bg1"/>
                </a:solidFill>
                <a:latin typeface="Verdana" panose="020B060403050404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πισκόπηση προτάσεων: </a:t>
            </a:r>
            <a:r>
              <a:rPr lang="el-GR" dirty="0">
                <a:solidFill>
                  <a:schemeClr val="bg1"/>
                </a:solidFill>
                <a:latin typeface="Verdana" panose="020B060403050404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&gt;</a:t>
            </a:r>
            <a:r>
              <a:rPr lang="el-GR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20</a:t>
            </a:r>
            <a:r>
              <a:rPr lang="el-GR" dirty="0">
                <a:solidFill>
                  <a:schemeClr val="bg1"/>
                </a:solidFill>
                <a:latin typeface="Verdana" panose="020B060403050404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</a:t>
            </a:r>
            <a:endParaRPr lang="en-150" dirty="0">
              <a:solidFill>
                <a:schemeClr val="bg1"/>
              </a:solidFill>
              <a:latin typeface="Verdana" panose="020B060403050404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0" algn="just">
              <a:lnSpc>
                <a:spcPct val="107000"/>
              </a:lnSpc>
            </a:pPr>
            <a:r>
              <a:rPr lang="en-US" dirty="0" err="1">
                <a:solidFill>
                  <a:schemeClr val="bg1"/>
                </a:solidFill>
                <a:latin typeface="Verdana" panose="020B060403050404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Συνολικά</a:t>
            </a:r>
            <a:r>
              <a:rPr lang="en-US" dirty="0">
                <a:solidFill>
                  <a:schemeClr val="bg1"/>
                </a:solidFill>
                <a:latin typeface="Verdana" panose="020B060403050404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Verdana" panose="020B060403050404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ερωτήμ</a:t>
            </a:r>
            <a:r>
              <a:rPr lang="en-US" dirty="0">
                <a:solidFill>
                  <a:schemeClr val="bg1"/>
                </a:solidFill>
                <a:latin typeface="Verdana" panose="020B060403050404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ατα: </a:t>
            </a:r>
            <a:r>
              <a:rPr lang="el-GR" dirty="0">
                <a:solidFill>
                  <a:schemeClr val="bg1"/>
                </a:solidFill>
                <a:latin typeface="Verdana" panose="020B060403050404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&gt; 200</a:t>
            </a:r>
            <a:r>
              <a:rPr lang="en-US" dirty="0">
                <a:solidFill>
                  <a:schemeClr val="bg1"/>
                </a:solidFill>
                <a:latin typeface="Verdana" panose="020B060403050404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 </a:t>
            </a:r>
            <a:endParaRPr lang="en-150" dirty="0">
              <a:solidFill>
                <a:schemeClr val="bg1"/>
              </a:solidFill>
              <a:latin typeface="Verdana" panose="020B060403050404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22D7E6E2-D35E-4627-9B86-007BED9131A9}"/>
              </a:ext>
            </a:extLst>
          </p:cNvPr>
          <p:cNvSpPr/>
          <p:nvPr/>
        </p:nvSpPr>
        <p:spPr>
          <a:xfrm>
            <a:off x="9144001" y="9853484"/>
            <a:ext cx="867335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Εκδήλωση για το </a:t>
            </a:r>
            <a:r>
              <a:rPr lang="en-US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ERC </a:t>
            </a:r>
            <a:r>
              <a:rPr lang="el-GR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05 Σεπτεμβρίου 2024</a:t>
            </a:r>
            <a:endParaRPr lang="en-GB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85D06BE-770B-4D04-8555-35B0878B80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150" dirty="0"/>
          </a:p>
        </p:txBody>
      </p:sp>
      <p:grpSp>
        <p:nvGrpSpPr>
          <p:cNvPr id="8" name="Group 2">
            <a:extLst>
              <a:ext uri="{FF2B5EF4-FFF2-40B4-BE49-F238E27FC236}">
                <a16:creationId xmlns:a16="http://schemas.microsoft.com/office/drawing/2014/main" id="{324B140C-67A8-4317-A3EA-4853B20BD600}"/>
              </a:ext>
            </a:extLst>
          </p:cNvPr>
          <p:cNvGrpSpPr/>
          <p:nvPr/>
        </p:nvGrpSpPr>
        <p:grpSpPr>
          <a:xfrm rot="-10800000">
            <a:off x="-1" y="345281"/>
            <a:ext cx="11963400" cy="1021556"/>
            <a:chOff x="0" y="0"/>
            <a:chExt cx="604777" cy="58309"/>
          </a:xfrm>
        </p:grpSpPr>
        <p:sp>
          <p:nvSpPr>
            <p:cNvPr id="9" name="Freeform 3">
              <a:extLst>
                <a:ext uri="{FF2B5EF4-FFF2-40B4-BE49-F238E27FC236}">
                  <a16:creationId xmlns:a16="http://schemas.microsoft.com/office/drawing/2014/main" id="{9E6A41DA-7509-4C5D-89CA-BD0D28C9A257}"/>
                </a:ext>
              </a:extLst>
            </p:cNvPr>
            <p:cNvSpPr/>
            <p:nvPr/>
          </p:nvSpPr>
          <p:spPr>
            <a:xfrm>
              <a:off x="0" y="0"/>
              <a:ext cx="604777" cy="58309"/>
            </a:xfrm>
            <a:custGeom>
              <a:avLst/>
              <a:gdLst/>
              <a:ahLst/>
              <a:cxnLst/>
              <a:rect l="l" t="t" r="r" b="b"/>
              <a:pathLst>
                <a:path w="604777" h="58309">
                  <a:moveTo>
                    <a:pt x="0" y="0"/>
                  </a:moveTo>
                  <a:lnTo>
                    <a:pt x="604777" y="0"/>
                  </a:lnTo>
                  <a:lnTo>
                    <a:pt x="604777" y="58309"/>
                  </a:lnTo>
                  <a:lnTo>
                    <a:pt x="0" y="58309"/>
                  </a:lnTo>
                  <a:close/>
                </a:path>
              </a:pathLst>
            </a:custGeom>
            <a:solidFill>
              <a:srgbClr val="AF1E2D"/>
            </a:solidFill>
          </p:spPr>
        </p:sp>
        <p:sp>
          <p:nvSpPr>
            <p:cNvPr id="10" name="TextBox 4">
              <a:extLst>
                <a:ext uri="{FF2B5EF4-FFF2-40B4-BE49-F238E27FC236}">
                  <a16:creationId xmlns:a16="http://schemas.microsoft.com/office/drawing/2014/main" id="{F5299B4F-B236-4C43-9E4A-B4A640407BB7}"/>
                </a:ext>
              </a:extLst>
            </p:cNvPr>
            <p:cNvSpPr txBox="1"/>
            <p:nvPr/>
          </p:nvSpPr>
          <p:spPr>
            <a:xfrm>
              <a:off x="0" y="-38100"/>
              <a:ext cx="604777" cy="9640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>
                <a:lnSpc>
                  <a:spcPts val="2100"/>
                </a:lnSpc>
              </a:pPr>
              <a:endParaRPr/>
            </a:p>
          </p:txBody>
        </p:sp>
      </p:grpSp>
      <p:sp>
        <p:nvSpPr>
          <p:cNvPr id="11" name="Title 1">
            <a:extLst>
              <a:ext uri="{FF2B5EF4-FFF2-40B4-BE49-F238E27FC236}">
                <a16:creationId xmlns:a16="http://schemas.microsoft.com/office/drawing/2014/main" id="{2D753400-BEB5-40BB-AF60-E20E87E8DAFE}"/>
              </a:ext>
            </a:extLst>
          </p:cNvPr>
          <p:cNvSpPr txBox="1">
            <a:spLocks/>
          </p:cNvSpPr>
          <p:nvPr/>
        </p:nvSpPr>
        <p:spPr>
          <a:xfrm>
            <a:off x="152400" y="330191"/>
            <a:ext cx="11506199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B21C26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l-GR" sz="3600" b="1" dirty="0">
                <a:solidFill>
                  <a:schemeClr val="bg1"/>
                </a:solidFill>
              </a:rPr>
              <a:t>Το Δίκτυο ΠΡΑΞΗ ως Εθνικό Σημείο Επαφής για τις δράσεις</a:t>
            </a:r>
            <a:r>
              <a:rPr lang="en-US" sz="3600" b="1" dirty="0">
                <a:solidFill>
                  <a:schemeClr val="bg1"/>
                </a:solidFill>
              </a:rPr>
              <a:t> MSCA</a:t>
            </a:r>
            <a:endParaRPr lang="el-GR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644143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319382" y="7100182"/>
            <a:ext cx="556111" cy="556111"/>
          </a:xfrm>
          <a:custGeom>
            <a:avLst/>
            <a:gdLst/>
            <a:ahLst/>
            <a:cxnLst/>
            <a:rect l="l" t="t" r="r" b="b"/>
            <a:pathLst>
              <a:path w="556111" h="556111">
                <a:moveTo>
                  <a:pt x="0" y="0"/>
                </a:moveTo>
                <a:lnTo>
                  <a:pt x="556111" y="0"/>
                </a:lnTo>
                <a:lnTo>
                  <a:pt x="556111" y="556111"/>
                </a:lnTo>
                <a:lnTo>
                  <a:pt x="0" y="55611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</p:sp>
      <p:sp>
        <p:nvSpPr>
          <p:cNvPr id="3" name="Freeform 3"/>
          <p:cNvSpPr/>
          <p:nvPr/>
        </p:nvSpPr>
        <p:spPr>
          <a:xfrm>
            <a:off x="2319382" y="7798858"/>
            <a:ext cx="556111" cy="556111"/>
          </a:xfrm>
          <a:custGeom>
            <a:avLst/>
            <a:gdLst/>
            <a:ahLst/>
            <a:cxnLst/>
            <a:rect l="l" t="t" r="r" b="b"/>
            <a:pathLst>
              <a:path w="556111" h="556111">
                <a:moveTo>
                  <a:pt x="0" y="0"/>
                </a:moveTo>
                <a:lnTo>
                  <a:pt x="556111" y="0"/>
                </a:lnTo>
                <a:lnTo>
                  <a:pt x="556111" y="556112"/>
                </a:lnTo>
                <a:lnTo>
                  <a:pt x="0" y="55611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3197291" y="1165845"/>
            <a:ext cx="3753171" cy="1363427"/>
          </a:xfrm>
          <a:custGeom>
            <a:avLst/>
            <a:gdLst/>
            <a:ahLst/>
            <a:cxnLst/>
            <a:rect l="l" t="t" r="r" b="b"/>
            <a:pathLst>
              <a:path w="3753171" h="1363427">
                <a:moveTo>
                  <a:pt x="0" y="0"/>
                </a:moveTo>
                <a:lnTo>
                  <a:pt x="3753170" y="0"/>
                </a:lnTo>
                <a:lnTo>
                  <a:pt x="3753170" y="1363428"/>
                </a:lnTo>
                <a:lnTo>
                  <a:pt x="0" y="136342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grpSp>
        <p:nvGrpSpPr>
          <p:cNvPr id="6" name="Group 6"/>
          <p:cNvGrpSpPr/>
          <p:nvPr/>
        </p:nvGrpSpPr>
        <p:grpSpPr>
          <a:xfrm>
            <a:off x="0" y="0"/>
            <a:ext cx="831817" cy="10287000"/>
            <a:chOff x="0" y="0"/>
            <a:chExt cx="281380" cy="34798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281380" cy="3479800"/>
            </a:xfrm>
            <a:custGeom>
              <a:avLst/>
              <a:gdLst/>
              <a:ahLst/>
              <a:cxnLst/>
              <a:rect l="l" t="t" r="r" b="b"/>
              <a:pathLst>
                <a:path w="281380" h="3479800">
                  <a:moveTo>
                    <a:pt x="0" y="0"/>
                  </a:moveTo>
                  <a:lnTo>
                    <a:pt x="281380" y="0"/>
                  </a:lnTo>
                  <a:lnTo>
                    <a:pt x="281380" y="3479800"/>
                  </a:lnTo>
                  <a:lnTo>
                    <a:pt x="0" y="3479800"/>
                  </a:lnTo>
                  <a:close/>
                </a:path>
              </a:pathLst>
            </a:custGeom>
            <a:solidFill>
              <a:srgbClr val="AF1E2D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9496425" y="8282760"/>
            <a:ext cx="1932030" cy="1932030"/>
            <a:chOff x="0" y="0"/>
            <a:chExt cx="812800" cy="8128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0" y="0"/>
                  </a:moveTo>
                  <a:lnTo>
                    <a:pt x="812800" y="0"/>
                  </a:lnTo>
                  <a:lnTo>
                    <a:pt x="812800" y="812800"/>
                  </a:lnTo>
                  <a:lnTo>
                    <a:pt x="0" y="812800"/>
                  </a:lnTo>
                  <a:close/>
                </a:path>
              </a:pathLst>
            </a:custGeom>
            <a:blipFill>
              <a:blip r:embed="rId7"/>
              <a:stretch>
                <a:fillRect/>
              </a:stretch>
            </a:blipFill>
          </p:spPr>
        </p:sp>
      </p:grpSp>
      <p:sp>
        <p:nvSpPr>
          <p:cNvPr id="10" name="Freeform 10"/>
          <p:cNvSpPr/>
          <p:nvPr/>
        </p:nvSpPr>
        <p:spPr>
          <a:xfrm>
            <a:off x="7906666" y="9220514"/>
            <a:ext cx="1618334" cy="716113"/>
          </a:xfrm>
          <a:custGeom>
            <a:avLst/>
            <a:gdLst/>
            <a:ahLst/>
            <a:cxnLst/>
            <a:rect l="l" t="t" r="r" b="b"/>
            <a:pathLst>
              <a:path w="1618334" h="716113">
                <a:moveTo>
                  <a:pt x="0" y="0"/>
                </a:moveTo>
                <a:lnTo>
                  <a:pt x="1618334" y="0"/>
                </a:lnTo>
                <a:lnTo>
                  <a:pt x="1618334" y="716113"/>
                </a:lnTo>
                <a:lnTo>
                  <a:pt x="0" y="716113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grpSp>
        <p:nvGrpSpPr>
          <p:cNvPr id="11" name="Group 11"/>
          <p:cNvGrpSpPr/>
          <p:nvPr/>
        </p:nvGrpSpPr>
        <p:grpSpPr>
          <a:xfrm>
            <a:off x="11428455" y="0"/>
            <a:ext cx="6859545" cy="10287000"/>
            <a:chOff x="0" y="0"/>
            <a:chExt cx="9146060" cy="13716000"/>
          </a:xfrm>
        </p:grpSpPr>
        <p:pic>
          <p:nvPicPr>
            <p:cNvPr id="12" name="Picture 12"/>
            <p:cNvPicPr>
              <a:picLocks noChangeAspect="1"/>
            </p:cNvPicPr>
            <p:nvPr/>
          </p:nvPicPr>
          <p:blipFill>
            <a:blip r:embed="rId10"/>
            <a:srcRect l="26661" r="26661"/>
            <a:stretch>
              <a:fillRect/>
            </a:stretch>
          </p:blipFill>
          <p:spPr>
            <a:xfrm>
              <a:off x="0" y="0"/>
              <a:ext cx="9146060" cy="13716000"/>
            </a:xfrm>
            <a:prstGeom prst="rect">
              <a:avLst/>
            </a:prstGeom>
          </p:spPr>
        </p:pic>
      </p:grpSp>
      <p:sp>
        <p:nvSpPr>
          <p:cNvPr id="13" name="TextBox 13"/>
          <p:cNvSpPr txBox="1"/>
          <p:nvPr/>
        </p:nvSpPr>
        <p:spPr>
          <a:xfrm>
            <a:off x="1905000" y="3411135"/>
            <a:ext cx="8458200" cy="9270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just">
              <a:lnSpc>
                <a:spcPts val="8400"/>
              </a:lnSpc>
              <a:spcBef>
                <a:spcPct val="0"/>
              </a:spcBef>
            </a:pPr>
            <a:r>
              <a:rPr lang="en-US" sz="3600" b="1" dirty="0">
                <a:solidFill>
                  <a:srgbClr val="3A3A3C"/>
                </a:solidFill>
                <a:latin typeface="Helios Bold"/>
                <a:ea typeface="Helios Bold"/>
                <a:cs typeface="Helios Bold"/>
                <a:sym typeface="Helios Bold"/>
              </a:rPr>
              <a:t>ΕΥΧΑΡΙΣΤΩ </a:t>
            </a:r>
            <a:r>
              <a:rPr lang="el-GR" sz="3600" b="1" dirty="0">
                <a:solidFill>
                  <a:srgbClr val="3A3A3C"/>
                </a:solidFill>
                <a:latin typeface="Helios Bold"/>
                <a:ea typeface="Helios Bold"/>
                <a:cs typeface="Helios Bold"/>
                <a:sym typeface="Helios Bold"/>
              </a:rPr>
              <a:t>ΠΟΛΥ ΓΙΑ ΤΗΝ ΠΡΟΣΟΧΗ ΣΑΣ</a:t>
            </a:r>
            <a:r>
              <a:rPr lang="en-US" sz="3600" b="1" dirty="0">
                <a:solidFill>
                  <a:srgbClr val="3A3A3C"/>
                </a:solidFill>
                <a:latin typeface="Helios Bold"/>
                <a:ea typeface="Helios Bold"/>
                <a:cs typeface="Helios Bold"/>
                <a:sym typeface="Helios Bold"/>
              </a:rPr>
              <a:t> !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2319382" y="5834675"/>
            <a:ext cx="5014045" cy="4676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just">
              <a:lnSpc>
                <a:spcPts val="3919"/>
              </a:lnSpc>
              <a:spcBef>
                <a:spcPct val="0"/>
              </a:spcBef>
            </a:pPr>
            <a:r>
              <a:rPr lang="el-GR" sz="2799" b="1" spc="-55" dirty="0">
                <a:solidFill>
                  <a:srgbClr val="3E3E3F"/>
                </a:solidFill>
                <a:latin typeface="Helios Bold"/>
                <a:ea typeface="Helios Bold"/>
                <a:cs typeface="Helios Bold"/>
                <a:sym typeface="Helios Bold"/>
              </a:rPr>
              <a:t>ΜΑΡΙΑ ΧΡΙΣΤΙΝΑ ΧΕΙΜΩΝΙΔΗ</a:t>
            </a:r>
            <a:endParaRPr lang="en-US" sz="2799" b="1" spc="-55" dirty="0">
              <a:solidFill>
                <a:srgbClr val="3E3E3F"/>
              </a:solidFill>
              <a:latin typeface="Helios Bold"/>
              <a:ea typeface="Helios Bold"/>
              <a:cs typeface="Helios Bold"/>
              <a:sym typeface="Helios Bold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3073777" y="7143288"/>
            <a:ext cx="3788059" cy="4222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just">
              <a:lnSpc>
                <a:spcPts val="3499"/>
              </a:lnSpc>
              <a:spcBef>
                <a:spcPct val="0"/>
              </a:spcBef>
            </a:pPr>
            <a:r>
              <a:rPr lang="en-US" sz="2499" spc="-49">
                <a:solidFill>
                  <a:srgbClr val="3A3A3C"/>
                </a:solidFill>
                <a:latin typeface="Helios"/>
                <a:ea typeface="Helios"/>
                <a:cs typeface="Helios"/>
                <a:sym typeface="Helios"/>
              </a:rPr>
              <a:t>www.praxinetwork.gr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3073777" y="7841964"/>
            <a:ext cx="4165223" cy="40703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1" indent="0" algn="just">
              <a:lnSpc>
                <a:spcPts val="3499"/>
              </a:lnSpc>
              <a:spcBef>
                <a:spcPct val="0"/>
              </a:spcBef>
            </a:pPr>
            <a:r>
              <a:rPr lang="en-US" sz="2499" spc="-49" dirty="0">
                <a:solidFill>
                  <a:srgbClr val="3A3A3C"/>
                </a:solidFill>
                <a:latin typeface="Helios"/>
                <a:ea typeface="Helios"/>
                <a:cs typeface="Helios"/>
                <a:sym typeface="Helios"/>
              </a:rPr>
              <a:t>cheimonidi@praxinetwork.gr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-10800000">
            <a:off x="0" y="345281"/>
            <a:ext cx="10595477" cy="1021556"/>
            <a:chOff x="0" y="0"/>
            <a:chExt cx="604777" cy="58309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04777" cy="58309"/>
            </a:xfrm>
            <a:custGeom>
              <a:avLst/>
              <a:gdLst/>
              <a:ahLst/>
              <a:cxnLst/>
              <a:rect l="l" t="t" r="r" b="b"/>
              <a:pathLst>
                <a:path w="604777" h="58309">
                  <a:moveTo>
                    <a:pt x="0" y="0"/>
                  </a:moveTo>
                  <a:lnTo>
                    <a:pt x="604777" y="0"/>
                  </a:lnTo>
                  <a:lnTo>
                    <a:pt x="604777" y="58309"/>
                  </a:lnTo>
                  <a:lnTo>
                    <a:pt x="0" y="58309"/>
                  </a:lnTo>
                  <a:close/>
                </a:path>
              </a:pathLst>
            </a:custGeom>
            <a:solidFill>
              <a:srgbClr val="AF1E2D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604777" cy="9640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100"/>
                </a:lnSpc>
              </a:pPr>
              <a:endParaRPr/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794196" y="508397"/>
            <a:ext cx="9007086" cy="6662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399"/>
              </a:lnSpc>
            </a:pPr>
            <a:r>
              <a:rPr lang="el-GR" sz="4499" dirty="0">
                <a:solidFill>
                  <a:srgbClr val="FFFFFF"/>
                </a:solidFill>
                <a:latin typeface="Helios"/>
                <a:ea typeface="Helios"/>
                <a:cs typeface="Helios"/>
                <a:sym typeface="Helios"/>
              </a:rPr>
              <a:t>Χρηματοδοτικά εργαλεία </a:t>
            </a:r>
            <a:r>
              <a:rPr lang="en-US" sz="4499" dirty="0">
                <a:solidFill>
                  <a:srgbClr val="FFFFFF"/>
                </a:solidFill>
                <a:latin typeface="Helios"/>
                <a:ea typeface="Helios"/>
                <a:cs typeface="Helios"/>
                <a:sym typeface="Helios"/>
              </a:rPr>
              <a:t>EIC </a:t>
            </a:r>
          </a:p>
        </p:txBody>
      </p:sp>
      <p:sp>
        <p:nvSpPr>
          <p:cNvPr id="6" name="Freeform 6"/>
          <p:cNvSpPr/>
          <p:nvPr/>
        </p:nvSpPr>
        <p:spPr>
          <a:xfrm>
            <a:off x="15350096" y="8985385"/>
            <a:ext cx="2608289" cy="1011557"/>
          </a:xfrm>
          <a:custGeom>
            <a:avLst/>
            <a:gdLst/>
            <a:ahLst/>
            <a:cxnLst/>
            <a:rect l="l" t="t" r="r" b="b"/>
            <a:pathLst>
              <a:path w="2608289" h="1011557">
                <a:moveTo>
                  <a:pt x="0" y="0"/>
                </a:moveTo>
                <a:lnTo>
                  <a:pt x="2608288" y="0"/>
                </a:lnTo>
                <a:lnTo>
                  <a:pt x="2608288" y="1011557"/>
                </a:lnTo>
                <a:lnTo>
                  <a:pt x="0" y="101155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9AA5339-748B-49A7-8850-D9702388EC7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6484" t="34583" r="14141" b="9027"/>
          <a:stretch/>
        </p:blipFill>
        <p:spPr>
          <a:xfrm>
            <a:off x="0" y="1333500"/>
            <a:ext cx="18288000" cy="765188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2">
            <a:extLst>
              <a:ext uri="{FF2B5EF4-FFF2-40B4-BE49-F238E27FC236}">
                <a16:creationId xmlns:a16="http://schemas.microsoft.com/office/drawing/2014/main" id="{EEB09D0A-4C4C-4B4F-94FC-A0A2DDCF1213}"/>
              </a:ext>
            </a:extLst>
          </p:cNvPr>
          <p:cNvGrpSpPr/>
          <p:nvPr/>
        </p:nvGrpSpPr>
        <p:grpSpPr>
          <a:xfrm rot="-10800000">
            <a:off x="0" y="345281"/>
            <a:ext cx="10595477" cy="1021556"/>
            <a:chOff x="0" y="0"/>
            <a:chExt cx="604777" cy="58309"/>
          </a:xfrm>
        </p:grpSpPr>
        <p:sp>
          <p:nvSpPr>
            <p:cNvPr id="11" name="Freeform 3">
              <a:extLst>
                <a:ext uri="{FF2B5EF4-FFF2-40B4-BE49-F238E27FC236}">
                  <a16:creationId xmlns:a16="http://schemas.microsoft.com/office/drawing/2014/main" id="{CDD44863-95FD-48A8-AD46-FB59E232AA8D}"/>
                </a:ext>
              </a:extLst>
            </p:cNvPr>
            <p:cNvSpPr/>
            <p:nvPr/>
          </p:nvSpPr>
          <p:spPr>
            <a:xfrm>
              <a:off x="0" y="0"/>
              <a:ext cx="604777" cy="58309"/>
            </a:xfrm>
            <a:custGeom>
              <a:avLst/>
              <a:gdLst/>
              <a:ahLst/>
              <a:cxnLst/>
              <a:rect l="l" t="t" r="r" b="b"/>
              <a:pathLst>
                <a:path w="604777" h="58309">
                  <a:moveTo>
                    <a:pt x="0" y="0"/>
                  </a:moveTo>
                  <a:lnTo>
                    <a:pt x="604777" y="0"/>
                  </a:lnTo>
                  <a:lnTo>
                    <a:pt x="604777" y="58309"/>
                  </a:lnTo>
                  <a:lnTo>
                    <a:pt x="0" y="58309"/>
                  </a:lnTo>
                  <a:close/>
                </a:path>
              </a:pathLst>
            </a:custGeom>
            <a:solidFill>
              <a:srgbClr val="AF1E2D"/>
            </a:solidFill>
          </p:spPr>
        </p:sp>
        <p:sp>
          <p:nvSpPr>
            <p:cNvPr id="12" name="TextBox 4">
              <a:extLst>
                <a:ext uri="{FF2B5EF4-FFF2-40B4-BE49-F238E27FC236}">
                  <a16:creationId xmlns:a16="http://schemas.microsoft.com/office/drawing/2014/main" id="{54FF0062-7A6F-42BC-B336-9EE258D50C5B}"/>
                </a:ext>
              </a:extLst>
            </p:cNvPr>
            <p:cNvSpPr txBox="1"/>
            <p:nvPr/>
          </p:nvSpPr>
          <p:spPr>
            <a:xfrm>
              <a:off x="0" y="-38100"/>
              <a:ext cx="604777" cy="9640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100"/>
                </a:lnSpc>
              </a:pPr>
              <a:endParaRPr/>
            </a:p>
          </p:txBody>
        </p:sp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66D5DD55-5859-4CB1-A63B-E674453E7D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>
                <a:solidFill>
                  <a:schemeClr val="bg1"/>
                </a:solidFill>
              </a:rPr>
              <a:t>EIC Pathfinder</a:t>
            </a:r>
            <a:endParaRPr lang="en-150" dirty="0">
              <a:solidFill>
                <a:schemeClr val="bg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5232128-97D3-49F2-BD63-B506279CD64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532" t="34027" r="17734" b="15833"/>
          <a:stretch/>
        </p:blipFill>
        <p:spPr>
          <a:xfrm>
            <a:off x="3276601" y="1578604"/>
            <a:ext cx="11059136" cy="610505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AC9D335-635B-439F-99D6-E6B5182DF16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9643" t="57022" r="32266" b="22976"/>
          <a:stretch/>
        </p:blipFill>
        <p:spPr>
          <a:xfrm>
            <a:off x="9540248" y="8351159"/>
            <a:ext cx="8177288" cy="193584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84AD7D5-7C63-4088-A80E-1171D126930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9643" t="38068" r="32266" b="43129"/>
          <a:stretch/>
        </p:blipFill>
        <p:spPr>
          <a:xfrm>
            <a:off x="290249" y="8351159"/>
            <a:ext cx="8177286" cy="193584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37091BD-D13E-4A73-BE07-6C794DE4EDA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6630" t="36668" r="80586" b="21652"/>
          <a:stretch/>
        </p:blipFill>
        <p:spPr>
          <a:xfrm rot="5400000">
            <a:off x="8907267" y="6159629"/>
            <a:ext cx="473463" cy="3927605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6264D8CB-91EE-4371-8EE7-156C1C189213}"/>
              </a:ext>
            </a:extLst>
          </p:cNvPr>
          <p:cNvSpPr/>
          <p:nvPr/>
        </p:nvSpPr>
        <p:spPr>
          <a:xfrm>
            <a:off x="14877203" y="3230149"/>
            <a:ext cx="350159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/>
              <a:t>🚀 </a:t>
            </a:r>
            <a:r>
              <a:rPr lang="el-GR" sz="2400" b="1" dirty="0"/>
              <a:t>Στόχος</a:t>
            </a:r>
            <a:r>
              <a:rPr lang="el-GR" sz="2400" dirty="0"/>
              <a:t>: </a:t>
            </a:r>
          </a:p>
          <a:p>
            <a:r>
              <a:rPr lang="el-GR" sz="2400" dirty="0"/>
              <a:t>Υποστήριξη της ανάπτυξης της επιστημονικής βάσης για πρωτοποριακές τεχνολογίες</a:t>
            </a:r>
            <a:r>
              <a:rPr lang="en-GB" sz="2400" dirty="0"/>
              <a:t>.</a:t>
            </a:r>
            <a:endParaRPr lang="el-GR" sz="24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B0E70F7-A42B-45B9-813D-60D30FA649D3}"/>
              </a:ext>
            </a:extLst>
          </p:cNvPr>
          <p:cNvSpPr txBox="1"/>
          <p:nvPr/>
        </p:nvSpPr>
        <p:spPr>
          <a:xfrm>
            <a:off x="-381000" y="2621562"/>
            <a:ext cx="34839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/>
              <a:t>TRL 1-3/4 </a:t>
            </a:r>
            <a:endParaRPr lang="el-GR" sz="3200" b="1" dirty="0"/>
          </a:p>
        </p:txBody>
      </p:sp>
    </p:spTree>
    <p:extLst>
      <p:ext uri="{BB962C8B-B14F-4D97-AF65-F5344CB8AC3E}">
        <p14:creationId xmlns:p14="http://schemas.microsoft.com/office/powerpoint/2010/main" val="1467116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-10800000">
            <a:off x="0" y="345281"/>
            <a:ext cx="10595477" cy="1021556"/>
            <a:chOff x="0" y="0"/>
            <a:chExt cx="604777" cy="58309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04777" cy="58309"/>
            </a:xfrm>
            <a:custGeom>
              <a:avLst/>
              <a:gdLst/>
              <a:ahLst/>
              <a:cxnLst/>
              <a:rect l="l" t="t" r="r" b="b"/>
              <a:pathLst>
                <a:path w="604777" h="58309">
                  <a:moveTo>
                    <a:pt x="0" y="0"/>
                  </a:moveTo>
                  <a:lnTo>
                    <a:pt x="604777" y="0"/>
                  </a:lnTo>
                  <a:lnTo>
                    <a:pt x="604777" y="58309"/>
                  </a:lnTo>
                  <a:lnTo>
                    <a:pt x="0" y="58309"/>
                  </a:lnTo>
                  <a:close/>
                </a:path>
              </a:pathLst>
            </a:custGeom>
            <a:solidFill>
              <a:srgbClr val="AF1E2D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604777" cy="9640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100"/>
                </a:lnSpc>
              </a:pPr>
              <a:endParaRPr/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794196" y="508397"/>
            <a:ext cx="9007086" cy="6461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399"/>
              </a:lnSpc>
            </a:pPr>
            <a:r>
              <a:rPr lang="en-US" sz="4499" dirty="0">
                <a:solidFill>
                  <a:srgbClr val="FFFFFF"/>
                </a:solidFill>
                <a:latin typeface="Helios"/>
                <a:ea typeface="Helios"/>
                <a:cs typeface="Helios"/>
                <a:sym typeface="Helios"/>
              </a:rPr>
              <a:t>EIC Transition</a:t>
            </a:r>
          </a:p>
        </p:txBody>
      </p:sp>
      <p:sp>
        <p:nvSpPr>
          <p:cNvPr id="6" name="Freeform 6"/>
          <p:cNvSpPr/>
          <p:nvPr/>
        </p:nvSpPr>
        <p:spPr>
          <a:xfrm>
            <a:off x="15350096" y="8985385"/>
            <a:ext cx="2608289" cy="1011557"/>
          </a:xfrm>
          <a:custGeom>
            <a:avLst/>
            <a:gdLst/>
            <a:ahLst/>
            <a:cxnLst/>
            <a:rect l="l" t="t" r="r" b="b"/>
            <a:pathLst>
              <a:path w="2608289" h="1011557">
                <a:moveTo>
                  <a:pt x="0" y="0"/>
                </a:moveTo>
                <a:lnTo>
                  <a:pt x="2608288" y="0"/>
                </a:lnTo>
                <a:lnTo>
                  <a:pt x="2608288" y="1011557"/>
                </a:lnTo>
                <a:lnTo>
                  <a:pt x="0" y="101155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E4FA264-5E26-475A-B5A3-98C562DCEEC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828" t="29444" r="18438" b="13055"/>
          <a:stretch/>
        </p:blipFill>
        <p:spPr>
          <a:xfrm>
            <a:off x="3657599" y="1451550"/>
            <a:ext cx="9753601" cy="58293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264D77F-C25F-49C0-8498-BF4B1ECD0B25}"/>
              </a:ext>
            </a:extLst>
          </p:cNvPr>
          <p:cNvSpPr txBox="1"/>
          <p:nvPr/>
        </p:nvSpPr>
        <p:spPr>
          <a:xfrm>
            <a:off x="0" y="3086100"/>
            <a:ext cx="34839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/>
              <a:t>TRL </a:t>
            </a:r>
            <a:r>
              <a:rPr lang="el-GR" sz="3200" b="1" dirty="0"/>
              <a:t>3/4</a:t>
            </a:r>
            <a:r>
              <a:rPr lang="en-GB" sz="3200" b="1" dirty="0"/>
              <a:t>-</a:t>
            </a:r>
            <a:r>
              <a:rPr lang="el-GR" sz="3200" b="1" dirty="0"/>
              <a:t>6</a:t>
            </a:r>
            <a:r>
              <a:rPr lang="en-GB" sz="3200" b="1" dirty="0"/>
              <a:t> </a:t>
            </a:r>
            <a:endParaRPr lang="el-GR" sz="3200" b="1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46CB4E8-20B8-447E-8C41-87565DEDAFE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2917" t="19193" r="35138" b="10262"/>
          <a:stretch/>
        </p:blipFill>
        <p:spPr>
          <a:xfrm>
            <a:off x="14325600" y="2189121"/>
            <a:ext cx="3483936" cy="435415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A95C79A-2687-43C4-B8B7-5438BCCDC3F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88796"/>
          <a:stretch/>
        </p:blipFill>
        <p:spPr>
          <a:xfrm>
            <a:off x="3454707" y="9234942"/>
            <a:ext cx="12017962" cy="7620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73385F7A-2473-4F4F-98A2-04A4BDC09268}"/>
              </a:ext>
            </a:extLst>
          </p:cNvPr>
          <p:cNvSpPr/>
          <p:nvPr/>
        </p:nvSpPr>
        <p:spPr>
          <a:xfrm>
            <a:off x="219725" y="4158000"/>
            <a:ext cx="350159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/>
              <a:t>🚀 </a:t>
            </a:r>
            <a:r>
              <a:rPr lang="el-GR" sz="2400" b="1" dirty="0"/>
              <a:t>Στόχος</a:t>
            </a:r>
            <a:r>
              <a:rPr lang="el-GR" sz="2400" dirty="0"/>
              <a:t>: </a:t>
            </a:r>
          </a:p>
          <a:p>
            <a:r>
              <a:rPr lang="en-US" sz="2400" dirty="0"/>
              <a:t>E</a:t>
            </a:r>
            <a:r>
              <a:rPr lang="el-GR" sz="2400" dirty="0" err="1"/>
              <a:t>πικύρωση</a:t>
            </a:r>
            <a:r>
              <a:rPr lang="el-GR" sz="2400" dirty="0"/>
              <a:t> τεχνολογίας και αρχική ανάπτυξη επιχειρηματικών πλάνων</a:t>
            </a:r>
          </a:p>
        </p:txBody>
      </p:sp>
    </p:spTree>
    <p:extLst>
      <p:ext uri="{BB962C8B-B14F-4D97-AF65-F5344CB8AC3E}">
        <p14:creationId xmlns:p14="http://schemas.microsoft.com/office/powerpoint/2010/main" val="23878443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-10800000">
            <a:off x="0" y="345281"/>
            <a:ext cx="10595477" cy="1021556"/>
            <a:chOff x="0" y="0"/>
            <a:chExt cx="604777" cy="58309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04777" cy="58309"/>
            </a:xfrm>
            <a:custGeom>
              <a:avLst/>
              <a:gdLst/>
              <a:ahLst/>
              <a:cxnLst/>
              <a:rect l="l" t="t" r="r" b="b"/>
              <a:pathLst>
                <a:path w="604777" h="58309">
                  <a:moveTo>
                    <a:pt x="0" y="0"/>
                  </a:moveTo>
                  <a:lnTo>
                    <a:pt x="604777" y="0"/>
                  </a:lnTo>
                  <a:lnTo>
                    <a:pt x="604777" y="58309"/>
                  </a:lnTo>
                  <a:lnTo>
                    <a:pt x="0" y="58309"/>
                  </a:lnTo>
                  <a:close/>
                </a:path>
              </a:pathLst>
            </a:custGeom>
            <a:solidFill>
              <a:srgbClr val="AF1E2D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604777" cy="9640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100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5350096" y="8985385"/>
            <a:ext cx="2608289" cy="1011557"/>
          </a:xfrm>
          <a:custGeom>
            <a:avLst/>
            <a:gdLst/>
            <a:ahLst/>
            <a:cxnLst/>
            <a:rect l="l" t="t" r="r" b="b"/>
            <a:pathLst>
              <a:path w="2608289" h="1011557">
                <a:moveTo>
                  <a:pt x="0" y="0"/>
                </a:moveTo>
                <a:lnTo>
                  <a:pt x="2608288" y="0"/>
                </a:lnTo>
                <a:lnTo>
                  <a:pt x="2608288" y="1011557"/>
                </a:lnTo>
                <a:lnTo>
                  <a:pt x="0" y="101155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109B8B5-2DBD-4DFA-B274-D3A475EFDB6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9610" t="31528" r="19453" b="12360"/>
          <a:stretch/>
        </p:blipFill>
        <p:spPr>
          <a:xfrm>
            <a:off x="4038600" y="1895942"/>
            <a:ext cx="10977684" cy="5957137"/>
          </a:xfrm>
          <a:prstGeom prst="rect">
            <a:avLst/>
          </a:prstGeom>
        </p:spPr>
      </p:pic>
      <p:sp>
        <p:nvSpPr>
          <p:cNvPr id="8" name="Title 2">
            <a:extLst>
              <a:ext uri="{FF2B5EF4-FFF2-40B4-BE49-F238E27FC236}">
                <a16:creationId xmlns:a16="http://schemas.microsoft.com/office/drawing/2014/main" id="{9E3B3964-3597-4502-AF84-F3DFF6F66929}"/>
              </a:ext>
            </a:extLst>
          </p:cNvPr>
          <p:cNvSpPr txBox="1">
            <a:spLocks/>
          </p:cNvSpPr>
          <p:nvPr/>
        </p:nvSpPr>
        <p:spPr>
          <a:xfrm>
            <a:off x="228600" y="376235"/>
            <a:ext cx="9403829" cy="1021558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dirty="0">
                <a:solidFill>
                  <a:schemeClr val="bg1"/>
                </a:solidFill>
              </a:rPr>
              <a:t>EIC Accelerator </a:t>
            </a:r>
            <a:endParaRPr lang="en-150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FF20647-D08C-48F8-AD45-D1C3E124182B}"/>
              </a:ext>
            </a:extLst>
          </p:cNvPr>
          <p:cNvSpPr txBox="1"/>
          <p:nvPr/>
        </p:nvSpPr>
        <p:spPr>
          <a:xfrm>
            <a:off x="-28575" y="2803781"/>
            <a:ext cx="34839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/>
              <a:t>TRL</a:t>
            </a:r>
            <a:r>
              <a:rPr lang="el-GR" sz="3200" b="1" dirty="0"/>
              <a:t>6</a:t>
            </a:r>
            <a:r>
              <a:rPr lang="en-US" sz="3200" b="1" dirty="0"/>
              <a:t>-8</a:t>
            </a:r>
            <a:r>
              <a:rPr lang="en-GB" sz="3200" b="1" dirty="0"/>
              <a:t> </a:t>
            </a:r>
            <a:endParaRPr lang="el-GR" sz="3200" b="1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5716076-3942-4E50-BF77-325383477342}"/>
              </a:ext>
            </a:extLst>
          </p:cNvPr>
          <p:cNvSpPr/>
          <p:nvPr/>
        </p:nvSpPr>
        <p:spPr>
          <a:xfrm>
            <a:off x="228600" y="4174004"/>
            <a:ext cx="350159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/>
              <a:t>🚀 </a:t>
            </a:r>
            <a:r>
              <a:rPr lang="el-GR" sz="2400" b="1" dirty="0"/>
              <a:t>Στόχος</a:t>
            </a:r>
            <a:r>
              <a:rPr lang="el-GR" sz="2400" dirty="0"/>
              <a:t>: </a:t>
            </a:r>
          </a:p>
          <a:p>
            <a:r>
              <a:rPr lang="en-US" sz="2400" dirty="0"/>
              <a:t>O</a:t>
            </a:r>
            <a:r>
              <a:rPr lang="el-GR" sz="2400" dirty="0" err="1"/>
              <a:t>λοκλήρωση</a:t>
            </a:r>
            <a:r>
              <a:rPr lang="el-GR" sz="2400" dirty="0"/>
              <a:t> και </a:t>
            </a:r>
            <a:r>
              <a:rPr lang="en-US" sz="2400" dirty="0"/>
              <a:t>scale up </a:t>
            </a:r>
            <a:r>
              <a:rPr lang="el-GR" sz="2400" dirty="0"/>
              <a:t>καινοτόμων </a:t>
            </a:r>
            <a:r>
              <a:rPr lang="el-GR" sz="2400" dirty="0" err="1"/>
              <a:t>προιόντων</a:t>
            </a:r>
            <a:r>
              <a:rPr lang="el-GR" sz="2400" dirty="0"/>
              <a:t> με σκοπό τη δημιουργία νέων αγορών</a:t>
            </a:r>
          </a:p>
        </p:txBody>
      </p:sp>
    </p:spTree>
    <p:extLst>
      <p:ext uri="{BB962C8B-B14F-4D97-AF65-F5344CB8AC3E}">
        <p14:creationId xmlns:p14="http://schemas.microsoft.com/office/powerpoint/2010/main" val="12345827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-10800000">
            <a:off x="0" y="345281"/>
            <a:ext cx="10595477" cy="1021556"/>
            <a:chOff x="0" y="0"/>
            <a:chExt cx="604777" cy="58309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04777" cy="58309"/>
            </a:xfrm>
            <a:custGeom>
              <a:avLst/>
              <a:gdLst/>
              <a:ahLst/>
              <a:cxnLst/>
              <a:rect l="l" t="t" r="r" b="b"/>
              <a:pathLst>
                <a:path w="604777" h="58309">
                  <a:moveTo>
                    <a:pt x="0" y="0"/>
                  </a:moveTo>
                  <a:lnTo>
                    <a:pt x="604777" y="0"/>
                  </a:lnTo>
                  <a:lnTo>
                    <a:pt x="604777" y="58309"/>
                  </a:lnTo>
                  <a:lnTo>
                    <a:pt x="0" y="58309"/>
                  </a:lnTo>
                  <a:close/>
                </a:path>
              </a:pathLst>
            </a:custGeom>
            <a:solidFill>
              <a:srgbClr val="AF1E2D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604777" cy="9640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100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5350096" y="8985385"/>
            <a:ext cx="2608289" cy="1011557"/>
          </a:xfrm>
          <a:custGeom>
            <a:avLst/>
            <a:gdLst/>
            <a:ahLst/>
            <a:cxnLst/>
            <a:rect l="l" t="t" r="r" b="b"/>
            <a:pathLst>
              <a:path w="2608289" h="1011557">
                <a:moveTo>
                  <a:pt x="0" y="0"/>
                </a:moveTo>
                <a:lnTo>
                  <a:pt x="2608288" y="0"/>
                </a:lnTo>
                <a:lnTo>
                  <a:pt x="2608288" y="1011557"/>
                </a:lnTo>
                <a:lnTo>
                  <a:pt x="0" y="101155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AB27F3D-1173-450F-BA71-ABED1F977DB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6406" t="34583" r="31719" b="15773"/>
          <a:stretch/>
        </p:blipFill>
        <p:spPr>
          <a:xfrm>
            <a:off x="3198681" y="2324100"/>
            <a:ext cx="11890637" cy="6400801"/>
          </a:xfrm>
          <a:prstGeom prst="rect">
            <a:avLst/>
          </a:prstGeom>
        </p:spPr>
      </p:pic>
      <p:sp>
        <p:nvSpPr>
          <p:cNvPr id="8" name="Title 2">
            <a:extLst>
              <a:ext uri="{FF2B5EF4-FFF2-40B4-BE49-F238E27FC236}">
                <a16:creationId xmlns:a16="http://schemas.microsoft.com/office/drawing/2014/main" id="{9E561E09-D1B9-4622-9C03-47AE4F9F1BC4}"/>
              </a:ext>
            </a:extLst>
          </p:cNvPr>
          <p:cNvSpPr txBox="1">
            <a:spLocks/>
          </p:cNvSpPr>
          <p:nvPr/>
        </p:nvSpPr>
        <p:spPr>
          <a:xfrm>
            <a:off x="152400" y="429633"/>
            <a:ext cx="9403829" cy="1272209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dirty="0">
                <a:solidFill>
                  <a:schemeClr val="bg1"/>
                </a:solidFill>
              </a:rPr>
              <a:t>EIC Accelerator challenges </a:t>
            </a:r>
            <a:endParaRPr lang="en-15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02018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2">
            <a:extLst>
              <a:ext uri="{FF2B5EF4-FFF2-40B4-BE49-F238E27FC236}">
                <a16:creationId xmlns:a16="http://schemas.microsoft.com/office/drawing/2014/main" id="{46203DB5-3E88-4211-AEAB-9E60429A4893}"/>
              </a:ext>
            </a:extLst>
          </p:cNvPr>
          <p:cNvGrpSpPr/>
          <p:nvPr/>
        </p:nvGrpSpPr>
        <p:grpSpPr>
          <a:xfrm rot="-10800000">
            <a:off x="0" y="432012"/>
            <a:ext cx="10595477" cy="1021556"/>
            <a:chOff x="0" y="0"/>
            <a:chExt cx="604777" cy="58309"/>
          </a:xfrm>
        </p:grpSpPr>
        <p:sp>
          <p:nvSpPr>
            <p:cNvPr id="7" name="Freeform 3">
              <a:extLst>
                <a:ext uri="{FF2B5EF4-FFF2-40B4-BE49-F238E27FC236}">
                  <a16:creationId xmlns:a16="http://schemas.microsoft.com/office/drawing/2014/main" id="{539C6ADC-22CD-475C-B54E-CE475D45E5BC}"/>
                </a:ext>
              </a:extLst>
            </p:cNvPr>
            <p:cNvSpPr/>
            <p:nvPr/>
          </p:nvSpPr>
          <p:spPr>
            <a:xfrm>
              <a:off x="0" y="0"/>
              <a:ext cx="604777" cy="58309"/>
            </a:xfrm>
            <a:custGeom>
              <a:avLst/>
              <a:gdLst/>
              <a:ahLst/>
              <a:cxnLst/>
              <a:rect l="l" t="t" r="r" b="b"/>
              <a:pathLst>
                <a:path w="604777" h="58309">
                  <a:moveTo>
                    <a:pt x="0" y="0"/>
                  </a:moveTo>
                  <a:lnTo>
                    <a:pt x="604777" y="0"/>
                  </a:lnTo>
                  <a:lnTo>
                    <a:pt x="604777" y="58309"/>
                  </a:lnTo>
                  <a:lnTo>
                    <a:pt x="0" y="58309"/>
                  </a:lnTo>
                  <a:close/>
                </a:path>
              </a:pathLst>
            </a:custGeom>
            <a:solidFill>
              <a:srgbClr val="AF1E2D"/>
            </a:solidFill>
          </p:spPr>
        </p:sp>
        <p:sp>
          <p:nvSpPr>
            <p:cNvPr id="8" name="TextBox 4">
              <a:extLst>
                <a:ext uri="{FF2B5EF4-FFF2-40B4-BE49-F238E27FC236}">
                  <a16:creationId xmlns:a16="http://schemas.microsoft.com/office/drawing/2014/main" id="{18C37FDE-0855-4042-9CED-5ACC6237D28A}"/>
                </a:ext>
              </a:extLst>
            </p:cNvPr>
            <p:cNvSpPr txBox="1"/>
            <p:nvPr/>
          </p:nvSpPr>
          <p:spPr>
            <a:xfrm>
              <a:off x="0" y="-38100"/>
              <a:ext cx="604777" cy="9640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100"/>
                </a:lnSpc>
              </a:pPr>
              <a:endParaRPr/>
            </a:p>
          </p:txBody>
        </p:sp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66D5DD55-5859-4CB1-A63B-E674453E7D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32011"/>
            <a:ext cx="8229600" cy="1143000"/>
          </a:xfrm>
        </p:spPr>
        <p:txBody>
          <a:bodyPr/>
          <a:lstStyle/>
          <a:p>
            <a:pPr algn="l"/>
            <a:r>
              <a:rPr lang="en-US" dirty="0">
                <a:solidFill>
                  <a:schemeClr val="bg1"/>
                </a:solidFill>
              </a:rPr>
              <a:t>EIC STEP Scale Up</a:t>
            </a:r>
            <a:endParaRPr lang="en-150" dirty="0">
              <a:solidFill>
                <a:schemeClr val="bg1"/>
              </a:solidFill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FBE9D19-C617-4BB8-9C2C-75EE19D0AC1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953" t="41389" r="16797" b="20000"/>
          <a:stretch/>
        </p:blipFill>
        <p:spPr>
          <a:xfrm>
            <a:off x="2406061" y="1790700"/>
            <a:ext cx="13475877" cy="44178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DDEDC69-A944-4753-AF17-342D93972C1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0015" t="46136" r="40909" b="32034"/>
          <a:stretch/>
        </p:blipFill>
        <p:spPr>
          <a:xfrm>
            <a:off x="504778" y="7564967"/>
            <a:ext cx="6459794" cy="204142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D452BB21-8FED-402A-A05D-FDDA92B20DD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8064" t="34121" r="17177" b="15270"/>
          <a:stretch/>
        </p:blipFill>
        <p:spPr>
          <a:xfrm>
            <a:off x="11913363" y="6306743"/>
            <a:ext cx="5869859" cy="2580399"/>
          </a:xfrm>
          <a:prstGeom prst="rect">
            <a:avLst/>
          </a:prstGeom>
        </p:spPr>
      </p:pic>
      <p:sp>
        <p:nvSpPr>
          <p:cNvPr id="9" name="Freeform 6">
            <a:extLst>
              <a:ext uri="{FF2B5EF4-FFF2-40B4-BE49-F238E27FC236}">
                <a16:creationId xmlns:a16="http://schemas.microsoft.com/office/drawing/2014/main" id="{20B5A49B-F071-4FE3-98AF-94A111B8DE4C}"/>
              </a:ext>
            </a:extLst>
          </p:cNvPr>
          <p:cNvSpPr/>
          <p:nvPr/>
        </p:nvSpPr>
        <p:spPr>
          <a:xfrm>
            <a:off x="15316200" y="9100613"/>
            <a:ext cx="2608289" cy="1011557"/>
          </a:xfrm>
          <a:custGeom>
            <a:avLst/>
            <a:gdLst/>
            <a:ahLst/>
            <a:cxnLst/>
            <a:rect l="l" t="t" r="r" b="b"/>
            <a:pathLst>
              <a:path w="2608289" h="1011557">
                <a:moveTo>
                  <a:pt x="0" y="0"/>
                </a:moveTo>
                <a:lnTo>
                  <a:pt x="2608288" y="0"/>
                </a:lnTo>
                <a:lnTo>
                  <a:pt x="2608288" y="1011557"/>
                </a:lnTo>
                <a:lnTo>
                  <a:pt x="0" y="101155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6C2C573-94EA-40DF-8CF2-701A28B5B20F}"/>
              </a:ext>
            </a:extLst>
          </p:cNvPr>
          <p:cNvSpPr txBox="1"/>
          <p:nvPr/>
        </p:nvSpPr>
        <p:spPr>
          <a:xfrm flipH="1" flipV="1">
            <a:off x="13990014" y="5207792"/>
            <a:ext cx="1891924" cy="135688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150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17A65E8-71AF-46D7-803D-2A240E3352AF}"/>
              </a:ext>
            </a:extLst>
          </p:cNvPr>
          <p:cNvSpPr/>
          <p:nvPr/>
        </p:nvSpPr>
        <p:spPr>
          <a:xfrm>
            <a:off x="7543800" y="8348012"/>
            <a:ext cx="350159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/>
              <a:t>🚀 </a:t>
            </a:r>
            <a:r>
              <a:rPr lang="el-GR" sz="2400" b="1" dirty="0"/>
              <a:t>Στόχος</a:t>
            </a:r>
            <a:r>
              <a:rPr lang="el-GR" sz="2400" dirty="0"/>
              <a:t>: </a:t>
            </a:r>
          </a:p>
          <a:p>
            <a:r>
              <a:rPr lang="en-US" sz="2400" dirty="0"/>
              <a:t>scale up </a:t>
            </a:r>
            <a:r>
              <a:rPr lang="el-GR" sz="2400" dirty="0"/>
              <a:t>ρηξικέλευθων καινοτόμων </a:t>
            </a:r>
            <a:r>
              <a:rPr lang="el-GR" sz="2400" dirty="0" err="1"/>
              <a:t>προιόντων</a:t>
            </a:r>
            <a:r>
              <a:rPr lang="el-GR" sz="2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5750832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2">
            <a:extLst>
              <a:ext uri="{FF2B5EF4-FFF2-40B4-BE49-F238E27FC236}">
                <a16:creationId xmlns:a16="http://schemas.microsoft.com/office/drawing/2014/main" id="{64220CA3-4466-4A0E-95C6-892F5FC6096F}"/>
              </a:ext>
            </a:extLst>
          </p:cNvPr>
          <p:cNvGrpSpPr/>
          <p:nvPr/>
        </p:nvGrpSpPr>
        <p:grpSpPr>
          <a:xfrm rot="-10800000">
            <a:off x="-1" y="560599"/>
            <a:ext cx="11506200" cy="1021556"/>
            <a:chOff x="0" y="0"/>
            <a:chExt cx="604777" cy="58309"/>
          </a:xfrm>
        </p:grpSpPr>
        <p:sp>
          <p:nvSpPr>
            <p:cNvPr id="16" name="Freeform 3">
              <a:extLst>
                <a:ext uri="{FF2B5EF4-FFF2-40B4-BE49-F238E27FC236}">
                  <a16:creationId xmlns:a16="http://schemas.microsoft.com/office/drawing/2014/main" id="{5F67F9A2-BCFB-4FDD-A9B1-DAB152AEA2F1}"/>
                </a:ext>
              </a:extLst>
            </p:cNvPr>
            <p:cNvSpPr/>
            <p:nvPr/>
          </p:nvSpPr>
          <p:spPr>
            <a:xfrm>
              <a:off x="0" y="0"/>
              <a:ext cx="604777" cy="58309"/>
            </a:xfrm>
            <a:custGeom>
              <a:avLst/>
              <a:gdLst/>
              <a:ahLst/>
              <a:cxnLst/>
              <a:rect l="l" t="t" r="r" b="b"/>
              <a:pathLst>
                <a:path w="604777" h="58309">
                  <a:moveTo>
                    <a:pt x="0" y="0"/>
                  </a:moveTo>
                  <a:lnTo>
                    <a:pt x="604777" y="0"/>
                  </a:lnTo>
                  <a:lnTo>
                    <a:pt x="604777" y="58309"/>
                  </a:lnTo>
                  <a:lnTo>
                    <a:pt x="0" y="58309"/>
                  </a:lnTo>
                  <a:close/>
                </a:path>
              </a:pathLst>
            </a:custGeom>
            <a:solidFill>
              <a:srgbClr val="AF1E2D"/>
            </a:solidFill>
          </p:spPr>
        </p:sp>
        <p:sp>
          <p:nvSpPr>
            <p:cNvPr id="18" name="TextBox 4">
              <a:extLst>
                <a:ext uri="{FF2B5EF4-FFF2-40B4-BE49-F238E27FC236}">
                  <a16:creationId xmlns:a16="http://schemas.microsoft.com/office/drawing/2014/main" id="{B6976260-4E02-4944-915A-D6FFF3C199BF}"/>
                </a:ext>
              </a:extLst>
            </p:cNvPr>
            <p:cNvSpPr txBox="1"/>
            <p:nvPr/>
          </p:nvSpPr>
          <p:spPr>
            <a:xfrm>
              <a:off x="0" y="-38100"/>
              <a:ext cx="604777" cy="9640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>
                <a:lnSpc>
                  <a:spcPts val="2100"/>
                </a:lnSpc>
              </a:pPr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490002"/>
            <a:ext cx="100584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en-US" b="1" dirty="0">
                <a:solidFill>
                  <a:schemeClr val="bg1"/>
                </a:solidFill>
              </a:rPr>
              <a:t>PRAXI Network: EIC National Contact Point</a:t>
            </a:r>
            <a:endParaRPr lang="el-GR" b="1" dirty="0">
              <a:solidFill>
                <a:schemeClr val="bg1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22D7E6E2-D35E-4627-9B86-007BED9131A9}"/>
              </a:ext>
            </a:extLst>
          </p:cNvPr>
          <p:cNvSpPr/>
          <p:nvPr/>
        </p:nvSpPr>
        <p:spPr>
          <a:xfrm>
            <a:off x="9144001" y="9853484"/>
            <a:ext cx="867335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Εκδήλωση για το </a:t>
            </a:r>
            <a:r>
              <a:rPr lang="en-US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ERC </a:t>
            </a:r>
            <a:r>
              <a:rPr lang="el-GR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05 Σεπτεμβρίου 2024</a:t>
            </a:r>
            <a:endParaRPr lang="en-GB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69C235A-8F03-4924-B8AB-460C1ED314A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0075" t="41251" r="33293" b="18147"/>
          <a:stretch/>
        </p:blipFill>
        <p:spPr>
          <a:xfrm>
            <a:off x="457200" y="2857500"/>
            <a:ext cx="3041586" cy="4176713"/>
          </a:xfrm>
          <a:prstGeom prst="rect">
            <a:avLst/>
          </a:prstGeom>
        </p:spPr>
      </p:pic>
      <p:grpSp>
        <p:nvGrpSpPr>
          <p:cNvPr id="22" name="Group 21">
            <a:extLst>
              <a:ext uri="{FF2B5EF4-FFF2-40B4-BE49-F238E27FC236}">
                <a16:creationId xmlns:a16="http://schemas.microsoft.com/office/drawing/2014/main" id="{60894B8E-572E-4DEB-90B4-286089E2EECE}"/>
              </a:ext>
            </a:extLst>
          </p:cNvPr>
          <p:cNvGrpSpPr/>
          <p:nvPr/>
        </p:nvGrpSpPr>
        <p:grpSpPr>
          <a:xfrm>
            <a:off x="7288678" y="2857499"/>
            <a:ext cx="2845922" cy="2895601"/>
            <a:chOff x="7384157" y="3249240"/>
            <a:chExt cx="2998322" cy="3184932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87305429-A09D-4328-BFEE-DC647903E2B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14804" t="31787" r="70166" b="36867"/>
            <a:stretch/>
          </p:blipFill>
          <p:spPr>
            <a:xfrm>
              <a:off x="7384157" y="3249240"/>
              <a:ext cx="2998322" cy="3184932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F3A0DAB5-946B-4711-A3B3-F0474B20DBB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6303" t="21117" r="70398" b="53475"/>
            <a:stretch/>
          </p:blipFill>
          <p:spPr>
            <a:xfrm>
              <a:off x="7549250" y="3249241"/>
              <a:ext cx="2668136" cy="2732460"/>
            </a:xfrm>
            <a:prstGeom prst="ellipse">
              <a:avLst/>
            </a:prstGeom>
          </p:spPr>
        </p:pic>
      </p:grpSp>
      <p:pic>
        <p:nvPicPr>
          <p:cNvPr id="19" name="Picture 18">
            <a:extLst>
              <a:ext uri="{FF2B5EF4-FFF2-40B4-BE49-F238E27FC236}">
                <a16:creationId xmlns:a16="http://schemas.microsoft.com/office/drawing/2014/main" id="{768F6B4E-D73B-4C62-8EF0-EBDF493AC64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1702" t="36666" r="51667" b="18148"/>
          <a:stretch/>
        </p:blipFill>
        <p:spPr>
          <a:xfrm>
            <a:off x="13480677" y="2515828"/>
            <a:ext cx="3505199" cy="4775559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734D77FC-4BDB-45D3-994D-BE100CA9BA8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1262" t="21723" r="56666" b="66253"/>
          <a:stretch/>
        </p:blipFill>
        <p:spPr>
          <a:xfrm>
            <a:off x="7670781" y="5938357"/>
            <a:ext cx="2234116" cy="1251619"/>
          </a:xfrm>
          <a:prstGeom prst="rect">
            <a:avLst/>
          </a:prstGeom>
        </p:spPr>
      </p:pic>
      <p:sp>
        <p:nvSpPr>
          <p:cNvPr id="23" name="Freeform 6">
            <a:extLst>
              <a:ext uri="{FF2B5EF4-FFF2-40B4-BE49-F238E27FC236}">
                <a16:creationId xmlns:a16="http://schemas.microsoft.com/office/drawing/2014/main" id="{7661317D-6115-4287-911E-F4B417805929}"/>
              </a:ext>
            </a:extLst>
          </p:cNvPr>
          <p:cNvSpPr/>
          <p:nvPr/>
        </p:nvSpPr>
        <p:spPr>
          <a:xfrm>
            <a:off x="15350096" y="8985385"/>
            <a:ext cx="2608289" cy="1011557"/>
          </a:xfrm>
          <a:custGeom>
            <a:avLst/>
            <a:gdLst/>
            <a:ahLst/>
            <a:cxnLst/>
            <a:rect l="l" t="t" r="r" b="b"/>
            <a:pathLst>
              <a:path w="2608289" h="1011557">
                <a:moveTo>
                  <a:pt x="0" y="0"/>
                </a:moveTo>
                <a:lnTo>
                  <a:pt x="2608288" y="0"/>
                </a:lnTo>
                <a:lnTo>
                  <a:pt x="2608288" y="1011557"/>
                </a:lnTo>
                <a:lnTo>
                  <a:pt x="0" y="1011557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12707063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2fd5e1e2-7639-49b6-8361-bec4cbff27ac" xsi:nil="true"/>
    <lcf76f155ced4ddcb4097134ff3c332f xmlns="8c7a666b-bea8-4199-979a-f3a7d6e86710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Έγγραφο" ma:contentTypeID="0x01010016A26940FD183644B81E7E28C3D79B9D" ma:contentTypeVersion="18" ma:contentTypeDescription="Δημιουργία νέου εγγράφου" ma:contentTypeScope="" ma:versionID="776cc779ca84ee454ccf95d640394990">
  <xsd:schema xmlns:xsd="http://www.w3.org/2001/XMLSchema" xmlns:xs="http://www.w3.org/2001/XMLSchema" xmlns:p="http://schemas.microsoft.com/office/2006/metadata/properties" xmlns:ns2="2fd5e1e2-7639-49b6-8361-bec4cbff27ac" xmlns:ns3="8c7a666b-bea8-4199-979a-f3a7d6e86710" targetNamespace="http://schemas.microsoft.com/office/2006/metadata/properties" ma:root="true" ma:fieldsID="de87c07101e60394632545b6536fcf25" ns2:_="" ns3:_="">
    <xsd:import namespace="2fd5e1e2-7639-49b6-8361-bec4cbff27ac"/>
    <xsd:import namespace="8c7a666b-bea8-4199-979a-f3a7d6e86710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MediaServiceGenerationTime" minOccurs="0"/>
                <xsd:element ref="ns3:MediaServiceEventHashCode" minOccurs="0"/>
                <xsd:element ref="ns3:lcf76f155ced4ddcb4097134ff3c332f" minOccurs="0"/>
                <xsd:element ref="ns2:TaxCatchAll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d5e1e2-7639-49b6-8361-bec4cbff27a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Κοινή χρήση με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Κοινή χρήση με λεπτομέρειες" ma:description="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fad47742-6236-4bc2-9ec9-c185f7e02a28}" ma:internalName="TaxCatchAll" ma:showField="CatchAllData" ma:web="2fd5e1e2-7639-49b6-8361-bec4cbff27a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c7a666b-bea8-4199-979a-f3a7d6e8671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3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4" nillable="true" ma:displayName="MediaServiceLocation" ma:internalName="MediaServiceLocation" ma:readOnly="true">
      <xsd:simpleType>
        <xsd:restriction base="dms:Text"/>
      </xsd:simpleType>
    </xsd:element>
    <xsd:element name="MediaServiceOCR" ma:index="15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Ετικέτες εικόνας" ma:readOnly="false" ma:fieldId="{5cf76f15-5ced-4ddc-b409-7134ff3c332f}" ma:taxonomyMulti="true" ma:sspId="0ad224fa-07d5-4588-8c73-39faf899652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Τύπος περιεχομένου"/>
        <xsd:element ref="dc:title" minOccurs="0" maxOccurs="1" ma:index="4" ma:displayName="Τίτλος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938A238-FE07-4F0E-B171-67FDA7515010}">
  <ds:schemaRefs>
    <ds:schemaRef ds:uri="http://schemas.microsoft.com/office/2006/metadata/properties"/>
    <ds:schemaRef ds:uri="http://schemas.microsoft.com/office/infopath/2007/PartnerControls"/>
    <ds:schemaRef ds:uri="e2942044-350b-42ed-ae55-01b86ebe48e8"/>
    <ds:schemaRef ds:uri="9c21172e-c171-42f0-addf-bfed69a9171d"/>
    <ds:schemaRef ds:uri="2fd5e1e2-7639-49b6-8361-bec4cbff27ac"/>
    <ds:schemaRef ds:uri="8c7a666b-bea8-4199-979a-f3a7d6e86710"/>
  </ds:schemaRefs>
</ds:datastoreItem>
</file>

<file path=customXml/itemProps2.xml><?xml version="1.0" encoding="utf-8"?>
<ds:datastoreItem xmlns:ds="http://schemas.openxmlformats.org/officeDocument/2006/customXml" ds:itemID="{3FAB35DA-730A-4AB2-9CEE-09BA2DFC96D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101887D-9FD6-45AC-AD4A-88A0C17567D8}"/>
</file>

<file path=docProps/app.xml><?xml version="1.0" encoding="utf-8"?>
<Properties xmlns="http://schemas.openxmlformats.org/officeDocument/2006/extended-properties" xmlns:vt="http://schemas.openxmlformats.org/officeDocument/2006/docPropsVTypes">
  <TotalTime>1736</TotalTime>
  <Words>1390</Words>
  <Application>Microsoft Office PowerPoint</Application>
  <PresentationFormat>Custom</PresentationFormat>
  <Paragraphs>313</Paragraphs>
  <Slides>24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Office Theme</vt:lpstr>
      <vt:lpstr>PowerPoint Presentation</vt:lpstr>
      <vt:lpstr>PowerPoint Presentation</vt:lpstr>
      <vt:lpstr>PowerPoint Presentation</vt:lpstr>
      <vt:lpstr>EIC Pathfinder</vt:lpstr>
      <vt:lpstr>PowerPoint Presentation</vt:lpstr>
      <vt:lpstr>PowerPoint Presentation</vt:lpstr>
      <vt:lpstr>PowerPoint Presentation</vt:lpstr>
      <vt:lpstr>EIC STEP Scale Up</vt:lpstr>
      <vt:lpstr>PRAXI Network: EIC National Contact Point</vt:lpstr>
      <vt:lpstr>PowerPoint Presentation</vt:lpstr>
      <vt:lpstr>A2EIC-network of EIC NCPs</vt:lpstr>
      <vt:lpstr>PowerPoint Presentation</vt:lpstr>
      <vt:lpstr>Χρηματοδοτικά εργαλεία ΕΙC στην Ελλάδα (2021-2023)</vt:lpstr>
      <vt:lpstr>PowerPoint Presentation</vt:lpstr>
      <vt:lpstr>Λίγα λόγια για τις δράσεις ΜSCA</vt:lpstr>
      <vt:lpstr>PowerPoint Presentation</vt:lpstr>
      <vt:lpstr>PowerPoint Presentation</vt:lpstr>
      <vt:lpstr>PowerPoint Presentation</vt:lpstr>
      <vt:lpstr>Οι δράσεις ΜSCA στον Η2020</vt:lpstr>
      <vt:lpstr>Οι δράσεις ΜSCA στο Horizon Europe (2021-2023)</vt:lpstr>
      <vt:lpstr>MSCA PANELS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Copy of  Presentation Template GR</dc:title>
  <cp:lastModifiedBy>Christina Cheimonidi</cp:lastModifiedBy>
  <cp:revision>74</cp:revision>
  <dcterms:created xsi:type="dcterms:W3CDTF">2006-08-16T00:00:00Z</dcterms:created>
  <dcterms:modified xsi:type="dcterms:W3CDTF">2025-03-21T10:05:34Z</dcterms:modified>
  <dc:identifier>DAGbtW5LGjc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0x01010016A26940FD183644B81E7E28C3D79B9D</vt:lpwstr>
  </property>
  <property fmtid="{D5CDD505-2E9C-101B-9397-08002B2CF9AE}" pid="3" name="MediaServiceImageTags">
    <vt:lpwstr/>
  </property>
</Properties>
</file>