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</p:sldIdLst>
  <p:sldSz cx="18288000" cy="10287000"/>
  <p:notesSz cx="6858000" cy="914400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Helios Bold" panose="020B0604020202020204" charset="0"/>
      <p:regular r:id="rId11"/>
    </p:embeddedFont>
    <p:embeddedFont>
      <p:font typeface="Verdana" panose="020B0604030504040204" pitchFamily="34" charset="0"/>
      <p:regular r:id="rId12"/>
      <p:bold r:id="rId13"/>
      <p:italic r:id="rId14"/>
      <p:boldItalic r:id="rId15"/>
    </p:embeddedFont>
    <p:embeddedFont>
      <p:font typeface="Helios" panose="020B0604020202020204" charset="0"/>
      <p:regular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2" d="100"/>
          <a:sy n="42" d="100"/>
        </p:scale>
        <p:origin x="780" y="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23" Type="http://schemas.openxmlformats.org/officeDocument/2006/relationships/customXml" Target="../customXml/item3.xml"/><Relationship Id="rId10" Type="http://schemas.openxmlformats.org/officeDocument/2006/relationships/font" Target="fonts/font4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sesarju.eu/sites/default/files/documents/reports/Bi-Annual%20Work%20Programme%20for%20years%202024-2025%20Second%20Amendment.pdf" TargetMode="Externa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6.svg"/><Relationship Id="rId7" Type="http://schemas.openxmlformats.org/officeDocument/2006/relationships/image" Target="../media/image13.png"/><Relationship Id="rId12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1" Type="http://schemas.openxmlformats.org/officeDocument/2006/relationships/image" Target="../media/image13.svg"/><Relationship Id="rId5" Type="http://schemas.openxmlformats.org/officeDocument/2006/relationships/image" Target="../media/image8.svg"/><Relationship Id="rId10" Type="http://schemas.openxmlformats.org/officeDocument/2006/relationships/image" Target="../media/image15.png"/><Relationship Id="rId4" Type="http://schemas.openxmlformats.org/officeDocument/2006/relationships/image" Target="../media/image12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255514" y="7632127"/>
            <a:ext cx="682497" cy="682497"/>
          </a:xfrm>
          <a:custGeom>
            <a:avLst/>
            <a:gdLst/>
            <a:ahLst/>
            <a:cxnLst/>
            <a:rect l="l" t="t" r="r" b="b"/>
            <a:pathLst>
              <a:path w="682497" h="682497">
                <a:moveTo>
                  <a:pt x="0" y="0"/>
                </a:moveTo>
                <a:lnTo>
                  <a:pt x="682497" y="0"/>
                </a:lnTo>
                <a:lnTo>
                  <a:pt x="682497" y="682497"/>
                </a:lnTo>
                <a:lnTo>
                  <a:pt x="0" y="68249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028700" y="451805"/>
            <a:ext cx="4384200" cy="1592663"/>
          </a:xfrm>
          <a:custGeom>
            <a:avLst/>
            <a:gdLst/>
            <a:ahLst/>
            <a:cxnLst/>
            <a:rect l="l" t="t" r="r" b="b"/>
            <a:pathLst>
              <a:path w="4384200" h="1592663">
                <a:moveTo>
                  <a:pt x="0" y="0"/>
                </a:moveTo>
                <a:lnTo>
                  <a:pt x="4384200" y="0"/>
                </a:lnTo>
                <a:lnTo>
                  <a:pt x="4384200" y="1592664"/>
                </a:lnTo>
                <a:lnTo>
                  <a:pt x="0" y="159266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762000" y="2933700"/>
            <a:ext cx="8893723" cy="23852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160"/>
              </a:lnSpc>
              <a:spcBef>
                <a:spcPct val="0"/>
              </a:spcBef>
            </a:pPr>
            <a:r>
              <a:rPr lang="el-GR" sz="4400" b="1" dirty="0" smtClean="0">
                <a:solidFill>
                  <a:srgbClr val="AF1E2D"/>
                </a:solidFill>
                <a:latin typeface="Helios Bold"/>
                <a:ea typeface="Helios Bold"/>
                <a:cs typeface="Helios Bold"/>
                <a:sym typeface="Helios Bold"/>
              </a:rPr>
              <a:t>Ανοικτές </a:t>
            </a:r>
            <a:r>
              <a:rPr lang="en-US" sz="4400" b="1" dirty="0" smtClean="0">
                <a:solidFill>
                  <a:srgbClr val="AF1E2D"/>
                </a:solidFill>
                <a:latin typeface="Helios Bold"/>
                <a:ea typeface="Helios Bold"/>
                <a:cs typeface="Helios Bold"/>
                <a:sym typeface="Helios Bold"/>
              </a:rPr>
              <a:t>&amp; </a:t>
            </a:r>
            <a:r>
              <a:rPr lang="el-GR" sz="4400" b="1" dirty="0" smtClean="0">
                <a:solidFill>
                  <a:srgbClr val="AF1E2D"/>
                </a:solidFill>
                <a:latin typeface="Helios Bold"/>
                <a:ea typeface="Helios Bold"/>
                <a:cs typeface="Helios Bold"/>
                <a:sym typeface="Helios Bold"/>
              </a:rPr>
              <a:t>επερχόμενες προκηρύξεις</a:t>
            </a:r>
            <a:r>
              <a:rPr lang="en-US" sz="4400" b="1" dirty="0" smtClean="0">
                <a:solidFill>
                  <a:srgbClr val="AF1E2D"/>
                </a:solidFill>
                <a:latin typeface="Helios Bold"/>
                <a:ea typeface="Helios Bold"/>
                <a:cs typeface="Helios Bold"/>
                <a:sym typeface="Helios Bold"/>
              </a:rPr>
              <a:t> Partnerships (Cluster 5)</a:t>
            </a:r>
            <a:endParaRPr lang="el-GR" sz="4400" b="1" dirty="0" smtClean="0">
              <a:solidFill>
                <a:srgbClr val="AF1E2D"/>
              </a:solidFill>
              <a:latin typeface="Helios Bold"/>
              <a:ea typeface="Helios Bold"/>
              <a:cs typeface="Helios Bold"/>
              <a:sym typeface="Helios Bold"/>
            </a:endParaRPr>
          </a:p>
          <a:p>
            <a:pPr algn="l">
              <a:lnSpc>
                <a:spcPts val="6160"/>
              </a:lnSpc>
              <a:spcBef>
                <a:spcPct val="0"/>
              </a:spcBef>
            </a:pPr>
            <a:endParaRPr lang="el-GR" sz="4400" b="1" dirty="0">
              <a:solidFill>
                <a:srgbClr val="AF1E2D"/>
              </a:solidFill>
              <a:latin typeface="Helios Bold"/>
              <a:ea typeface="Helios Bold"/>
              <a:cs typeface="Helios Bold"/>
              <a:sym typeface="Helios Bold"/>
            </a:endParaRPr>
          </a:p>
        </p:txBody>
      </p:sp>
      <p:grpSp>
        <p:nvGrpSpPr>
          <p:cNvPr id="8" name="Group 8"/>
          <p:cNvGrpSpPr/>
          <p:nvPr/>
        </p:nvGrpSpPr>
        <p:grpSpPr>
          <a:xfrm>
            <a:off x="10380940" y="649592"/>
            <a:ext cx="7516996" cy="8987817"/>
            <a:chOff x="0" y="0"/>
            <a:chExt cx="8603361" cy="10286746"/>
          </a:xfrm>
        </p:grpSpPr>
        <p:sp>
          <p:nvSpPr>
            <p:cNvPr id="9" name="Freeform 9"/>
            <p:cNvSpPr/>
            <p:nvPr/>
          </p:nvSpPr>
          <p:spPr>
            <a:xfrm>
              <a:off x="-2794" y="-127"/>
              <a:ext cx="8606155" cy="10286873"/>
            </a:xfrm>
            <a:custGeom>
              <a:avLst/>
              <a:gdLst/>
              <a:ahLst/>
              <a:cxnLst/>
              <a:rect l="l" t="t" r="r" b="b"/>
              <a:pathLst>
                <a:path w="8606155" h="10286873">
                  <a:moveTo>
                    <a:pt x="8606155" y="10251440"/>
                  </a:moveTo>
                  <a:cubicBezTo>
                    <a:pt x="8606155" y="10284587"/>
                    <a:pt x="8595487" y="10286873"/>
                    <a:pt x="8567674" y="10286873"/>
                  </a:cubicBezTo>
                  <a:cubicBezTo>
                    <a:pt x="5713095" y="10286238"/>
                    <a:pt x="2858643" y="10286238"/>
                    <a:pt x="4064" y="10286238"/>
                  </a:cubicBezTo>
                  <a:cubicBezTo>
                    <a:pt x="0" y="10272395"/>
                    <a:pt x="6350" y="10259822"/>
                    <a:pt x="9271" y="10246995"/>
                  </a:cubicBezTo>
                  <a:cubicBezTo>
                    <a:pt x="134747" y="9685401"/>
                    <a:pt x="260350" y="9123934"/>
                    <a:pt x="386207" y="8562467"/>
                  </a:cubicBezTo>
                  <a:cubicBezTo>
                    <a:pt x="565658" y="7761986"/>
                    <a:pt x="745490" y="6961632"/>
                    <a:pt x="924814" y="6161151"/>
                  </a:cubicBezTo>
                  <a:cubicBezTo>
                    <a:pt x="1146302" y="5172583"/>
                    <a:pt x="1367282" y="4184015"/>
                    <a:pt x="1588643" y="3195574"/>
                  </a:cubicBezTo>
                  <a:cubicBezTo>
                    <a:pt x="1813560" y="2191385"/>
                    <a:pt x="2038604" y="1187323"/>
                    <a:pt x="2264156" y="183261"/>
                  </a:cubicBezTo>
                  <a:cubicBezTo>
                    <a:pt x="2277872" y="122174"/>
                    <a:pt x="2286635" y="59690"/>
                    <a:pt x="2308860" y="635"/>
                  </a:cubicBezTo>
                  <a:cubicBezTo>
                    <a:pt x="4395216" y="635"/>
                    <a:pt x="6481572" y="635"/>
                    <a:pt x="8567928" y="0"/>
                  </a:cubicBezTo>
                  <a:cubicBezTo>
                    <a:pt x="8596249" y="0"/>
                    <a:pt x="8605901" y="3429"/>
                    <a:pt x="8605901" y="35814"/>
                  </a:cubicBezTo>
                  <a:cubicBezTo>
                    <a:pt x="8605139" y="3441065"/>
                    <a:pt x="8605139" y="6846316"/>
                    <a:pt x="8606155" y="10251440"/>
                  </a:cubicBezTo>
                  <a:close/>
                </a:path>
              </a:pathLst>
            </a:custGeom>
            <a:blipFill>
              <a:blip r:embed="rId5"/>
              <a:stretch>
                <a:fillRect l="-63334" r="-63334"/>
              </a:stretch>
            </a:blipFill>
          </p:spPr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4533900"/>
            <a:ext cx="5331801" cy="222886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60397" y="6419756"/>
            <a:ext cx="4120806" cy="24247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0" y="345281"/>
            <a:ext cx="10595477" cy="1021556"/>
            <a:chOff x="0" y="0"/>
            <a:chExt cx="604777" cy="5830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04777" cy="58309"/>
            </a:xfrm>
            <a:custGeom>
              <a:avLst/>
              <a:gdLst/>
              <a:ahLst/>
              <a:cxnLst/>
              <a:rect l="l" t="t" r="r" b="b"/>
              <a:pathLst>
                <a:path w="604777" h="58309">
                  <a:moveTo>
                    <a:pt x="0" y="0"/>
                  </a:moveTo>
                  <a:lnTo>
                    <a:pt x="604777" y="0"/>
                  </a:lnTo>
                  <a:lnTo>
                    <a:pt x="604777" y="58309"/>
                  </a:lnTo>
                  <a:lnTo>
                    <a:pt x="0" y="58309"/>
                  </a:lnTo>
                  <a:close/>
                </a:path>
              </a:pathLst>
            </a:custGeom>
            <a:solidFill>
              <a:srgbClr val="AF1E2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604777" cy="964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00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794196" y="508397"/>
            <a:ext cx="9007086" cy="6461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399"/>
              </a:lnSpc>
            </a:pPr>
            <a:r>
              <a:rPr lang="en-US" sz="4499" dirty="0" smtClean="0">
                <a:solidFill>
                  <a:srgbClr val="FFFFFF"/>
                </a:solidFill>
                <a:latin typeface="Helios"/>
                <a:ea typeface="Helios"/>
                <a:cs typeface="Helios"/>
                <a:sym typeface="Helios"/>
              </a:rPr>
              <a:t>SESAR JU</a:t>
            </a:r>
            <a:endParaRPr lang="en-US" sz="4499" dirty="0">
              <a:solidFill>
                <a:srgbClr val="FFFFFF"/>
              </a:solidFill>
              <a:latin typeface="Helios"/>
              <a:ea typeface="Helios"/>
              <a:cs typeface="Helios"/>
              <a:sym typeface="Helios"/>
            </a:endParaRPr>
          </a:p>
        </p:txBody>
      </p:sp>
      <p:sp>
        <p:nvSpPr>
          <p:cNvPr id="6" name="Freeform 6"/>
          <p:cNvSpPr/>
          <p:nvPr/>
        </p:nvSpPr>
        <p:spPr>
          <a:xfrm>
            <a:off x="15624473" y="9189377"/>
            <a:ext cx="2386120" cy="866814"/>
          </a:xfrm>
          <a:custGeom>
            <a:avLst/>
            <a:gdLst/>
            <a:ahLst/>
            <a:cxnLst/>
            <a:rect l="l" t="t" r="r" b="b"/>
            <a:pathLst>
              <a:path w="2386120" h="866814">
                <a:moveTo>
                  <a:pt x="0" y="0"/>
                </a:moveTo>
                <a:lnTo>
                  <a:pt x="2386119" y="0"/>
                </a:lnTo>
                <a:lnTo>
                  <a:pt x="2386119" y="866814"/>
                </a:lnTo>
                <a:lnTo>
                  <a:pt x="0" y="8668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0600" y="75376"/>
            <a:ext cx="5331801" cy="22288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18" y="1834823"/>
            <a:ext cx="8790036" cy="34610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5695403"/>
            <a:ext cx="11118276" cy="3570564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9909473" y="2520034"/>
            <a:ext cx="5715000" cy="3048000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800" dirty="0" smtClean="0"/>
              <a:t>Lump sum projects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800" dirty="0" smtClean="0"/>
              <a:t>Six topics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800" dirty="0" smtClean="0"/>
              <a:t>Duration: 30 months + 6 month DEC activities at the end of the project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800" dirty="0" smtClean="0"/>
              <a:t>Funding rate: 100%</a:t>
            </a:r>
          </a:p>
          <a:p>
            <a:pPr algn="ctr"/>
            <a:endParaRPr lang="el-GR" dirty="0"/>
          </a:p>
        </p:txBody>
      </p:sp>
      <p:sp>
        <p:nvSpPr>
          <p:cNvPr id="12" name="Rounded Rectangle 11"/>
          <p:cNvSpPr/>
          <p:nvPr/>
        </p:nvSpPr>
        <p:spPr>
          <a:xfrm>
            <a:off x="12573000" y="6053730"/>
            <a:ext cx="4751793" cy="284897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3200" dirty="0" smtClean="0"/>
              <a:t>Opening: 1.4.2025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3200" dirty="0" smtClean="0"/>
              <a:t>Deadline: 16 .09.2025</a:t>
            </a:r>
            <a:endParaRPr lang="el-G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0" y="345281"/>
            <a:ext cx="10595477" cy="1021556"/>
            <a:chOff x="0" y="0"/>
            <a:chExt cx="604777" cy="5830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04777" cy="58309"/>
            </a:xfrm>
            <a:custGeom>
              <a:avLst/>
              <a:gdLst/>
              <a:ahLst/>
              <a:cxnLst/>
              <a:rect l="l" t="t" r="r" b="b"/>
              <a:pathLst>
                <a:path w="604777" h="58309">
                  <a:moveTo>
                    <a:pt x="0" y="0"/>
                  </a:moveTo>
                  <a:lnTo>
                    <a:pt x="604777" y="0"/>
                  </a:lnTo>
                  <a:lnTo>
                    <a:pt x="604777" y="58309"/>
                  </a:lnTo>
                  <a:lnTo>
                    <a:pt x="0" y="58309"/>
                  </a:lnTo>
                  <a:close/>
                </a:path>
              </a:pathLst>
            </a:custGeom>
            <a:solidFill>
              <a:srgbClr val="AF1E2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604777" cy="964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00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794196" y="508397"/>
            <a:ext cx="9007086" cy="6461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399"/>
              </a:lnSpc>
            </a:pPr>
            <a:r>
              <a:rPr lang="en-US" sz="4499" dirty="0" smtClean="0">
                <a:solidFill>
                  <a:srgbClr val="FFFFFF"/>
                </a:solidFill>
                <a:latin typeface="Helios"/>
                <a:ea typeface="Helios"/>
                <a:cs typeface="Helios"/>
                <a:sym typeface="Helios"/>
              </a:rPr>
              <a:t>SESAR JU</a:t>
            </a:r>
            <a:endParaRPr lang="en-US" sz="4499" dirty="0">
              <a:solidFill>
                <a:srgbClr val="FFFFFF"/>
              </a:solidFill>
              <a:latin typeface="Helios"/>
              <a:ea typeface="Helios"/>
              <a:cs typeface="Helios"/>
              <a:sym typeface="Helios"/>
            </a:endParaRPr>
          </a:p>
        </p:txBody>
      </p:sp>
      <p:sp>
        <p:nvSpPr>
          <p:cNvPr id="6" name="Freeform 6"/>
          <p:cNvSpPr/>
          <p:nvPr/>
        </p:nvSpPr>
        <p:spPr>
          <a:xfrm>
            <a:off x="15624473" y="9189377"/>
            <a:ext cx="2386120" cy="866814"/>
          </a:xfrm>
          <a:custGeom>
            <a:avLst/>
            <a:gdLst/>
            <a:ahLst/>
            <a:cxnLst/>
            <a:rect l="l" t="t" r="r" b="b"/>
            <a:pathLst>
              <a:path w="2386120" h="866814">
                <a:moveTo>
                  <a:pt x="0" y="0"/>
                </a:moveTo>
                <a:lnTo>
                  <a:pt x="2386119" y="0"/>
                </a:lnTo>
                <a:lnTo>
                  <a:pt x="2386119" y="866814"/>
                </a:lnTo>
                <a:lnTo>
                  <a:pt x="0" y="8668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0600" y="75376"/>
            <a:ext cx="5331801" cy="22288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713448"/>
            <a:ext cx="8561461" cy="34199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81000" y="5527222"/>
            <a:ext cx="945247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2424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Transformation to trajectory-based operations.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2424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Transition towards high performance of air-ground connectivity (multilink).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2424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Future </a:t>
            </a:r>
            <a:r>
              <a:rPr lang="en-US" sz="2400" dirty="0" err="1">
                <a:solidFill>
                  <a:srgbClr val="42424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</a:t>
            </a:r>
            <a:r>
              <a:rPr lang="en-US" sz="2400" dirty="0">
                <a:solidFill>
                  <a:srgbClr val="42424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-route and TMA ground platforms.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2424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Future airport </a:t>
            </a:r>
            <a:r>
              <a:rPr lang="en-US" sz="2400" dirty="0" smtClean="0">
                <a:solidFill>
                  <a:srgbClr val="42424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platform</a:t>
            </a:r>
            <a:endParaRPr lang="en-US" sz="2400" dirty="0">
              <a:solidFill>
                <a:srgbClr val="42424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2424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Autonomy and digital assistants for the flight deck.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2424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U3 U-space advanced services, innovative air mobility (IAM) and </a:t>
            </a:r>
            <a:r>
              <a:rPr lang="en-US" sz="2400" dirty="0" err="1">
                <a:solidFill>
                  <a:srgbClr val="42424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vertiports</a:t>
            </a:r>
            <a:endParaRPr lang="en-US" sz="2400" b="0" i="0" dirty="0">
              <a:solidFill>
                <a:srgbClr val="424242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0119371" y="2517115"/>
            <a:ext cx="5715000" cy="30480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800" dirty="0" smtClean="0"/>
              <a:t>Lump sum projects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800" dirty="0" smtClean="0"/>
              <a:t>14 topics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800" dirty="0" smtClean="0"/>
              <a:t>Duration: 36 months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800" dirty="0" smtClean="0"/>
              <a:t>Funding rate: 70% for all participants</a:t>
            </a:r>
          </a:p>
          <a:p>
            <a:pPr algn="ctr"/>
            <a:endParaRPr lang="el-GR" dirty="0"/>
          </a:p>
        </p:txBody>
      </p:sp>
      <p:sp>
        <p:nvSpPr>
          <p:cNvPr id="12" name="Rounded Rectangle 11"/>
          <p:cNvSpPr/>
          <p:nvPr/>
        </p:nvSpPr>
        <p:spPr>
          <a:xfrm>
            <a:off x="10292085" y="5942731"/>
            <a:ext cx="4751793" cy="154532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3200" dirty="0" smtClean="0"/>
              <a:t>Opening: 1.4.2025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3200" dirty="0" smtClean="0"/>
              <a:t>Deadline: 16 .09.2025</a:t>
            </a:r>
            <a:endParaRPr lang="el-GR" sz="20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8448028"/>
            <a:ext cx="1809750" cy="17145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600950" y="8968085"/>
            <a:ext cx="9144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6"/>
              </a:rPr>
              <a:t>Bi Annual Work </a:t>
            </a:r>
            <a:r>
              <a:rPr lang="en-US" dirty="0" err="1" smtClean="0">
                <a:hlinkClick r:id="rId6"/>
              </a:rPr>
              <a:t>Programme</a:t>
            </a:r>
            <a:r>
              <a:rPr lang="en-US" dirty="0" smtClean="0">
                <a:hlinkClick r:id="rId6"/>
              </a:rPr>
              <a:t>: </a:t>
            </a:r>
            <a:r>
              <a:rPr lang="el-GR" dirty="0" smtClean="0">
                <a:hlinkClick r:id="rId6"/>
              </a:rPr>
              <a:t>https</a:t>
            </a:r>
            <a:r>
              <a:rPr lang="el-GR" dirty="0">
                <a:hlinkClick r:id="rId6"/>
              </a:rPr>
              <a:t>://</a:t>
            </a:r>
            <a:r>
              <a:rPr lang="el-GR" dirty="0" smtClean="0">
                <a:hlinkClick r:id="rId6"/>
              </a:rPr>
              <a:t>www.sesarju.eu/sites/default/files/documents/reports/Bi-Annual%20Work%20Programme%20for%20years%202024-2025%20Second%20Amendment.pdf</a:t>
            </a:r>
            <a:r>
              <a:rPr lang="en-US" dirty="0" smtClean="0"/>
              <a:t>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3967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0" y="345281"/>
            <a:ext cx="10595477" cy="1021556"/>
            <a:chOff x="0" y="0"/>
            <a:chExt cx="604777" cy="5830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04777" cy="58309"/>
            </a:xfrm>
            <a:custGeom>
              <a:avLst/>
              <a:gdLst/>
              <a:ahLst/>
              <a:cxnLst/>
              <a:rect l="l" t="t" r="r" b="b"/>
              <a:pathLst>
                <a:path w="604777" h="58309">
                  <a:moveTo>
                    <a:pt x="0" y="0"/>
                  </a:moveTo>
                  <a:lnTo>
                    <a:pt x="604777" y="0"/>
                  </a:lnTo>
                  <a:lnTo>
                    <a:pt x="604777" y="58309"/>
                  </a:lnTo>
                  <a:lnTo>
                    <a:pt x="0" y="58309"/>
                  </a:lnTo>
                  <a:close/>
                </a:path>
              </a:pathLst>
            </a:custGeom>
            <a:solidFill>
              <a:srgbClr val="AF1E2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604777" cy="964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00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794196" y="508397"/>
            <a:ext cx="9007086" cy="6461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399"/>
              </a:lnSpc>
            </a:pPr>
            <a:r>
              <a:rPr lang="en-US" sz="4499" dirty="0" smtClean="0">
                <a:solidFill>
                  <a:srgbClr val="FFFFFF"/>
                </a:solidFill>
                <a:latin typeface="Helios"/>
                <a:ea typeface="Helios"/>
                <a:cs typeface="Helios"/>
                <a:sym typeface="Helios"/>
              </a:rPr>
              <a:t>Clean Hydrogen Partnership</a:t>
            </a:r>
            <a:endParaRPr lang="en-US" sz="4499" dirty="0">
              <a:solidFill>
                <a:srgbClr val="FFFFFF"/>
              </a:solidFill>
              <a:latin typeface="Helios"/>
              <a:ea typeface="Helios"/>
              <a:cs typeface="Helios"/>
              <a:sym typeface="Helios"/>
            </a:endParaRPr>
          </a:p>
        </p:txBody>
      </p:sp>
      <p:sp>
        <p:nvSpPr>
          <p:cNvPr id="6" name="Freeform 6"/>
          <p:cNvSpPr/>
          <p:nvPr/>
        </p:nvSpPr>
        <p:spPr>
          <a:xfrm>
            <a:off x="15624473" y="9189377"/>
            <a:ext cx="2386120" cy="866814"/>
          </a:xfrm>
          <a:custGeom>
            <a:avLst/>
            <a:gdLst/>
            <a:ahLst/>
            <a:cxnLst/>
            <a:rect l="l" t="t" r="r" b="b"/>
            <a:pathLst>
              <a:path w="2386120" h="866814">
                <a:moveTo>
                  <a:pt x="0" y="0"/>
                </a:moveTo>
                <a:lnTo>
                  <a:pt x="2386119" y="0"/>
                </a:lnTo>
                <a:lnTo>
                  <a:pt x="2386119" y="866814"/>
                </a:lnTo>
                <a:lnTo>
                  <a:pt x="0" y="8668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760" y="1425218"/>
            <a:ext cx="13048024" cy="7155039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13794784" y="6362700"/>
            <a:ext cx="3276600" cy="21336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 smtClean="0"/>
              <a:t>Emissions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 smtClean="0"/>
              <a:t>Recycling technologies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 smtClean="0"/>
              <a:t>Training of staff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 smtClean="0"/>
              <a:t>Licensing procedures</a:t>
            </a:r>
            <a:endParaRPr lang="el-GR" sz="2400" dirty="0"/>
          </a:p>
        </p:txBody>
      </p:sp>
      <p:sp>
        <p:nvSpPr>
          <p:cNvPr id="10" name="Rounded Rectangle 9"/>
          <p:cNvSpPr/>
          <p:nvPr/>
        </p:nvSpPr>
        <p:spPr>
          <a:xfrm>
            <a:off x="13731240" y="289838"/>
            <a:ext cx="3276600" cy="21336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 smtClean="0"/>
              <a:t>RIA: 100%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 smtClean="0"/>
              <a:t>IA: 70% (for-profit making entities)</a:t>
            </a:r>
            <a:endParaRPr lang="el-GR" sz="2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8580257"/>
            <a:ext cx="1809750" cy="17145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362200" y="8968833"/>
            <a:ext cx="9448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EU </a:t>
            </a:r>
            <a:r>
              <a:rPr lang="en-US" sz="2400" b="1" dirty="0" err="1" smtClean="0"/>
              <a:t>Infoday</a:t>
            </a:r>
            <a:r>
              <a:rPr lang="en-US" sz="2400" dirty="0" smtClean="0"/>
              <a:t>: </a:t>
            </a:r>
            <a:r>
              <a:rPr lang="el-GR" sz="2400" dirty="0" smtClean="0"/>
              <a:t>https</a:t>
            </a:r>
            <a:r>
              <a:rPr lang="el-GR" sz="2400" dirty="0"/>
              <a:t>://www.clean-hydrogen.europa.eu/apply-funding/info-days-0/info-day-2025-presentation-call_en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319382" y="7100182"/>
            <a:ext cx="556111" cy="556111"/>
          </a:xfrm>
          <a:custGeom>
            <a:avLst/>
            <a:gdLst/>
            <a:ahLst/>
            <a:cxnLst/>
            <a:rect l="l" t="t" r="r" b="b"/>
            <a:pathLst>
              <a:path w="556111" h="556111">
                <a:moveTo>
                  <a:pt x="0" y="0"/>
                </a:moveTo>
                <a:lnTo>
                  <a:pt x="556111" y="0"/>
                </a:lnTo>
                <a:lnTo>
                  <a:pt x="556111" y="556111"/>
                </a:lnTo>
                <a:lnTo>
                  <a:pt x="0" y="55611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3" name="Freeform 3"/>
          <p:cNvSpPr/>
          <p:nvPr/>
        </p:nvSpPr>
        <p:spPr>
          <a:xfrm>
            <a:off x="2319382" y="7798858"/>
            <a:ext cx="556111" cy="556111"/>
          </a:xfrm>
          <a:custGeom>
            <a:avLst/>
            <a:gdLst/>
            <a:ahLst/>
            <a:cxnLst/>
            <a:rect l="l" t="t" r="r" b="b"/>
            <a:pathLst>
              <a:path w="556111" h="556111">
                <a:moveTo>
                  <a:pt x="0" y="0"/>
                </a:moveTo>
                <a:lnTo>
                  <a:pt x="556111" y="0"/>
                </a:lnTo>
                <a:lnTo>
                  <a:pt x="556111" y="556112"/>
                </a:lnTo>
                <a:lnTo>
                  <a:pt x="0" y="55611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3197291" y="1165845"/>
            <a:ext cx="3753171" cy="1363427"/>
          </a:xfrm>
          <a:custGeom>
            <a:avLst/>
            <a:gdLst/>
            <a:ahLst/>
            <a:cxnLst/>
            <a:rect l="l" t="t" r="r" b="b"/>
            <a:pathLst>
              <a:path w="3753171" h="1363427">
                <a:moveTo>
                  <a:pt x="0" y="0"/>
                </a:moveTo>
                <a:lnTo>
                  <a:pt x="3753170" y="0"/>
                </a:lnTo>
                <a:lnTo>
                  <a:pt x="3753170" y="1363428"/>
                </a:lnTo>
                <a:lnTo>
                  <a:pt x="0" y="136342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2319382" y="6420021"/>
            <a:ext cx="556111" cy="648527"/>
          </a:xfrm>
          <a:custGeom>
            <a:avLst/>
            <a:gdLst/>
            <a:ahLst/>
            <a:cxnLst/>
            <a:rect l="l" t="t" r="r" b="b"/>
            <a:pathLst>
              <a:path w="556111" h="648527">
                <a:moveTo>
                  <a:pt x="0" y="0"/>
                </a:moveTo>
                <a:lnTo>
                  <a:pt x="556111" y="0"/>
                </a:lnTo>
                <a:lnTo>
                  <a:pt x="556111" y="648526"/>
                </a:lnTo>
                <a:lnTo>
                  <a:pt x="0" y="64852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0" y="0"/>
            <a:ext cx="831817" cy="10287000"/>
            <a:chOff x="0" y="0"/>
            <a:chExt cx="281380" cy="3479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81380" cy="3479800"/>
            </a:xfrm>
            <a:custGeom>
              <a:avLst/>
              <a:gdLst/>
              <a:ahLst/>
              <a:cxnLst/>
              <a:rect l="l" t="t" r="r" b="b"/>
              <a:pathLst>
                <a:path w="281380" h="3479800">
                  <a:moveTo>
                    <a:pt x="0" y="0"/>
                  </a:moveTo>
                  <a:lnTo>
                    <a:pt x="281380" y="0"/>
                  </a:lnTo>
                  <a:lnTo>
                    <a:pt x="281380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AF1E2D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9496425" y="8282760"/>
            <a:ext cx="1932030" cy="1932030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9"/>
              <a:stretch>
                <a:fillRect/>
              </a:stretch>
            </a:blipFill>
          </p:spPr>
        </p:sp>
      </p:grpSp>
      <p:sp>
        <p:nvSpPr>
          <p:cNvPr id="10" name="Freeform 10"/>
          <p:cNvSpPr/>
          <p:nvPr/>
        </p:nvSpPr>
        <p:spPr>
          <a:xfrm>
            <a:off x="7906666" y="9220514"/>
            <a:ext cx="1618334" cy="716113"/>
          </a:xfrm>
          <a:custGeom>
            <a:avLst/>
            <a:gdLst/>
            <a:ahLst/>
            <a:cxnLst/>
            <a:rect l="l" t="t" r="r" b="b"/>
            <a:pathLst>
              <a:path w="1618334" h="716113">
                <a:moveTo>
                  <a:pt x="0" y="0"/>
                </a:moveTo>
                <a:lnTo>
                  <a:pt x="1618334" y="0"/>
                </a:lnTo>
                <a:lnTo>
                  <a:pt x="1618334" y="716113"/>
                </a:lnTo>
                <a:lnTo>
                  <a:pt x="0" y="716113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a:blipFill>
        </p:spPr>
      </p:sp>
      <p:grpSp>
        <p:nvGrpSpPr>
          <p:cNvPr id="11" name="Group 11"/>
          <p:cNvGrpSpPr/>
          <p:nvPr/>
        </p:nvGrpSpPr>
        <p:grpSpPr>
          <a:xfrm>
            <a:off x="11428455" y="0"/>
            <a:ext cx="6859545" cy="10287000"/>
            <a:chOff x="0" y="0"/>
            <a:chExt cx="9146060" cy="13716000"/>
          </a:xfrm>
        </p:grpSpPr>
        <p:pic>
          <p:nvPicPr>
            <p:cNvPr id="12" name="Picture 12"/>
            <p:cNvPicPr>
              <a:picLocks noChangeAspect="1"/>
            </p:cNvPicPr>
            <p:nvPr/>
          </p:nvPicPr>
          <p:blipFill>
            <a:blip r:embed="rId12"/>
            <a:srcRect l="26661" r="26661"/>
            <a:stretch>
              <a:fillRect/>
            </a:stretch>
          </p:blipFill>
          <p:spPr>
            <a:xfrm>
              <a:off x="0" y="0"/>
              <a:ext cx="9146060" cy="13716000"/>
            </a:xfrm>
            <a:prstGeom prst="rect">
              <a:avLst/>
            </a:prstGeom>
          </p:spPr>
        </p:pic>
      </p:grpSp>
      <p:sp>
        <p:nvSpPr>
          <p:cNvPr id="13" name="TextBox 13"/>
          <p:cNvSpPr txBox="1"/>
          <p:nvPr/>
        </p:nvSpPr>
        <p:spPr>
          <a:xfrm>
            <a:off x="2319382" y="3129348"/>
            <a:ext cx="5997525" cy="10553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8400"/>
              </a:lnSpc>
              <a:spcBef>
                <a:spcPct val="0"/>
              </a:spcBef>
            </a:pPr>
            <a:r>
              <a:rPr lang="en-US" sz="6000" b="1">
                <a:solidFill>
                  <a:srgbClr val="3A3A3C"/>
                </a:solidFill>
                <a:latin typeface="Helios Bold"/>
                <a:ea typeface="Helios Bold"/>
                <a:cs typeface="Helios Bold"/>
                <a:sym typeface="Helios Bold"/>
              </a:rPr>
              <a:t>ΣΑΣ ΕΥΧΑΡΙΣΤΩ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2346508" y="5076825"/>
            <a:ext cx="5014045" cy="4676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just">
              <a:lnSpc>
                <a:spcPts val="3919"/>
              </a:lnSpc>
              <a:spcBef>
                <a:spcPct val="0"/>
              </a:spcBef>
            </a:pPr>
            <a:r>
              <a:rPr lang="el-GR" sz="2799" b="1" spc="-55" dirty="0" smtClean="0">
                <a:solidFill>
                  <a:srgbClr val="3E3E3F"/>
                </a:solidFill>
                <a:latin typeface="Helios Bold"/>
                <a:ea typeface="Helios Bold"/>
                <a:cs typeface="Helios Bold"/>
                <a:sym typeface="Helios Bold"/>
              </a:rPr>
              <a:t>Βασιλική </a:t>
            </a:r>
            <a:r>
              <a:rPr lang="el-GR" sz="2799" b="1" spc="-55" dirty="0" err="1" smtClean="0">
                <a:solidFill>
                  <a:srgbClr val="3E3E3F"/>
                </a:solidFill>
                <a:latin typeface="Helios Bold"/>
                <a:ea typeface="Helios Bold"/>
                <a:cs typeface="Helios Bold"/>
                <a:sym typeface="Helios Bold"/>
              </a:rPr>
              <a:t>Καλοδήμου</a:t>
            </a:r>
            <a:endParaRPr lang="en-US" sz="2799" b="1" spc="-55" dirty="0">
              <a:solidFill>
                <a:srgbClr val="3E3E3F"/>
              </a:solidFill>
              <a:latin typeface="Helios Bold"/>
              <a:ea typeface="Helios Bold"/>
              <a:cs typeface="Helios Bold"/>
              <a:sym typeface="Helios Bold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2346508" y="5605966"/>
            <a:ext cx="7178492" cy="4873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1" indent="0" algn="just">
              <a:lnSpc>
                <a:spcPts val="3779"/>
              </a:lnSpc>
              <a:spcBef>
                <a:spcPct val="0"/>
              </a:spcBef>
            </a:pPr>
            <a:r>
              <a:rPr lang="el-GR" sz="2699" spc="-53" dirty="0" smtClean="0">
                <a:solidFill>
                  <a:srgbClr val="AF1E2D"/>
                </a:solidFill>
                <a:latin typeface="Helios"/>
                <a:ea typeface="Helios"/>
                <a:cs typeface="Helios"/>
                <a:sym typeface="Helios"/>
              </a:rPr>
              <a:t>Εθνικό Σημείο Επαφής για τον Ορίζοντα Ευρώπη</a:t>
            </a:r>
            <a:endParaRPr lang="en-US" sz="2699" spc="-53" dirty="0">
              <a:solidFill>
                <a:srgbClr val="AF1E2D"/>
              </a:solidFill>
              <a:latin typeface="Helios"/>
              <a:ea typeface="Helios"/>
              <a:cs typeface="Helios"/>
              <a:sym typeface="Helios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3073777" y="7143288"/>
            <a:ext cx="3788059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just">
              <a:lnSpc>
                <a:spcPts val="3499"/>
              </a:lnSpc>
              <a:spcBef>
                <a:spcPct val="0"/>
              </a:spcBef>
            </a:pPr>
            <a:r>
              <a:rPr lang="en-US" sz="2499" spc="-49" dirty="0">
                <a:solidFill>
                  <a:srgbClr val="3A3A3C"/>
                </a:solidFill>
                <a:latin typeface="Helios"/>
                <a:ea typeface="Helios"/>
                <a:cs typeface="Helios"/>
                <a:sym typeface="Helios"/>
              </a:rPr>
              <a:t>www.praxinetwork.gr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3073777" y="7841964"/>
            <a:ext cx="3788059" cy="855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just">
              <a:lnSpc>
                <a:spcPts val="3499"/>
              </a:lnSpc>
              <a:spcBef>
                <a:spcPct val="0"/>
              </a:spcBef>
            </a:pPr>
            <a:r>
              <a:rPr lang="en-US" sz="2499" spc="-49" dirty="0" smtClean="0">
                <a:solidFill>
                  <a:srgbClr val="3A3A3C"/>
                </a:solidFill>
                <a:latin typeface="Helios"/>
                <a:ea typeface="Helios"/>
                <a:cs typeface="Helios"/>
                <a:sym typeface="Helios"/>
              </a:rPr>
              <a:t>vkalodimou@praxinetwork.gr</a:t>
            </a:r>
            <a:endParaRPr lang="en-US" sz="2499" spc="-49" dirty="0">
              <a:solidFill>
                <a:srgbClr val="3A3A3C"/>
              </a:solidFill>
              <a:latin typeface="Helios"/>
              <a:ea typeface="Helios"/>
              <a:cs typeface="Helios"/>
              <a:sym typeface="Helios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3073777" y="6509334"/>
            <a:ext cx="3559508" cy="4070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just">
              <a:lnSpc>
                <a:spcPts val="3499"/>
              </a:lnSpc>
              <a:spcBef>
                <a:spcPct val="0"/>
              </a:spcBef>
            </a:pPr>
            <a:r>
              <a:rPr lang="en-US" sz="2499" spc="-49" dirty="0">
                <a:solidFill>
                  <a:srgbClr val="3A3A3C"/>
                </a:solidFill>
                <a:latin typeface="Helios"/>
                <a:ea typeface="Helios"/>
                <a:cs typeface="Helios"/>
                <a:sym typeface="Helios"/>
              </a:rPr>
              <a:t>+30 </a:t>
            </a:r>
            <a:r>
              <a:rPr lang="el-GR" sz="2499" spc="-49" dirty="0" smtClean="0">
                <a:solidFill>
                  <a:srgbClr val="3A3A3C"/>
                </a:solidFill>
                <a:latin typeface="Helios"/>
                <a:ea typeface="Helios"/>
                <a:cs typeface="Helios"/>
                <a:sym typeface="Helios"/>
              </a:rPr>
              <a:t>210 360 7690</a:t>
            </a:r>
            <a:endParaRPr lang="en-US" sz="2499" spc="-49" dirty="0">
              <a:solidFill>
                <a:srgbClr val="3A3A3C"/>
              </a:solidFill>
              <a:latin typeface="Helios"/>
              <a:ea typeface="Helios"/>
              <a:cs typeface="Helios"/>
              <a:sym typeface="Helios"/>
            </a:endParaRPr>
          </a:p>
        </p:txBody>
      </p:sp>
    </p:spTree>
    <p:extLst>
      <p:ext uri="{BB962C8B-B14F-4D97-AF65-F5344CB8AC3E}">
        <p14:creationId xmlns:p14="http://schemas.microsoft.com/office/powerpoint/2010/main" val="402109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Έγγραφο" ma:contentTypeID="0x01010016A26940FD183644B81E7E28C3D79B9D" ma:contentTypeVersion="18" ma:contentTypeDescription="Δημιουργία νέου εγγράφου" ma:contentTypeScope="" ma:versionID="776cc779ca84ee454ccf95d640394990">
  <xsd:schema xmlns:xsd="http://www.w3.org/2001/XMLSchema" xmlns:xs="http://www.w3.org/2001/XMLSchema" xmlns:p="http://schemas.microsoft.com/office/2006/metadata/properties" xmlns:ns2="2fd5e1e2-7639-49b6-8361-bec4cbff27ac" xmlns:ns3="8c7a666b-bea8-4199-979a-f3a7d6e86710" targetNamespace="http://schemas.microsoft.com/office/2006/metadata/properties" ma:root="true" ma:fieldsID="de87c07101e60394632545b6536fcf25" ns2:_="" ns3:_="">
    <xsd:import namespace="2fd5e1e2-7639-49b6-8361-bec4cbff27ac"/>
    <xsd:import namespace="8c7a666b-bea8-4199-979a-f3a7d6e86710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d5e1e2-7639-49b6-8361-bec4cbff27a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Κοινή χρήση με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Κοινή χρήση με λεπτομέρειες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ad47742-6236-4bc2-9ec9-c185f7e02a28}" ma:internalName="TaxCatchAll" ma:showField="CatchAllData" ma:web="2fd5e1e2-7639-49b6-8361-bec4cbff27a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7a666b-bea8-4199-979a-f3a7d6e867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Ετικέτες εικόνας" ma:readOnly="false" ma:fieldId="{5cf76f15-5ced-4ddc-b409-7134ff3c332f}" ma:taxonomyMulti="true" ma:sspId="0ad224fa-07d5-4588-8c73-39faf89965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Τύπος περιεχομένου"/>
        <xsd:element ref="dc:title" minOccurs="0" maxOccurs="1" ma:index="4" ma:displayName="Τίτλο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fd5e1e2-7639-49b6-8361-bec4cbff27ac" xsi:nil="true"/>
    <lcf76f155ced4ddcb4097134ff3c332f xmlns="8c7a666b-bea8-4199-979a-f3a7d6e8671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EE3EFCE-8111-410F-B11F-B71D8AD4F64F}"/>
</file>

<file path=customXml/itemProps2.xml><?xml version="1.0" encoding="utf-8"?>
<ds:datastoreItem xmlns:ds="http://schemas.openxmlformats.org/officeDocument/2006/customXml" ds:itemID="{29A4A8B4-D640-4968-B0CF-0D5610B93443}"/>
</file>

<file path=customXml/itemProps3.xml><?xml version="1.0" encoding="utf-8"?>
<ds:datastoreItem xmlns:ds="http://schemas.openxmlformats.org/officeDocument/2006/customXml" ds:itemID="{B3B783D6-9DFA-488C-A219-52E39C86CCC1}"/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174</Words>
  <Application>Microsoft Office PowerPoint</Application>
  <PresentationFormat>Custom</PresentationFormat>
  <Paragraphs>36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Calibri</vt:lpstr>
      <vt:lpstr>Wingdings</vt:lpstr>
      <vt:lpstr>Helios Bold</vt:lpstr>
      <vt:lpstr>Verdana</vt:lpstr>
      <vt:lpstr>Helios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Copy of  Presentation Template GR</dc:title>
  <cp:lastModifiedBy>Kalodimou Vasiliki</cp:lastModifiedBy>
  <cp:revision>10</cp:revision>
  <dcterms:created xsi:type="dcterms:W3CDTF">2006-08-16T00:00:00Z</dcterms:created>
  <dcterms:modified xsi:type="dcterms:W3CDTF">2025-03-20T20:25:02Z</dcterms:modified>
  <dc:identifier>DAGbtW5LGjc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0x01010016A26940FD183644B81E7E28C3D79B9D</vt:lpwstr>
  </property>
</Properties>
</file>