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66" r:id="rId6"/>
    <p:sldId id="265" r:id="rId7"/>
    <p:sldId id="267" r:id="rId8"/>
    <p:sldId id="268" r:id="rId9"/>
    <p:sldId id="269" r:id="rId10"/>
    <p:sldId id="270" r:id="rId11"/>
    <p:sldId id="271" r:id="rId12"/>
    <p:sldId id="272" r:id="rId13"/>
    <p:sldId id="273" r:id="rId14"/>
    <p:sldId id="276" r:id="rId15"/>
    <p:sldId id="275" r:id="rId16"/>
    <p:sldId id="277" r:id="rId17"/>
    <p:sldId id="278" r:id="rId18"/>
    <p:sldId id="279" r:id="rId19"/>
    <p:sldId id="280" r:id="rId20"/>
    <p:sldId id="281" r:id="rId21"/>
    <p:sldId id="282" r:id="rId22"/>
    <p:sldId id="283" r:id="rId23"/>
    <p:sldId id="259" r:id="rId24"/>
  </p:sldIdLst>
  <p:sldSz cx="18288000" cy="10287000"/>
  <p:notesSz cx="6858000" cy="9144000"/>
  <p:embeddedFontLst>
    <p:embeddedFont>
      <p:font typeface="Helios" panose="020B0604020202020204" charset="0"/>
      <p:regular r:id="rId25"/>
    </p:embeddedFont>
    <p:embeddedFont>
      <p:font typeface="Helios Bold" panose="020B0604020202020204" charset="0"/>
      <p:regular r:id="rId26"/>
    </p:embeddedFont>
    <p:embeddedFont>
      <p:font typeface="Wingdings 3" panose="05040102010807070707" pitchFamily="18" charset="2"/>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02C044-4151-7221-DE44-4EE152FA06A3}" v="61" dt="2025-03-21T10:33:23.4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2" d="100"/>
          <a:sy n="42" d="100"/>
        </p:scale>
        <p:origin x="780" y="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lodimou Vasiliki" userId="S::vkalodimou@praxinetwork.gr::a1c5a0e2-d98e-48c7-9564-dbb08c1c1034" providerId="AD" clId="Web-{0502C044-4151-7221-DE44-4EE152FA06A3}"/>
    <pc:docChg chg="modSld">
      <pc:chgData name="Kalodimou Vasiliki" userId="S::vkalodimou@praxinetwork.gr::a1c5a0e2-d98e-48c7-9564-dbb08c1c1034" providerId="AD" clId="Web-{0502C044-4151-7221-DE44-4EE152FA06A3}" dt="2025-03-21T10:33:23.429" v="35" actId="20577"/>
      <pc:docMkLst>
        <pc:docMk/>
      </pc:docMkLst>
      <pc:sldChg chg="modSp">
        <pc:chgData name="Kalodimou Vasiliki" userId="S::vkalodimou@praxinetwork.gr::a1c5a0e2-d98e-48c7-9564-dbb08c1c1034" providerId="AD" clId="Web-{0502C044-4151-7221-DE44-4EE152FA06A3}" dt="2025-03-21T10:32:26.646" v="24" actId="20577"/>
        <pc:sldMkLst>
          <pc:docMk/>
          <pc:sldMk cId="888960799" sldId="273"/>
        </pc:sldMkLst>
        <pc:spChg chg="mod">
          <ac:chgData name="Kalodimou Vasiliki" userId="S::vkalodimou@praxinetwork.gr::a1c5a0e2-d98e-48c7-9564-dbb08c1c1034" providerId="AD" clId="Web-{0502C044-4151-7221-DE44-4EE152FA06A3}" dt="2025-03-21T10:32:26.646" v="24" actId="20577"/>
          <ac:spMkLst>
            <pc:docMk/>
            <pc:sldMk cId="888960799" sldId="273"/>
            <ac:spMk id="5" creationId="{00000000-0000-0000-0000-000000000000}"/>
          </ac:spMkLst>
        </pc:spChg>
      </pc:sldChg>
      <pc:sldChg chg="modSp">
        <pc:chgData name="Kalodimou Vasiliki" userId="S::vkalodimou@praxinetwork.gr::a1c5a0e2-d98e-48c7-9564-dbb08c1c1034" providerId="AD" clId="Web-{0502C044-4151-7221-DE44-4EE152FA06A3}" dt="2025-03-21T10:33:23.429" v="35" actId="20577"/>
        <pc:sldMkLst>
          <pc:docMk/>
          <pc:sldMk cId="2346067003" sldId="279"/>
        </pc:sldMkLst>
        <pc:spChg chg="mod">
          <ac:chgData name="Kalodimou Vasiliki" userId="S::vkalodimou@praxinetwork.gr::a1c5a0e2-d98e-48c7-9564-dbb08c1c1034" providerId="AD" clId="Web-{0502C044-4151-7221-DE44-4EE152FA06A3}" dt="2025-03-21T10:33:23.429" v="35" actId="20577"/>
          <ac:spMkLst>
            <pc:docMk/>
            <pc:sldMk cId="2346067003" sldId="279"/>
            <ac:spMk id="12"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19.xml.rels><?xml version="1.0" encoding="UTF-8" standalone="yes"?>
<Relationships xmlns="http://schemas.openxmlformats.org/package/2006/relationships"><Relationship Id="rId3" Type="http://schemas.openxmlformats.org/officeDocument/2006/relationships/hyperlink" Target="https://ec.europa.eu/info/funding-tenders/opportunities/portal/screen/how-to-participate/reference-documents?programmePeriod=2021-2027&amp;frameworkProgramme=43108390"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1.svg"/><Relationship Id="rId7" Type="http://schemas.openxmlformats.org/officeDocument/2006/relationships/image" Target="../media/image14.png"/><Relationship Id="rId12" Type="http://schemas.openxmlformats.org/officeDocument/2006/relationships/image" Target="../media/image19.jpe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image" Target="../media/image18.svg"/><Relationship Id="rId5" Type="http://schemas.openxmlformats.org/officeDocument/2006/relationships/image" Target="../media/image13.svg"/><Relationship Id="rId10"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255514" y="7632127"/>
            <a:ext cx="682497" cy="682497"/>
          </a:xfrm>
          <a:custGeom>
            <a:avLst/>
            <a:gdLst/>
            <a:ahLst/>
            <a:cxnLst/>
            <a:rect l="l" t="t" r="r" b="b"/>
            <a:pathLst>
              <a:path w="682497" h="682497">
                <a:moveTo>
                  <a:pt x="0" y="0"/>
                </a:moveTo>
                <a:lnTo>
                  <a:pt x="682497" y="0"/>
                </a:lnTo>
                <a:lnTo>
                  <a:pt x="682497" y="682497"/>
                </a:lnTo>
                <a:lnTo>
                  <a:pt x="0" y="68249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028700" y="451805"/>
            <a:ext cx="4384200" cy="1592663"/>
          </a:xfrm>
          <a:custGeom>
            <a:avLst/>
            <a:gdLst/>
            <a:ahLst/>
            <a:cxnLst/>
            <a:rect l="l" t="t" r="r" b="b"/>
            <a:pathLst>
              <a:path w="4384200" h="1592663">
                <a:moveTo>
                  <a:pt x="0" y="0"/>
                </a:moveTo>
                <a:lnTo>
                  <a:pt x="4384200" y="0"/>
                </a:lnTo>
                <a:lnTo>
                  <a:pt x="4384200" y="1592664"/>
                </a:lnTo>
                <a:lnTo>
                  <a:pt x="0" y="1592664"/>
                </a:lnTo>
                <a:lnTo>
                  <a:pt x="0" y="0"/>
                </a:lnTo>
                <a:close/>
              </a:path>
            </a:pathLst>
          </a:custGeom>
          <a:blipFill>
            <a:blip r:embed="rId4"/>
            <a:stretch>
              <a:fillRect/>
            </a:stretch>
          </a:blipFill>
        </p:spPr>
      </p:sp>
      <p:sp>
        <p:nvSpPr>
          <p:cNvPr id="5" name="TextBox 5"/>
          <p:cNvSpPr txBox="1"/>
          <p:nvPr/>
        </p:nvSpPr>
        <p:spPr>
          <a:xfrm>
            <a:off x="1028700" y="4364252"/>
            <a:ext cx="8893723" cy="2385268"/>
          </a:xfrm>
          <a:prstGeom prst="rect">
            <a:avLst/>
          </a:prstGeom>
        </p:spPr>
        <p:txBody>
          <a:bodyPr lIns="0" tIns="0" rIns="0" bIns="0" rtlCol="0" anchor="t">
            <a:spAutoFit/>
          </a:bodyPr>
          <a:lstStyle/>
          <a:p>
            <a:pPr algn="l">
              <a:lnSpc>
                <a:spcPts val="6160"/>
              </a:lnSpc>
              <a:spcBef>
                <a:spcPct val="0"/>
              </a:spcBef>
            </a:pPr>
            <a:r>
              <a:rPr lang="el-GR" sz="4400" b="1" dirty="0">
                <a:solidFill>
                  <a:srgbClr val="AF1E2D"/>
                </a:solidFill>
                <a:latin typeface="Helios Bold"/>
                <a:ea typeface="Helios Bold"/>
                <a:cs typeface="Helios Bold"/>
                <a:sym typeface="Helios Bold"/>
              </a:rPr>
              <a:t>Βασικοί κανόνες </a:t>
            </a:r>
            <a:r>
              <a:rPr lang="el-GR" sz="4400" b="1" dirty="0" err="1">
                <a:solidFill>
                  <a:srgbClr val="AF1E2D"/>
                </a:solidFill>
                <a:latin typeface="Helios Bold"/>
                <a:ea typeface="Helios Bold"/>
                <a:cs typeface="Helios Bold"/>
                <a:sym typeface="Helios Bold"/>
              </a:rPr>
              <a:t>επιλεξιμότητας</a:t>
            </a:r>
            <a:r>
              <a:rPr lang="el-GR" sz="4400" b="1" dirty="0">
                <a:solidFill>
                  <a:srgbClr val="AF1E2D"/>
                </a:solidFill>
                <a:latin typeface="Helios Bold"/>
                <a:ea typeface="Helios Bold"/>
                <a:cs typeface="Helios Bold"/>
                <a:sym typeface="Helios Bold"/>
              </a:rPr>
              <a:t> &amp; στοιχεία προϋπολογισμού </a:t>
            </a:r>
          </a:p>
          <a:p>
            <a:pPr algn="l">
              <a:lnSpc>
                <a:spcPts val="6160"/>
              </a:lnSpc>
              <a:spcBef>
                <a:spcPct val="0"/>
              </a:spcBef>
            </a:pPr>
            <a:endParaRPr lang="el-GR" sz="4400" b="1" dirty="0">
              <a:solidFill>
                <a:srgbClr val="AF1E2D"/>
              </a:solidFill>
              <a:latin typeface="Helios Bold"/>
              <a:ea typeface="Helios Bold"/>
              <a:cs typeface="Helios Bold"/>
              <a:sym typeface="Helios Bold"/>
            </a:endParaRPr>
          </a:p>
        </p:txBody>
      </p:sp>
      <p:grpSp>
        <p:nvGrpSpPr>
          <p:cNvPr id="8" name="Group 8"/>
          <p:cNvGrpSpPr/>
          <p:nvPr/>
        </p:nvGrpSpPr>
        <p:grpSpPr>
          <a:xfrm>
            <a:off x="10380940" y="649592"/>
            <a:ext cx="7516996" cy="8987817"/>
            <a:chOff x="0" y="0"/>
            <a:chExt cx="8603361" cy="10286746"/>
          </a:xfrm>
        </p:grpSpPr>
        <p:sp>
          <p:nvSpPr>
            <p:cNvPr id="9" name="Freeform 9"/>
            <p:cNvSpPr/>
            <p:nvPr/>
          </p:nvSpPr>
          <p:spPr>
            <a:xfrm>
              <a:off x="-2794" y="-127"/>
              <a:ext cx="8606155" cy="10286873"/>
            </a:xfrm>
            <a:custGeom>
              <a:avLst/>
              <a:gdLst/>
              <a:ahLst/>
              <a:cxnLst/>
              <a:rect l="l" t="t" r="r" b="b"/>
              <a:pathLst>
                <a:path w="8606155" h="10286873">
                  <a:moveTo>
                    <a:pt x="8606155" y="10251440"/>
                  </a:moveTo>
                  <a:cubicBezTo>
                    <a:pt x="8606155" y="10284587"/>
                    <a:pt x="8595487" y="10286873"/>
                    <a:pt x="8567674" y="10286873"/>
                  </a:cubicBezTo>
                  <a:cubicBezTo>
                    <a:pt x="5713095" y="10286238"/>
                    <a:pt x="2858643" y="10286238"/>
                    <a:pt x="4064" y="10286238"/>
                  </a:cubicBezTo>
                  <a:cubicBezTo>
                    <a:pt x="0" y="10272395"/>
                    <a:pt x="6350" y="10259822"/>
                    <a:pt x="9271" y="10246995"/>
                  </a:cubicBezTo>
                  <a:cubicBezTo>
                    <a:pt x="134747" y="9685401"/>
                    <a:pt x="260350" y="9123934"/>
                    <a:pt x="386207" y="8562467"/>
                  </a:cubicBezTo>
                  <a:cubicBezTo>
                    <a:pt x="565658" y="7761986"/>
                    <a:pt x="745490" y="6961632"/>
                    <a:pt x="924814" y="6161151"/>
                  </a:cubicBezTo>
                  <a:cubicBezTo>
                    <a:pt x="1146302" y="5172583"/>
                    <a:pt x="1367282" y="4184015"/>
                    <a:pt x="1588643" y="3195574"/>
                  </a:cubicBezTo>
                  <a:cubicBezTo>
                    <a:pt x="1813560" y="2191385"/>
                    <a:pt x="2038604" y="1187323"/>
                    <a:pt x="2264156" y="183261"/>
                  </a:cubicBezTo>
                  <a:cubicBezTo>
                    <a:pt x="2277872" y="122174"/>
                    <a:pt x="2286635" y="59690"/>
                    <a:pt x="2308860" y="635"/>
                  </a:cubicBezTo>
                  <a:cubicBezTo>
                    <a:pt x="4395216" y="635"/>
                    <a:pt x="6481572" y="635"/>
                    <a:pt x="8567928" y="0"/>
                  </a:cubicBezTo>
                  <a:cubicBezTo>
                    <a:pt x="8596249" y="0"/>
                    <a:pt x="8605901" y="3429"/>
                    <a:pt x="8605901" y="35814"/>
                  </a:cubicBezTo>
                  <a:cubicBezTo>
                    <a:pt x="8605139" y="3441065"/>
                    <a:pt x="8605139" y="6846316"/>
                    <a:pt x="8606155" y="10251440"/>
                  </a:cubicBezTo>
                  <a:close/>
                </a:path>
              </a:pathLst>
            </a:custGeom>
            <a:blipFill>
              <a:blip r:embed="rId5"/>
              <a:stretch>
                <a:fillRect l="-63334" r="-63334"/>
              </a:stretch>
            </a:blipFill>
          </p:spPr>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7544719" cy="1337226"/>
          </a:xfrm>
          <a:prstGeom prst="rect">
            <a:avLst/>
          </a:prstGeom>
        </p:spPr>
        <p:txBody>
          <a:bodyPr wrap="square" lIns="0" tIns="0" rIns="0" bIns="0" rtlCol="0" anchor="t">
            <a:spAutoFit/>
          </a:bodyPr>
          <a:lstStyle/>
          <a:p>
            <a:pPr>
              <a:lnSpc>
                <a:spcPts val="5399"/>
              </a:lnSpc>
            </a:pPr>
            <a:r>
              <a:rPr lang="en-US" sz="4000" dirty="0">
                <a:solidFill>
                  <a:srgbClr val="FFFFFF"/>
                </a:solidFill>
                <a:latin typeface="Helios"/>
                <a:ea typeface="Helios"/>
                <a:cs typeface="Helios"/>
                <a:sym typeface="Helios"/>
              </a:rPr>
              <a:t>C2. Other goods works and</a:t>
            </a:r>
            <a:r>
              <a:rPr lang="en-US" sz="4450" dirty="0">
                <a:solidFill>
                  <a:srgbClr val="FFFFFF"/>
                </a:solidFill>
                <a:latin typeface="Helios"/>
                <a:ea typeface="Helios"/>
                <a:cs typeface="Helios"/>
                <a:sym typeface="Helios"/>
              </a:rPr>
              <a:t> services</a:t>
            </a:r>
            <a:endParaRPr lang="en-US" sz="4499" dirty="0">
              <a:solidFill>
                <a:srgbClr val="FFFFFF"/>
              </a:solidFill>
              <a:latin typeface="Helios"/>
              <a:ea typeface="Helios"/>
              <a:cs typeface="Helios"/>
              <a:sym typeface="Helios"/>
            </a:endParaRP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0" name="Rectangle 9"/>
          <p:cNvSpPr/>
          <p:nvPr/>
        </p:nvSpPr>
        <p:spPr>
          <a:xfrm>
            <a:off x="435680" y="1425596"/>
            <a:ext cx="11299119" cy="6340197"/>
          </a:xfrm>
          <a:prstGeom prst="rect">
            <a:avLst/>
          </a:prstGeom>
        </p:spPr>
        <p:txBody>
          <a:bodyPr wrap="square">
            <a:spAutoFit/>
          </a:bodyPr>
          <a:lstStyle/>
          <a:p>
            <a:pPr algn="just">
              <a:buClr>
                <a:srgbClr val="931680"/>
              </a:buClr>
            </a:pPr>
            <a:endParaRPr lang="en-US" dirty="0"/>
          </a:p>
          <a:p>
            <a:pPr algn="just">
              <a:buClr>
                <a:srgbClr val="931680"/>
              </a:buClr>
            </a:pPr>
            <a:endParaRPr lang="el-GR" dirty="0"/>
          </a:p>
          <a:p>
            <a:pPr algn="just">
              <a:buClr>
                <a:srgbClr val="931680"/>
              </a:buClr>
            </a:pPr>
            <a:endParaRPr lang="en-US" dirty="0"/>
          </a:p>
          <a:p>
            <a:pPr marL="257175" indent="-257175" algn="just">
              <a:buClr>
                <a:srgbClr val="931680"/>
              </a:buClr>
              <a:buFont typeface="Arial" panose="020B0604020202020204" pitchFamily="34" charset="0"/>
              <a:buChar char="•"/>
            </a:pPr>
            <a:r>
              <a:rPr lang="el-GR" sz="3200" dirty="0"/>
              <a:t>Οποιεσδήποτε άλλες δαπάνες απαραίτητες για την υλοποίηση</a:t>
            </a:r>
          </a:p>
          <a:p>
            <a:pPr marL="257175" indent="-257175" algn="just">
              <a:buClr>
                <a:srgbClr val="931680"/>
              </a:buClr>
              <a:buFont typeface="Arial" panose="020B0604020202020204" pitchFamily="34" charset="0"/>
              <a:buChar char="•"/>
            </a:pPr>
            <a:r>
              <a:rPr lang="el-GR" sz="3200" dirty="0"/>
              <a:t>Ερευνητικά αναλώσιμα</a:t>
            </a:r>
          </a:p>
          <a:p>
            <a:pPr marL="257175" indent="-257175" algn="just">
              <a:buClr>
                <a:srgbClr val="931680"/>
              </a:buClr>
              <a:buFont typeface="Arial" panose="020B0604020202020204" pitchFamily="34" charset="0"/>
              <a:buChar char="•"/>
            </a:pPr>
            <a:r>
              <a:rPr lang="el-GR" sz="3200" dirty="0"/>
              <a:t>Προώθηση/ διαφήμιση/ </a:t>
            </a:r>
            <a:r>
              <a:rPr lang="en-US" sz="3200" dirty="0"/>
              <a:t>dissemination</a:t>
            </a:r>
          </a:p>
          <a:p>
            <a:pPr marL="257175" indent="-257175" algn="just">
              <a:buClr>
                <a:srgbClr val="931680"/>
              </a:buClr>
              <a:buFont typeface="Arial" panose="020B0604020202020204" pitchFamily="34" charset="0"/>
              <a:buChar char="•"/>
            </a:pPr>
            <a:r>
              <a:rPr lang="el-GR" sz="3200" dirty="0"/>
              <a:t>Διοργάνωση συναντήσεων/ εκδηλώσεων</a:t>
            </a:r>
          </a:p>
          <a:p>
            <a:pPr marL="257175" indent="-257175" algn="just">
              <a:buClr>
                <a:srgbClr val="931680"/>
              </a:buClr>
              <a:buFont typeface="Arial" panose="020B0604020202020204" pitchFamily="34" charset="0"/>
              <a:buChar char="•"/>
            </a:pPr>
            <a:r>
              <a:rPr lang="el-GR" sz="3200" dirty="0"/>
              <a:t>Προστασία </a:t>
            </a:r>
            <a:r>
              <a:rPr lang="en-US" sz="3200" dirty="0"/>
              <a:t>IP </a:t>
            </a:r>
          </a:p>
          <a:p>
            <a:pPr marL="257175" indent="-257175" algn="just">
              <a:buClr>
                <a:srgbClr val="931680"/>
              </a:buClr>
              <a:buFont typeface="Arial" panose="020B0604020202020204" pitchFamily="34" charset="0"/>
              <a:buChar char="•"/>
            </a:pPr>
            <a:r>
              <a:rPr lang="el-GR" sz="3200" dirty="0"/>
              <a:t>Δαπάνες εμβασμάτων (από συντονιστή προς εταίρους)</a:t>
            </a:r>
            <a:endParaRPr lang="en-US" sz="3200" dirty="0"/>
          </a:p>
          <a:p>
            <a:pPr marL="257175" indent="-257175" algn="just">
              <a:buClr>
                <a:srgbClr val="931680"/>
              </a:buClr>
              <a:buFont typeface="Arial" panose="020B0604020202020204" pitchFamily="34" charset="0"/>
              <a:buChar char="•"/>
            </a:pPr>
            <a:r>
              <a:rPr lang="el-GR" sz="3200" dirty="0"/>
              <a:t>Υπηρεσίες κατασκευής/ συντήρησης </a:t>
            </a:r>
            <a:r>
              <a:rPr lang="en-US" sz="3200" dirty="0"/>
              <a:t>website</a:t>
            </a:r>
            <a:endParaRPr lang="el-GR" sz="3200" dirty="0"/>
          </a:p>
          <a:p>
            <a:pPr marL="257175" indent="-257175" algn="just">
              <a:buClr>
                <a:srgbClr val="931680"/>
              </a:buClr>
              <a:buFont typeface="Arial" panose="020B0604020202020204" pitchFamily="34" charset="0"/>
              <a:buChar char="•"/>
            </a:pPr>
            <a:r>
              <a:rPr lang="el-GR" sz="3200" dirty="0"/>
              <a:t>....</a:t>
            </a:r>
          </a:p>
          <a:p>
            <a:pPr marL="257175" indent="-257175" algn="just">
              <a:buClr>
                <a:srgbClr val="931680"/>
              </a:buClr>
              <a:buFont typeface="Arial" panose="020B0604020202020204" pitchFamily="34" charset="0"/>
              <a:buChar char="•"/>
            </a:pPr>
            <a:r>
              <a:rPr lang="en-US" sz="3200" dirty="0"/>
              <a:t>Best value for money – avoid conflict of interest</a:t>
            </a:r>
            <a:endParaRPr lang="el-GR" sz="3200" dirty="0"/>
          </a:p>
          <a:p>
            <a:pPr marL="257175" indent="-257175" algn="just">
              <a:buClr>
                <a:srgbClr val="931680"/>
              </a:buClr>
              <a:buFont typeface="Arial" panose="020B0604020202020204" pitchFamily="34" charset="0"/>
              <a:buChar char="•"/>
            </a:pPr>
            <a:r>
              <a:rPr lang="el-GR" sz="3200" dirty="0"/>
              <a:t>Πιστοποιητικό δαπανών (</a:t>
            </a:r>
            <a:r>
              <a:rPr lang="en-US" sz="3200" dirty="0">
                <a:solidFill>
                  <a:srgbClr val="C00000"/>
                </a:solidFill>
              </a:rPr>
              <a:t>CFS</a:t>
            </a:r>
            <a:r>
              <a:rPr lang="en-US" sz="3200" dirty="0"/>
              <a:t>)</a:t>
            </a:r>
            <a:r>
              <a:rPr lang="el-GR" sz="3200" dirty="0"/>
              <a:t> όταν η αιτούμενη χρηματοδότηση είναι &gt;= 430.000</a:t>
            </a:r>
            <a:endParaRPr lang="en-US" sz="3200" dirty="0"/>
          </a:p>
        </p:txBody>
      </p:sp>
      <p:sp>
        <p:nvSpPr>
          <p:cNvPr id="13" name="TextBox 12"/>
          <p:cNvSpPr txBox="1"/>
          <p:nvPr/>
        </p:nvSpPr>
        <p:spPr>
          <a:xfrm>
            <a:off x="12725400" y="3771900"/>
            <a:ext cx="3124200" cy="1384995"/>
          </a:xfrm>
          <a:prstGeom prst="rect">
            <a:avLst/>
          </a:prstGeom>
          <a:solidFill>
            <a:schemeClr val="accent3">
              <a:lumMod val="40000"/>
              <a:lumOff val="60000"/>
            </a:schemeClr>
          </a:solidFill>
        </p:spPr>
        <p:txBody>
          <a:bodyPr wrap="square" rtlCol="0">
            <a:spAutoFit/>
          </a:bodyPr>
          <a:lstStyle/>
          <a:p>
            <a:pPr algn="ctr"/>
            <a:r>
              <a:rPr lang="el-GR" sz="2800" dirty="0">
                <a:sym typeface="Wingdings" panose="05000000000000000000" pitchFamily="2" charset="2"/>
              </a:rPr>
              <a:t>Ό,τι προσδιορίζεται ως </a:t>
            </a:r>
            <a:r>
              <a:rPr lang="en-US" sz="2800" dirty="0">
                <a:sym typeface="Wingdings" panose="05000000000000000000" pitchFamily="2" charset="2"/>
              </a:rPr>
              <a:t>“ACTION TASK” </a:t>
            </a:r>
            <a:r>
              <a:rPr lang="el-GR" sz="2800" dirty="0">
                <a:sym typeface="Wingdings" panose="05000000000000000000" pitchFamily="2" charset="2"/>
              </a:rPr>
              <a:t> </a:t>
            </a:r>
            <a:r>
              <a:rPr lang="en-US" sz="2800" b="1" dirty="0">
                <a:solidFill>
                  <a:srgbClr val="C00000"/>
                </a:solidFill>
                <a:sym typeface="Wingdings" panose="05000000000000000000" pitchFamily="2" charset="2"/>
              </a:rPr>
              <a:t>Subcontracting</a:t>
            </a:r>
            <a:endParaRPr lang="el-GR" sz="2800" b="1" dirty="0">
              <a:solidFill>
                <a:srgbClr val="C00000"/>
              </a:solidFill>
            </a:endParaRPr>
          </a:p>
        </p:txBody>
      </p:sp>
    </p:spTree>
    <p:extLst>
      <p:ext uri="{BB962C8B-B14F-4D97-AF65-F5344CB8AC3E}">
        <p14:creationId xmlns:p14="http://schemas.microsoft.com/office/powerpoint/2010/main" val="888960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92497"/>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D. Other categories</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2" name="Rectangle 11"/>
          <p:cNvSpPr/>
          <p:nvPr/>
        </p:nvSpPr>
        <p:spPr>
          <a:xfrm>
            <a:off x="488087" y="2107793"/>
            <a:ext cx="12465913" cy="6186309"/>
          </a:xfrm>
          <a:prstGeom prst="rect">
            <a:avLst/>
          </a:prstGeom>
        </p:spPr>
        <p:txBody>
          <a:bodyPr wrap="square">
            <a:spAutoFit/>
          </a:bodyPr>
          <a:lstStyle/>
          <a:p>
            <a:pPr marL="257175" indent="-257175" algn="just">
              <a:buClr>
                <a:srgbClr val="931680"/>
              </a:buClr>
              <a:buFont typeface="Arial" panose="020B0604020202020204" pitchFamily="34" charset="0"/>
              <a:buChar char="•"/>
            </a:pPr>
            <a:r>
              <a:rPr lang="en-US" sz="3600" dirty="0"/>
              <a:t>Financial support to 3</a:t>
            </a:r>
            <a:r>
              <a:rPr lang="en-US" sz="3600" baseline="30000" dirty="0"/>
              <a:t>rd</a:t>
            </a:r>
            <a:r>
              <a:rPr lang="en-US" sz="3600" dirty="0"/>
              <a:t> parties</a:t>
            </a:r>
            <a:endParaRPr lang="el-GR" sz="3600" dirty="0"/>
          </a:p>
          <a:p>
            <a:pPr marL="257175" indent="-257175" algn="just">
              <a:buClr>
                <a:srgbClr val="931680"/>
              </a:buClr>
              <a:buFont typeface="Arial" panose="020B0604020202020204" pitchFamily="34" charset="0"/>
              <a:buChar char="•"/>
            </a:pPr>
            <a:endParaRPr lang="en-US" sz="3600" dirty="0"/>
          </a:p>
          <a:p>
            <a:pPr marL="257175" indent="-257175" algn="just">
              <a:buClr>
                <a:srgbClr val="931680"/>
              </a:buClr>
              <a:buFont typeface="Arial" panose="020B0604020202020204" pitchFamily="34" charset="0"/>
              <a:buChar char="•"/>
            </a:pPr>
            <a:r>
              <a:rPr lang="en-US" sz="3600" dirty="0"/>
              <a:t>Internally invoiced goods &amp; services</a:t>
            </a:r>
          </a:p>
          <a:p>
            <a:pPr marL="257175" indent="-257175" algn="just">
              <a:buClr>
                <a:srgbClr val="931680"/>
              </a:buClr>
              <a:buFont typeface="Arial" panose="020B0604020202020204" pitchFamily="34" charset="0"/>
              <a:buChar char="•"/>
            </a:pPr>
            <a:endParaRPr lang="el-GR" sz="3600" dirty="0"/>
          </a:p>
          <a:p>
            <a:pPr marL="257175" indent="-257175" algn="just">
              <a:buClr>
                <a:srgbClr val="931680"/>
              </a:buClr>
              <a:buFont typeface="Arial" panose="020B0604020202020204" pitchFamily="34" charset="0"/>
              <a:buChar char="•"/>
            </a:pPr>
            <a:r>
              <a:rPr lang="en-US" sz="3600" dirty="0"/>
              <a:t>Transnational / virtual access to research infrastructures</a:t>
            </a:r>
          </a:p>
          <a:p>
            <a:pPr marL="257175" indent="-257175" algn="just">
              <a:buClr>
                <a:srgbClr val="931680"/>
              </a:buClr>
              <a:buFont typeface="Arial" panose="020B0604020202020204" pitchFamily="34" charset="0"/>
              <a:buChar char="•"/>
            </a:pPr>
            <a:endParaRPr lang="el-GR" sz="3600" dirty="0"/>
          </a:p>
          <a:p>
            <a:pPr marL="257175" indent="-257175" algn="just">
              <a:buClr>
                <a:srgbClr val="931680"/>
              </a:buClr>
              <a:buFont typeface="Arial" panose="020B0604020202020204" pitchFamily="34" charset="0"/>
              <a:buChar char="•"/>
            </a:pPr>
            <a:r>
              <a:rPr lang="en-US" sz="3600" dirty="0"/>
              <a:t>PCP/ PPI procurement costs</a:t>
            </a:r>
          </a:p>
          <a:p>
            <a:pPr marL="257175" indent="-257175" algn="just">
              <a:buClr>
                <a:srgbClr val="931680"/>
              </a:buClr>
              <a:buFont typeface="Arial" panose="020B0604020202020204" pitchFamily="34" charset="0"/>
              <a:buChar char="•"/>
            </a:pPr>
            <a:endParaRPr lang="el-GR" sz="3600" dirty="0"/>
          </a:p>
          <a:p>
            <a:pPr marL="257175" indent="-257175" algn="just">
              <a:buClr>
                <a:srgbClr val="931680"/>
              </a:buClr>
              <a:buFont typeface="Arial" panose="020B0604020202020204" pitchFamily="34" charset="0"/>
              <a:buChar char="•"/>
            </a:pPr>
            <a:r>
              <a:rPr lang="en-US" sz="3600" dirty="0"/>
              <a:t>EURATOM/ COFUND staff mobility costs</a:t>
            </a:r>
          </a:p>
          <a:p>
            <a:pPr marL="257175" indent="-257175" algn="just">
              <a:buClr>
                <a:srgbClr val="931680"/>
              </a:buClr>
              <a:buFont typeface="Arial" panose="020B0604020202020204" pitchFamily="34" charset="0"/>
              <a:buChar char="•"/>
            </a:pPr>
            <a:endParaRPr lang="el-GR" sz="3600" dirty="0"/>
          </a:p>
          <a:p>
            <a:pPr marL="257175" indent="-257175" algn="just">
              <a:buClr>
                <a:srgbClr val="931680"/>
              </a:buClr>
              <a:buFont typeface="Arial" panose="020B0604020202020204" pitchFamily="34" charset="0"/>
              <a:buChar char="•"/>
            </a:pPr>
            <a:r>
              <a:rPr lang="en-US" sz="3600" dirty="0"/>
              <a:t>ERC additional funding</a:t>
            </a:r>
            <a:endParaRPr lang="da-DK" sz="3600" dirty="0"/>
          </a:p>
        </p:txBody>
      </p:sp>
    </p:spTree>
    <p:extLst>
      <p:ext uri="{BB962C8B-B14F-4D97-AF65-F5344CB8AC3E}">
        <p14:creationId xmlns:p14="http://schemas.microsoft.com/office/powerpoint/2010/main" val="849779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92497"/>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D. Indirect costs</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2" name="Rectangle 11"/>
          <p:cNvSpPr/>
          <p:nvPr/>
        </p:nvSpPr>
        <p:spPr>
          <a:xfrm>
            <a:off x="488087" y="2107793"/>
            <a:ext cx="12465913" cy="646331"/>
          </a:xfrm>
          <a:prstGeom prst="rect">
            <a:avLst/>
          </a:prstGeom>
        </p:spPr>
        <p:txBody>
          <a:bodyPr wrap="square">
            <a:spAutoFit/>
          </a:bodyPr>
          <a:lstStyle/>
          <a:p>
            <a:pPr marL="257175" indent="-257175" algn="just">
              <a:buClr>
                <a:srgbClr val="931680"/>
              </a:buClr>
              <a:buFont typeface="Arial" panose="020B0604020202020204" pitchFamily="34" charset="0"/>
              <a:buChar char="•"/>
            </a:pPr>
            <a:r>
              <a:rPr lang="en-US" sz="3600" dirty="0"/>
              <a:t>25% of Personnel (A), + C (Purchase costs) + D7</a:t>
            </a:r>
            <a:endParaRPr lang="da-DK" sz="3600" dirty="0"/>
          </a:p>
        </p:txBody>
      </p:sp>
      <p:graphicFrame>
        <p:nvGraphicFramePr>
          <p:cNvPr id="14" name="Table 13"/>
          <p:cNvGraphicFramePr>
            <a:graphicFrameLocks noGrp="1"/>
          </p:cNvGraphicFramePr>
          <p:nvPr>
            <p:extLst>
              <p:ext uri="{D42A27DB-BD31-4B8C-83A1-F6EECF244321}">
                <p14:modId xmlns:p14="http://schemas.microsoft.com/office/powerpoint/2010/main" val="3955907595"/>
              </p:ext>
            </p:extLst>
          </p:nvPr>
        </p:nvGraphicFramePr>
        <p:xfrm>
          <a:off x="347679" y="3238500"/>
          <a:ext cx="12602310" cy="3038974"/>
        </p:xfrm>
        <a:graphic>
          <a:graphicData uri="http://schemas.openxmlformats.org/drawingml/2006/table">
            <a:tbl>
              <a:tblPr firstRow="1" bandRow="1">
                <a:tableStyleId>{5C22544A-7EE6-4342-B048-85BDC9FD1C3A}</a:tableStyleId>
              </a:tblPr>
              <a:tblGrid>
                <a:gridCol w="2340621">
                  <a:extLst>
                    <a:ext uri="{9D8B030D-6E8A-4147-A177-3AD203B41FA5}">
                      <a16:colId xmlns:a16="http://schemas.microsoft.com/office/drawing/2014/main" val="1414335286"/>
                    </a:ext>
                  </a:extLst>
                </a:gridCol>
                <a:gridCol w="2102588">
                  <a:extLst>
                    <a:ext uri="{9D8B030D-6E8A-4147-A177-3AD203B41FA5}">
                      <a16:colId xmlns:a16="http://schemas.microsoft.com/office/drawing/2014/main" val="3334606133"/>
                    </a:ext>
                  </a:extLst>
                </a:gridCol>
                <a:gridCol w="2433183">
                  <a:extLst>
                    <a:ext uri="{9D8B030D-6E8A-4147-A177-3AD203B41FA5}">
                      <a16:colId xmlns:a16="http://schemas.microsoft.com/office/drawing/2014/main" val="3542191112"/>
                    </a:ext>
                  </a:extLst>
                </a:gridCol>
                <a:gridCol w="2036470">
                  <a:extLst>
                    <a:ext uri="{9D8B030D-6E8A-4147-A177-3AD203B41FA5}">
                      <a16:colId xmlns:a16="http://schemas.microsoft.com/office/drawing/2014/main" val="1567022935"/>
                    </a:ext>
                  </a:extLst>
                </a:gridCol>
                <a:gridCol w="2142260">
                  <a:extLst>
                    <a:ext uri="{9D8B030D-6E8A-4147-A177-3AD203B41FA5}">
                      <a16:colId xmlns:a16="http://schemas.microsoft.com/office/drawing/2014/main" val="1046947593"/>
                    </a:ext>
                  </a:extLst>
                </a:gridCol>
                <a:gridCol w="1547188">
                  <a:extLst>
                    <a:ext uri="{9D8B030D-6E8A-4147-A177-3AD203B41FA5}">
                      <a16:colId xmlns:a16="http://schemas.microsoft.com/office/drawing/2014/main" val="4243899173"/>
                    </a:ext>
                  </a:extLst>
                </a:gridCol>
              </a:tblGrid>
              <a:tr h="0">
                <a:tc>
                  <a:txBody>
                    <a:bodyPr/>
                    <a:lstStyle/>
                    <a:p>
                      <a:r>
                        <a:rPr lang="en-US" sz="3200" dirty="0"/>
                        <a:t>Project</a:t>
                      </a:r>
                    </a:p>
                  </a:txBody>
                  <a:tcPr/>
                </a:tc>
                <a:tc>
                  <a:txBody>
                    <a:bodyPr/>
                    <a:lstStyle/>
                    <a:p>
                      <a:pPr algn="ctr"/>
                      <a:r>
                        <a:rPr lang="en-US" sz="3200" dirty="0"/>
                        <a:t>Direct costs</a:t>
                      </a:r>
                    </a:p>
                  </a:txBody>
                  <a:tcPr/>
                </a:tc>
                <a:tc>
                  <a:txBody>
                    <a:bodyPr/>
                    <a:lstStyle/>
                    <a:p>
                      <a:pPr algn="ctr"/>
                      <a:r>
                        <a:rPr lang="en-US" sz="3200" dirty="0"/>
                        <a:t>Indirect costs</a:t>
                      </a:r>
                    </a:p>
                  </a:txBody>
                  <a:tcPr/>
                </a:tc>
                <a:tc>
                  <a:txBody>
                    <a:bodyPr/>
                    <a:lstStyle/>
                    <a:p>
                      <a:pPr algn="ctr"/>
                      <a:r>
                        <a:rPr lang="en-US" sz="3200" dirty="0"/>
                        <a:t>Total costs</a:t>
                      </a:r>
                    </a:p>
                  </a:txBody>
                  <a:tcPr/>
                </a:tc>
                <a:tc>
                  <a:txBody>
                    <a:bodyPr/>
                    <a:lstStyle/>
                    <a:p>
                      <a:pPr algn="ctr"/>
                      <a:r>
                        <a:rPr lang="en-US" sz="3200" dirty="0"/>
                        <a:t>Funding rate</a:t>
                      </a:r>
                    </a:p>
                  </a:txBody>
                  <a:tcPr/>
                </a:tc>
                <a:tc>
                  <a:txBody>
                    <a:bodyPr/>
                    <a:lstStyle/>
                    <a:p>
                      <a:pPr algn="ctr"/>
                      <a:r>
                        <a:rPr lang="en-US" sz="3200" dirty="0"/>
                        <a:t>Funding</a:t>
                      </a:r>
                    </a:p>
                  </a:txBody>
                  <a:tcPr/>
                </a:tc>
                <a:extLst>
                  <a:ext uri="{0D108BD9-81ED-4DB2-BD59-A6C34878D82A}">
                    <a16:rowId xmlns:a16="http://schemas.microsoft.com/office/drawing/2014/main" val="108804767"/>
                  </a:ext>
                </a:extLst>
              </a:tr>
              <a:tr h="986087">
                <a:tc>
                  <a:txBody>
                    <a:bodyPr/>
                    <a:lstStyle/>
                    <a:p>
                      <a:r>
                        <a:rPr lang="en-US" sz="2800" b="1" dirty="0"/>
                        <a:t>RIA, CSA, IA </a:t>
                      </a:r>
                      <a:r>
                        <a:rPr lang="en-US" sz="2000" dirty="0"/>
                        <a:t>(not for profit)</a:t>
                      </a:r>
                    </a:p>
                  </a:txBody>
                  <a:tcPr/>
                </a:tc>
                <a:tc>
                  <a:txBody>
                    <a:bodyPr/>
                    <a:lstStyle/>
                    <a:p>
                      <a:pPr algn="ctr"/>
                      <a:r>
                        <a:rPr lang="en-US" sz="2800" dirty="0"/>
                        <a:t>100 €</a:t>
                      </a:r>
                    </a:p>
                  </a:txBody>
                  <a:tcPr/>
                </a:tc>
                <a:tc>
                  <a:txBody>
                    <a:bodyPr/>
                    <a:lstStyle/>
                    <a:p>
                      <a:pPr algn="ctr"/>
                      <a:r>
                        <a:rPr lang="en-US" sz="2800" dirty="0"/>
                        <a:t>25 €</a:t>
                      </a:r>
                    </a:p>
                  </a:txBody>
                  <a:tcPr/>
                </a:tc>
                <a:tc>
                  <a:txBody>
                    <a:bodyPr/>
                    <a:lstStyle/>
                    <a:p>
                      <a:pPr algn="ctr"/>
                      <a:r>
                        <a:rPr lang="en-US" sz="2800" dirty="0"/>
                        <a:t>125 €</a:t>
                      </a:r>
                    </a:p>
                  </a:txBody>
                  <a:tcPr/>
                </a:tc>
                <a:tc>
                  <a:txBody>
                    <a:bodyPr/>
                    <a:lstStyle/>
                    <a:p>
                      <a:pPr algn="ctr"/>
                      <a:r>
                        <a:rPr lang="en-US" sz="2800" dirty="0"/>
                        <a:t>100%</a:t>
                      </a:r>
                    </a:p>
                  </a:txBody>
                  <a:tcPr/>
                </a:tc>
                <a:tc>
                  <a:txBody>
                    <a:bodyPr/>
                    <a:lstStyle/>
                    <a:p>
                      <a:pPr algn="ctr"/>
                      <a:r>
                        <a:rPr lang="en-US" sz="2800" dirty="0"/>
                        <a:t>125 €</a:t>
                      </a:r>
                    </a:p>
                  </a:txBody>
                  <a:tcPr/>
                </a:tc>
                <a:extLst>
                  <a:ext uri="{0D108BD9-81ED-4DB2-BD59-A6C34878D82A}">
                    <a16:rowId xmlns:a16="http://schemas.microsoft.com/office/drawing/2014/main" val="4185325646"/>
                  </a:ext>
                </a:extLst>
              </a:tr>
              <a:tr h="986087">
                <a:tc>
                  <a:txBody>
                    <a:bodyPr/>
                    <a:lstStyle/>
                    <a:p>
                      <a:r>
                        <a:rPr lang="en-US" sz="2800" b="1" dirty="0"/>
                        <a:t>IA</a:t>
                      </a:r>
                      <a:r>
                        <a:rPr lang="en-US" sz="2800" dirty="0"/>
                        <a:t> </a:t>
                      </a:r>
                      <a:r>
                        <a:rPr lang="en-US" sz="2000" dirty="0"/>
                        <a:t>(for profit)</a:t>
                      </a:r>
                    </a:p>
                    <a:p>
                      <a:endParaRPr lang="en-US" sz="2000" dirty="0"/>
                    </a:p>
                  </a:txBody>
                  <a:tcPr/>
                </a:tc>
                <a:tc>
                  <a:txBody>
                    <a:bodyPr/>
                    <a:lstStyle/>
                    <a:p>
                      <a:pPr algn="ctr"/>
                      <a:r>
                        <a:rPr lang="en-US" sz="2800" dirty="0"/>
                        <a:t>100 €</a:t>
                      </a:r>
                    </a:p>
                  </a:txBody>
                  <a:tcPr/>
                </a:tc>
                <a:tc>
                  <a:txBody>
                    <a:bodyPr/>
                    <a:lstStyle/>
                    <a:p>
                      <a:pPr algn="ctr"/>
                      <a:r>
                        <a:rPr lang="en-US" sz="2800" dirty="0"/>
                        <a:t>25 €</a:t>
                      </a:r>
                    </a:p>
                  </a:txBody>
                  <a:tcPr/>
                </a:tc>
                <a:tc>
                  <a:txBody>
                    <a:bodyPr/>
                    <a:lstStyle/>
                    <a:p>
                      <a:pPr algn="ctr"/>
                      <a:r>
                        <a:rPr lang="en-US" sz="2800" dirty="0"/>
                        <a:t>125 €</a:t>
                      </a:r>
                    </a:p>
                  </a:txBody>
                  <a:tcPr/>
                </a:tc>
                <a:tc>
                  <a:txBody>
                    <a:bodyPr/>
                    <a:lstStyle/>
                    <a:p>
                      <a:pPr algn="ctr"/>
                      <a:r>
                        <a:rPr lang="en-US" sz="2800" dirty="0"/>
                        <a:t>70%</a:t>
                      </a:r>
                    </a:p>
                  </a:txBody>
                  <a:tcPr/>
                </a:tc>
                <a:tc>
                  <a:txBody>
                    <a:bodyPr/>
                    <a:lstStyle/>
                    <a:p>
                      <a:pPr algn="ctr"/>
                      <a:r>
                        <a:rPr lang="en-US" sz="2800" dirty="0"/>
                        <a:t>87,5 €</a:t>
                      </a:r>
                    </a:p>
                  </a:txBody>
                  <a:tcPr/>
                </a:tc>
                <a:extLst>
                  <a:ext uri="{0D108BD9-81ED-4DB2-BD59-A6C34878D82A}">
                    <a16:rowId xmlns:a16="http://schemas.microsoft.com/office/drawing/2014/main" val="3538018540"/>
                  </a:ext>
                </a:extLst>
              </a:tr>
            </a:tbl>
          </a:graphicData>
        </a:graphic>
      </p:graphicFrame>
      <p:sp>
        <p:nvSpPr>
          <p:cNvPr id="15" name="Rectangle 14"/>
          <p:cNvSpPr/>
          <p:nvPr/>
        </p:nvSpPr>
        <p:spPr>
          <a:xfrm>
            <a:off x="656202" y="7042484"/>
            <a:ext cx="11459598" cy="954107"/>
          </a:xfrm>
          <a:prstGeom prst="rect">
            <a:avLst/>
          </a:prstGeom>
        </p:spPr>
        <p:txBody>
          <a:bodyPr wrap="square">
            <a:spAutoFit/>
          </a:bodyPr>
          <a:lstStyle/>
          <a:p>
            <a:pPr marL="257175" indent="-257175" algn="just">
              <a:buClr>
                <a:srgbClr val="931680"/>
              </a:buClr>
              <a:buFont typeface="Arial" panose="020B0604020202020204" pitchFamily="34" charset="0"/>
              <a:buChar char="•"/>
            </a:pPr>
            <a:r>
              <a:rPr lang="el-GR" sz="2800" b="1" dirty="0"/>
              <a:t>Επιλεξιμότητα ΦΠΑ</a:t>
            </a:r>
            <a:r>
              <a:rPr lang="el-GR" sz="2800" dirty="0"/>
              <a:t>: ΜΟΝΟ αν δεν συμψηφίζεται (</a:t>
            </a:r>
            <a:r>
              <a:rPr lang="en-US" sz="2800" dirty="0">
                <a:solidFill>
                  <a:srgbClr val="B21C26"/>
                </a:solidFill>
              </a:rPr>
              <a:t>non deductible VAT is eligible</a:t>
            </a:r>
            <a:r>
              <a:rPr lang="en-US" sz="2800" dirty="0"/>
              <a:t>)</a:t>
            </a:r>
          </a:p>
        </p:txBody>
      </p:sp>
    </p:spTree>
    <p:extLst>
      <p:ext uri="{BB962C8B-B14F-4D97-AF65-F5344CB8AC3E}">
        <p14:creationId xmlns:p14="http://schemas.microsoft.com/office/powerpoint/2010/main" val="3369572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Participants to an EU Action </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2469" y="2034338"/>
            <a:ext cx="11462353" cy="7376361"/>
          </a:xfrm>
          <a:prstGeom prst="rect">
            <a:avLst/>
          </a:prstGeom>
        </p:spPr>
      </p:pic>
    </p:spTree>
    <p:extLst>
      <p:ext uri="{BB962C8B-B14F-4D97-AF65-F5344CB8AC3E}">
        <p14:creationId xmlns:p14="http://schemas.microsoft.com/office/powerpoint/2010/main" val="1943228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Beneficiary</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0" name="Rectangle 9"/>
          <p:cNvSpPr/>
          <p:nvPr/>
        </p:nvSpPr>
        <p:spPr>
          <a:xfrm>
            <a:off x="488086" y="2107793"/>
            <a:ext cx="12008713" cy="4031873"/>
          </a:xfrm>
          <a:prstGeom prst="rect">
            <a:avLst/>
          </a:prstGeom>
        </p:spPr>
        <p:txBody>
          <a:bodyPr wrap="square">
            <a:spAutoFit/>
          </a:bodyPr>
          <a:lstStyle/>
          <a:p>
            <a:pPr marL="257175" indent="-257175" algn="just">
              <a:buClr>
                <a:srgbClr val="931680"/>
              </a:buClr>
              <a:buFont typeface="Arial" panose="020B0604020202020204" pitchFamily="34" charset="0"/>
              <a:buChar char="•"/>
            </a:pPr>
            <a:r>
              <a:rPr lang="el-GR" sz="3200" dirty="0">
                <a:solidFill>
                  <a:srgbClr val="B21C26"/>
                </a:solidFill>
              </a:rPr>
              <a:t>Υπογράφει</a:t>
            </a:r>
            <a:r>
              <a:rPr lang="el-GR" sz="3200" dirty="0"/>
              <a:t> </a:t>
            </a:r>
            <a:r>
              <a:rPr lang="en-US" sz="3200" dirty="0"/>
              <a:t>Grant Agreement</a:t>
            </a:r>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t>Έχει </a:t>
            </a:r>
            <a:r>
              <a:rPr lang="el-GR" sz="3200" dirty="0">
                <a:solidFill>
                  <a:srgbClr val="B21C26"/>
                </a:solidFill>
              </a:rPr>
              <a:t>όλα τα δικαιώματα και υποχρεώσεις </a:t>
            </a:r>
            <a:r>
              <a:rPr lang="el-GR" sz="3200" dirty="0"/>
              <a:t>(τεχνικές</a:t>
            </a:r>
            <a:r>
              <a:rPr lang="en-US" sz="3200" dirty="0"/>
              <a:t>, </a:t>
            </a:r>
            <a:r>
              <a:rPr lang="el-GR" sz="3200" dirty="0"/>
              <a:t>οικονομικές</a:t>
            </a:r>
            <a:r>
              <a:rPr lang="en-US" sz="3200" dirty="0"/>
              <a:t> </a:t>
            </a:r>
            <a:r>
              <a:rPr lang="el-GR" sz="3200" dirty="0"/>
              <a:t>και άλλες)</a:t>
            </a:r>
            <a:endParaRPr lang="en-US" sz="3200" dirty="0"/>
          </a:p>
          <a:p>
            <a:pPr marL="257175" indent="-257175" algn="just">
              <a:buClr>
                <a:srgbClr val="931680"/>
              </a:buClr>
              <a:buFont typeface="Arial" panose="020B0604020202020204" pitchFamily="34" charset="0"/>
              <a:buChar char="•"/>
            </a:pPr>
            <a:endParaRPr lang="el-GR" sz="3200" dirty="0"/>
          </a:p>
          <a:p>
            <a:pPr marL="257175" indent="-257175" algn="just">
              <a:buClr>
                <a:srgbClr val="931680"/>
              </a:buClr>
              <a:buFont typeface="Arial" panose="020B0604020202020204" pitchFamily="34" charset="0"/>
              <a:buChar char="•"/>
            </a:pPr>
            <a:r>
              <a:rPr lang="el-GR" sz="3200" dirty="0"/>
              <a:t>Εκτελεί </a:t>
            </a:r>
            <a:r>
              <a:rPr lang="el-GR" sz="3200" dirty="0">
                <a:solidFill>
                  <a:srgbClr val="B21C26"/>
                </a:solidFill>
              </a:rPr>
              <a:t>σημαντικό</a:t>
            </a:r>
            <a:r>
              <a:rPr lang="el-GR" sz="3200" dirty="0"/>
              <a:t> μέρος των </a:t>
            </a:r>
            <a:r>
              <a:rPr lang="en-US" sz="3200" dirty="0"/>
              <a:t>action tasks</a:t>
            </a:r>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t>Δικαιούται </a:t>
            </a:r>
            <a:r>
              <a:rPr lang="el-GR" sz="3200" dirty="0">
                <a:solidFill>
                  <a:srgbClr val="B21C26"/>
                </a:solidFill>
              </a:rPr>
              <a:t>χρηματοδότηση</a:t>
            </a:r>
            <a:endParaRPr lang="da-DK" sz="3200" dirty="0">
              <a:solidFill>
                <a:srgbClr val="B21C26"/>
              </a:solidFill>
            </a:endParaRPr>
          </a:p>
        </p:txBody>
      </p:sp>
    </p:spTree>
    <p:extLst>
      <p:ext uri="{BB962C8B-B14F-4D97-AF65-F5344CB8AC3E}">
        <p14:creationId xmlns:p14="http://schemas.microsoft.com/office/powerpoint/2010/main" val="4271769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Affiliated entity</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2" name="Rectangle 11"/>
          <p:cNvSpPr/>
          <p:nvPr/>
        </p:nvSpPr>
        <p:spPr>
          <a:xfrm>
            <a:off x="488086" y="1498187"/>
            <a:ext cx="15361513" cy="7909858"/>
          </a:xfrm>
          <a:prstGeom prst="rect">
            <a:avLst/>
          </a:prstGeom>
        </p:spPr>
        <p:txBody>
          <a:bodyPr wrap="square" lIns="91440" tIns="45720" rIns="91440" bIns="45720" anchor="t">
            <a:spAutoFit/>
          </a:bodyPr>
          <a:lstStyle/>
          <a:p>
            <a:pPr algn="just">
              <a:buClr>
                <a:srgbClr val="931680"/>
              </a:buClr>
            </a:pPr>
            <a:endParaRPr lang="en-US" sz="2800" dirty="0"/>
          </a:p>
          <a:p>
            <a:pPr marL="257175" indent="-257175" algn="just">
              <a:buClr>
                <a:srgbClr val="931680"/>
              </a:buClr>
              <a:buFont typeface="Arial" panose="020B0604020202020204" pitchFamily="34" charset="0"/>
              <a:buChar char="•"/>
            </a:pPr>
            <a:r>
              <a:rPr lang="el-GR" sz="3200" dirty="0"/>
              <a:t>Συνδέεται με κάποιον </a:t>
            </a:r>
            <a:r>
              <a:rPr lang="en-US" sz="3200" dirty="0"/>
              <a:t>beneficiary </a:t>
            </a:r>
            <a:r>
              <a:rPr lang="el-GR" sz="3200" dirty="0"/>
              <a:t>μέσω </a:t>
            </a:r>
            <a:r>
              <a:rPr lang="en-US" sz="3200" dirty="0">
                <a:solidFill>
                  <a:srgbClr val="B21C26"/>
                </a:solidFill>
              </a:rPr>
              <a:t>legal or capital link </a:t>
            </a:r>
            <a:r>
              <a:rPr lang="en-US" sz="3200" dirty="0"/>
              <a:t>(</a:t>
            </a:r>
            <a:r>
              <a:rPr lang="el-GR" sz="3200" dirty="0" err="1"/>
              <a:t>προϋπάρχουσας</a:t>
            </a:r>
            <a:r>
              <a:rPr lang="el-GR" sz="3200" dirty="0"/>
              <a:t> και ευρύτερης από τη διάρκεια του έργου)</a:t>
            </a:r>
            <a:endParaRPr lang="el-GR" sz="3200" dirty="0">
              <a:ea typeface="Calibri"/>
              <a:cs typeface="Calibri"/>
            </a:endParaRPr>
          </a:p>
          <a:p>
            <a:pPr marL="257175" indent="-257175" algn="just">
              <a:buClr>
                <a:srgbClr val="931680"/>
              </a:buClr>
              <a:buFont typeface="Arial" panose="020B0604020202020204" pitchFamily="34" charset="0"/>
              <a:buChar char="•"/>
            </a:pPr>
            <a:endParaRPr lang="el-GR" sz="3200" dirty="0">
              <a:ea typeface="Calibri"/>
              <a:cs typeface="Calibri"/>
            </a:endParaRPr>
          </a:p>
          <a:p>
            <a:pPr marL="257175" indent="-257175" algn="just">
              <a:buClr>
                <a:srgbClr val="931680"/>
              </a:buClr>
              <a:buFont typeface="Arial" panose="020B0604020202020204" pitchFamily="34" charset="0"/>
              <a:buChar char="•"/>
            </a:pPr>
            <a:r>
              <a:rPr lang="el-GR" sz="3200" dirty="0">
                <a:solidFill>
                  <a:srgbClr val="000000"/>
                </a:solidFill>
                <a:ea typeface="Calibri"/>
                <a:cs typeface="Calibri"/>
              </a:rPr>
              <a:t>Εκτελεί </a:t>
            </a:r>
            <a:r>
              <a:rPr lang="el-GR" sz="3200" dirty="0">
                <a:solidFill>
                  <a:srgbClr val="B21C26"/>
                </a:solidFill>
                <a:ea typeface="Calibri"/>
                <a:cs typeface="Calibri"/>
              </a:rPr>
              <a:t>μέρος</a:t>
            </a:r>
            <a:r>
              <a:rPr lang="el-GR" sz="3200" dirty="0">
                <a:solidFill>
                  <a:srgbClr val="000000"/>
                </a:solidFill>
                <a:ea typeface="Calibri"/>
                <a:cs typeface="Calibri"/>
              </a:rPr>
              <a:t> των </a:t>
            </a:r>
            <a:r>
              <a:rPr lang="en-US" sz="3200" dirty="0">
                <a:solidFill>
                  <a:srgbClr val="000000"/>
                </a:solidFill>
                <a:ea typeface="Calibri"/>
                <a:cs typeface="Calibri"/>
              </a:rPr>
              <a:t>action tasks</a:t>
            </a:r>
            <a:endParaRPr lang="el-GR" sz="3200" dirty="0">
              <a:solidFill>
                <a:srgbClr val="000000"/>
              </a:solidFill>
              <a:ea typeface="Calibri"/>
              <a:cs typeface="Calibri"/>
            </a:endParaRPr>
          </a:p>
          <a:p>
            <a:pPr marL="257175" indent="-257175" algn="just">
              <a:buClr>
                <a:srgbClr val="931680"/>
              </a:buClr>
              <a:buFont typeface="Arial" panose="020B0604020202020204" pitchFamily="34" charset="0"/>
              <a:buChar char="•"/>
            </a:pPr>
            <a:endParaRPr lang="en-US" sz="3200" dirty="0">
              <a:solidFill>
                <a:srgbClr val="000000"/>
              </a:solidFill>
            </a:endParaRPr>
          </a:p>
          <a:p>
            <a:pPr marL="257175" indent="-257175" algn="just">
              <a:buClr>
                <a:srgbClr val="931680"/>
              </a:buClr>
              <a:buFont typeface="Arial" panose="020B0604020202020204" pitchFamily="34" charset="0"/>
              <a:buChar char="•"/>
            </a:pPr>
            <a:r>
              <a:rPr lang="el-GR" sz="3200" dirty="0">
                <a:solidFill>
                  <a:srgbClr val="B21C26"/>
                </a:solidFill>
              </a:rPr>
              <a:t>Λαμβάνει</a:t>
            </a:r>
            <a:r>
              <a:rPr lang="el-GR" sz="3200" dirty="0"/>
              <a:t> χρηματοδότηση</a:t>
            </a:r>
            <a:r>
              <a:rPr lang="en-US" sz="3200" dirty="0"/>
              <a:t> (</a:t>
            </a:r>
            <a:r>
              <a:rPr lang="el-GR" sz="3200" dirty="0"/>
              <a:t>μέσω του </a:t>
            </a:r>
            <a:r>
              <a:rPr lang="en-US" sz="3200" dirty="0"/>
              <a:t>beneficiary)</a:t>
            </a:r>
            <a:r>
              <a:rPr lang="el-GR" sz="3200" dirty="0"/>
              <a:t>, </a:t>
            </a:r>
            <a:r>
              <a:rPr lang="el-GR" sz="3200" dirty="0">
                <a:solidFill>
                  <a:srgbClr val="B21C26"/>
                </a:solidFill>
              </a:rPr>
              <a:t>υποβάλει</a:t>
            </a:r>
            <a:r>
              <a:rPr lang="el-GR" sz="3200" dirty="0"/>
              <a:t> οικονομικό απολογισμό</a:t>
            </a:r>
            <a:endParaRPr lang="en-US" sz="3200" dirty="0"/>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solidFill>
                  <a:srgbClr val="B21C26"/>
                </a:solidFill>
              </a:rPr>
              <a:t>ΔΕΝ</a:t>
            </a:r>
            <a:r>
              <a:rPr lang="el-GR" sz="3200" dirty="0"/>
              <a:t> υπογράφει το </a:t>
            </a:r>
            <a:r>
              <a:rPr lang="en-US" sz="3200" dirty="0"/>
              <a:t>Grant Agreement</a:t>
            </a:r>
            <a:endParaRPr lang="el-GR" sz="3200" dirty="0"/>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t>Δεσμεύεται από </a:t>
            </a:r>
            <a:r>
              <a:rPr lang="el-GR" sz="3200" dirty="0">
                <a:solidFill>
                  <a:srgbClr val="B21C26"/>
                </a:solidFill>
              </a:rPr>
              <a:t>συγκεκριμένες υποχρεώσεις </a:t>
            </a:r>
            <a:r>
              <a:rPr lang="el-GR" sz="3200" dirty="0"/>
              <a:t>του </a:t>
            </a:r>
            <a:r>
              <a:rPr lang="en-US" sz="3200" dirty="0"/>
              <a:t>Grant Agreement (implementation, conflict of interests, confidentiality, security, visibility, ethics, keeping records, costs eligibility, reporting …)</a:t>
            </a:r>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t>Ο</a:t>
            </a:r>
            <a:r>
              <a:rPr lang="en-US" sz="3200" dirty="0"/>
              <a:t> </a:t>
            </a:r>
            <a:r>
              <a:rPr lang="el-GR" sz="3200" dirty="0"/>
              <a:t>συνδεδεμένος </a:t>
            </a:r>
            <a:r>
              <a:rPr lang="en-US" sz="3200" dirty="0"/>
              <a:t>beneficiary </a:t>
            </a:r>
            <a:r>
              <a:rPr lang="el-GR" sz="3200" dirty="0"/>
              <a:t>είναι </a:t>
            </a:r>
            <a:r>
              <a:rPr lang="el-GR" sz="3200" dirty="0">
                <a:solidFill>
                  <a:srgbClr val="B21C26"/>
                </a:solidFill>
              </a:rPr>
              <a:t>υπεύθυνος</a:t>
            </a:r>
            <a:r>
              <a:rPr lang="el-GR" sz="3200" dirty="0"/>
              <a:t> για την δέσμευση του </a:t>
            </a:r>
            <a:r>
              <a:rPr lang="en-US" sz="3200" dirty="0"/>
              <a:t>Affiliated entity </a:t>
            </a:r>
            <a:r>
              <a:rPr lang="el-GR" sz="3200" dirty="0"/>
              <a:t>και την τήρηση των υποχρεώσεών του</a:t>
            </a:r>
            <a:endParaRPr lang="da-DK" sz="2000" i="1" dirty="0"/>
          </a:p>
        </p:txBody>
      </p:sp>
    </p:spTree>
    <p:extLst>
      <p:ext uri="{BB962C8B-B14F-4D97-AF65-F5344CB8AC3E}">
        <p14:creationId xmlns:p14="http://schemas.microsoft.com/office/powerpoint/2010/main" val="2346067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Associated partner</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0" name="Rectangle 9"/>
          <p:cNvSpPr/>
          <p:nvPr/>
        </p:nvSpPr>
        <p:spPr>
          <a:xfrm>
            <a:off x="488086" y="1871423"/>
            <a:ext cx="12999313" cy="7971413"/>
          </a:xfrm>
          <a:prstGeom prst="rect">
            <a:avLst/>
          </a:prstGeom>
        </p:spPr>
        <p:txBody>
          <a:bodyPr wrap="square">
            <a:spAutoFit/>
          </a:bodyPr>
          <a:lstStyle/>
          <a:p>
            <a:pPr marL="257175" indent="-257175" algn="just">
              <a:buClr>
                <a:srgbClr val="931680"/>
              </a:buClr>
              <a:buFont typeface="Arial" panose="020B0604020202020204" pitchFamily="34" charset="0"/>
              <a:buChar char="•"/>
            </a:pPr>
            <a:r>
              <a:rPr lang="el-GR" sz="3200" dirty="0"/>
              <a:t>Πρώην </a:t>
            </a:r>
            <a:r>
              <a:rPr lang="en-US" sz="3200" dirty="0"/>
              <a:t>“</a:t>
            </a:r>
            <a:r>
              <a:rPr lang="en-US" sz="3200" dirty="0">
                <a:solidFill>
                  <a:srgbClr val="B21C26"/>
                </a:solidFill>
              </a:rPr>
              <a:t>International partner not receiving EU funding</a:t>
            </a:r>
            <a:r>
              <a:rPr lang="en-US" sz="3200" dirty="0"/>
              <a:t>” </a:t>
            </a:r>
            <a:r>
              <a:rPr lang="el-GR" sz="3200" dirty="0"/>
              <a:t>στο </a:t>
            </a:r>
            <a:r>
              <a:rPr lang="en-US" sz="3200" dirty="0"/>
              <a:t>HORIZON 2020</a:t>
            </a:r>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t>Εκτελεί </a:t>
            </a:r>
            <a:r>
              <a:rPr lang="el-GR" sz="3200" dirty="0">
                <a:solidFill>
                  <a:srgbClr val="B21C26"/>
                </a:solidFill>
              </a:rPr>
              <a:t>σημαντικό</a:t>
            </a:r>
            <a:r>
              <a:rPr lang="en-US" sz="3200" dirty="0"/>
              <a:t> </a:t>
            </a:r>
            <a:r>
              <a:rPr lang="el-GR" sz="3200" dirty="0"/>
              <a:t>μέρος των </a:t>
            </a:r>
            <a:r>
              <a:rPr lang="en-US" sz="3200" dirty="0"/>
              <a:t>action tasks</a:t>
            </a:r>
            <a:endParaRPr lang="el-GR" sz="3200" dirty="0"/>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solidFill>
                  <a:srgbClr val="B21C26"/>
                </a:solidFill>
              </a:rPr>
              <a:t>ΔΕΝ</a:t>
            </a:r>
            <a:r>
              <a:rPr lang="el-GR" sz="3200" dirty="0"/>
              <a:t> λαμβάνει χρηματοδότηση</a:t>
            </a:r>
            <a:endParaRPr lang="en-US" sz="3200" dirty="0"/>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solidFill>
                  <a:srgbClr val="B21C26"/>
                </a:solidFill>
              </a:rPr>
              <a:t>ΔΕΝ</a:t>
            </a:r>
            <a:r>
              <a:rPr lang="el-GR" sz="3200" dirty="0"/>
              <a:t> υπογράφει το </a:t>
            </a:r>
            <a:r>
              <a:rPr lang="en-US" sz="3200" dirty="0"/>
              <a:t>Grant Agreement</a:t>
            </a:r>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solidFill>
                  <a:srgbClr val="B21C26"/>
                </a:solidFill>
              </a:rPr>
              <a:t>ΜΟΝΟ</a:t>
            </a:r>
            <a:r>
              <a:rPr lang="el-GR" sz="3200" dirty="0"/>
              <a:t> για φορείς από χώρες που δεν δικαιούνται χρηματοδότηση</a:t>
            </a:r>
          </a:p>
          <a:p>
            <a:pPr algn="just">
              <a:buClr>
                <a:srgbClr val="931680"/>
              </a:buClr>
            </a:pPr>
            <a:endParaRPr lang="en-US" sz="3200" dirty="0"/>
          </a:p>
          <a:p>
            <a:pPr marL="257175" indent="-257175" algn="just">
              <a:buClr>
                <a:srgbClr val="931680"/>
              </a:buClr>
              <a:buFont typeface="Arial" panose="020B0604020202020204" pitchFamily="34" charset="0"/>
              <a:buChar char="•"/>
            </a:pPr>
            <a:r>
              <a:rPr lang="el-GR" sz="3200" dirty="0"/>
              <a:t>Δεσμεύεται από </a:t>
            </a:r>
            <a:r>
              <a:rPr lang="el-GR" sz="3200" dirty="0">
                <a:solidFill>
                  <a:srgbClr val="B21C26"/>
                </a:solidFill>
              </a:rPr>
              <a:t>συγκεκριμένες υποχρεώσεις </a:t>
            </a:r>
            <a:r>
              <a:rPr lang="el-GR" sz="3200" dirty="0"/>
              <a:t>του </a:t>
            </a:r>
            <a:r>
              <a:rPr lang="en-US" sz="3200" dirty="0"/>
              <a:t>Grant Agreement (implementation, conflict of interests, confidentiality, security, visibility, ethics, keeping records, …)</a:t>
            </a:r>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t>Οι </a:t>
            </a:r>
            <a:r>
              <a:rPr lang="en-US" sz="3200" dirty="0"/>
              <a:t>beneficiaries </a:t>
            </a:r>
            <a:r>
              <a:rPr lang="el-GR" sz="3200" dirty="0"/>
              <a:t>είναι </a:t>
            </a:r>
            <a:r>
              <a:rPr lang="el-GR" sz="3200" dirty="0">
                <a:solidFill>
                  <a:srgbClr val="B21C26"/>
                </a:solidFill>
              </a:rPr>
              <a:t>υπεύθυνοι</a:t>
            </a:r>
            <a:r>
              <a:rPr lang="el-GR" sz="3200" dirty="0"/>
              <a:t> για την δέσμευση του </a:t>
            </a:r>
            <a:r>
              <a:rPr lang="en-US" sz="3200" dirty="0"/>
              <a:t>Associated Partner </a:t>
            </a:r>
            <a:r>
              <a:rPr lang="el-GR" sz="3200" dirty="0"/>
              <a:t>και την τήρηση των υποχρεώσεών του</a:t>
            </a:r>
            <a:endParaRPr lang="da-DK" sz="2000" i="1" dirty="0"/>
          </a:p>
        </p:txBody>
      </p:sp>
    </p:spTree>
    <p:extLst>
      <p:ext uri="{BB962C8B-B14F-4D97-AF65-F5344CB8AC3E}">
        <p14:creationId xmlns:p14="http://schemas.microsoft.com/office/powerpoint/2010/main" val="3503208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11778804" cy="643318"/>
          </a:xfrm>
          <a:prstGeom prst="rect">
            <a:avLst/>
          </a:prstGeom>
        </p:spPr>
        <p:txBody>
          <a:bodyPr wrap="square" lIns="0" tIns="0" rIns="0" bIns="0" rtlCol="0" anchor="t">
            <a:spAutoFit/>
          </a:bodyPr>
          <a:lstStyle/>
          <a:p>
            <a:pPr algn="l">
              <a:lnSpc>
                <a:spcPts val="5399"/>
              </a:lnSpc>
            </a:pPr>
            <a:r>
              <a:rPr lang="en-US" sz="3600" dirty="0">
                <a:solidFill>
                  <a:srgbClr val="FFFFFF"/>
                </a:solidFill>
                <a:latin typeface="Helios"/>
                <a:ea typeface="Helios"/>
                <a:cs typeface="Helios"/>
                <a:sym typeface="Helios"/>
              </a:rPr>
              <a:t>3</a:t>
            </a:r>
            <a:r>
              <a:rPr lang="en-US" sz="3600" baseline="30000" dirty="0">
                <a:solidFill>
                  <a:srgbClr val="FFFFFF"/>
                </a:solidFill>
                <a:latin typeface="Helios"/>
                <a:ea typeface="Helios"/>
                <a:cs typeface="Helios"/>
                <a:sym typeface="Helios"/>
              </a:rPr>
              <a:t>rd</a:t>
            </a:r>
            <a:r>
              <a:rPr lang="en-US" sz="3600" dirty="0">
                <a:solidFill>
                  <a:srgbClr val="FFFFFF"/>
                </a:solidFill>
                <a:latin typeface="Helios"/>
                <a:ea typeface="Helios"/>
                <a:cs typeface="Helios"/>
                <a:sym typeface="Helios"/>
              </a:rPr>
              <a:t> party providing contribution free of charge</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0" name="Rectangle 9"/>
          <p:cNvSpPr/>
          <p:nvPr/>
        </p:nvSpPr>
        <p:spPr>
          <a:xfrm>
            <a:off x="488086" y="1871423"/>
            <a:ext cx="14751914" cy="7478970"/>
          </a:xfrm>
          <a:prstGeom prst="rect">
            <a:avLst/>
          </a:prstGeom>
        </p:spPr>
        <p:txBody>
          <a:bodyPr wrap="square">
            <a:spAutoFit/>
          </a:bodyPr>
          <a:lstStyle/>
          <a:p>
            <a:pPr marL="257175" indent="-257175" algn="just">
              <a:buClr>
                <a:srgbClr val="931680"/>
              </a:buClr>
              <a:buFont typeface="Arial" panose="020B0604020202020204" pitchFamily="34" charset="0"/>
              <a:buChar char="•"/>
            </a:pPr>
            <a:r>
              <a:rPr lang="el-GR" sz="3200" dirty="0"/>
              <a:t>Δεν εκτελεί μέρος των </a:t>
            </a:r>
            <a:r>
              <a:rPr lang="en-US" sz="3200" dirty="0"/>
              <a:t>action tasks</a:t>
            </a:r>
            <a:r>
              <a:rPr lang="el-GR" sz="3200" dirty="0"/>
              <a:t> αλλά </a:t>
            </a:r>
            <a:r>
              <a:rPr lang="el-GR" sz="3200" dirty="0">
                <a:solidFill>
                  <a:srgbClr val="B21C26"/>
                </a:solidFill>
              </a:rPr>
              <a:t>συνεισφέρει με πόρους </a:t>
            </a:r>
            <a:r>
              <a:rPr lang="el-GR" sz="3200" dirty="0"/>
              <a:t>(</a:t>
            </a:r>
            <a:r>
              <a:rPr lang="en-US" sz="3200" dirty="0"/>
              <a:t>resources)</a:t>
            </a:r>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solidFill>
                  <a:srgbClr val="B21C26"/>
                </a:solidFill>
              </a:rPr>
              <a:t>Υπάγεται</a:t>
            </a:r>
            <a:r>
              <a:rPr lang="el-GR" sz="3200" dirty="0"/>
              <a:t> σε κάποιον </a:t>
            </a:r>
            <a:r>
              <a:rPr lang="en-US" sz="3200" dirty="0"/>
              <a:t>beneficiary</a:t>
            </a:r>
            <a:endParaRPr lang="el-GR" sz="3200" dirty="0"/>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solidFill>
                  <a:srgbClr val="B21C26"/>
                </a:solidFill>
              </a:rPr>
              <a:t>Λαμβάνει</a:t>
            </a:r>
            <a:r>
              <a:rPr lang="el-GR" sz="3200" dirty="0"/>
              <a:t> χρηματοδότηση (μέσω του </a:t>
            </a:r>
            <a:r>
              <a:rPr lang="en-US" sz="3200" dirty="0"/>
              <a:t>beneficiary)</a:t>
            </a:r>
            <a:r>
              <a:rPr lang="el-GR" sz="3200" dirty="0"/>
              <a:t>, </a:t>
            </a:r>
            <a:r>
              <a:rPr lang="el-GR" sz="3200" dirty="0">
                <a:solidFill>
                  <a:srgbClr val="B21C26"/>
                </a:solidFill>
              </a:rPr>
              <a:t>ΔΕΝ</a:t>
            </a:r>
            <a:r>
              <a:rPr lang="el-GR" sz="3200" dirty="0"/>
              <a:t> υποβάλει οικονομικό απολογισμό</a:t>
            </a:r>
            <a:endParaRPr lang="en-US" sz="3200" dirty="0"/>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solidFill>
                  <a:srgbClr val="B21C26"/>
                </a:solidFill>
              </a:rPr>
              <a:t>ΔΕΝ</a:t>
            </a:r>
            <a:r>
              <a:rPr lang="el-GR" sz="3200" dirty="0"/>
              <a:t> υπογράφει το </a:t>
            </a:r>
            <a:r>
              <a:rPr lang="en-US" sz="3200" dirty="0"/>
              <a:t>Grant Agreement</a:t>
            </a:r>
            <a:endParaRPr lang="el-GR" sz="3200" dirty="0"/>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t>Δεσμεύεται από </a:t>
            </a:r>
            <a:r>
              <a:rPr lang="el-GR" sz="3200" dirty="0">
                <a:solidFill>
                  <a:srgbClr val="B21C26"/>
                </a:solidFill>
              </a:rPr>
              <a:t>συγκεκριμένες υποχρεώσεις </a:t>
            </a:r>
            <a:r>
              <a:rPr lang="el-GR" sz="3200" dirty="0"/>
              <a:t>του </a:t>
            </a:r>
            <a:r>
              <a:rPr lang="en-US" sz="3200" dirty="0"/>
              <a:t>Grant Agreement (implementation, conflict of interests, confidentiality, security, visibility, ethics, keeping records, costs eligibility, reporting …)</a:t>
            </a:r>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t>Ο</a:t>
            </a:r>
            <a:r>
              <a:rPr lang="en-US" sz="3200" dirty="0"/>
              <a:t> </a:t>
            </a:r>
            <a:r>
              <a:rPr lang="el-GR" sz="3200" dirty="0"/>
              <a:t>σχετικός </a:t>
            </a:r>
            <a:r>
              <a:rPr lang="en-US" sz="3200" dirty="0"/>
              <a:t>beneficiary </a:t>
            </a:r>
            <a:r>
              <a:rPr lang="el-GR" sz="3200" dirty="0"/>
              <a:t>είναι </a:t>
            </a:r>
            <a:r>
              <a:rPr lang="el-GR" sz="3200" dirty="0">
                <a:solidFill>
                  <a:srgbClr val="B21C26"/>
                </a:solidFill>
              </a:rPr>
              <a:t>υπεύθυνος</a:t>
            </a:r>
            <a:r>
              <a:rPr lang="el-GR" sz="3200" dirty="0"/>
              <a:t> για την δέσμευση του </a:t>
            </a:r>
            <a:r>
              <a:rPr lang="en-US" sz="3200" dirty="0"/>
              <a:t>3</a:t>
            </a:r>
            <a:r>
              <a:rPr lang="en-US" sz="3200" baseline="30000" dirty="0"/>
              <a:t>rd</a:t>
            </a:r>
            <a:r>
              <a:rPr lang="en-US" sz="3200" dirty="0"/>
              <a:t> Party </a:t>
            </a:r>
            <a:r>
              <a:rPr lang="el-GR" sz="3200" dirty="0"/>
              <a:t>και την τήρηση των υποχρεώσεών του</a:t>
            </a:r>
            <a:endParaRPr lang="da-DK" sz="2400" i="1" dirty="0"/>
          </a:p>
        </p:txBody>
      </p:sp>
    </p:spTree>
    <p:extLst>
      <p:ext uri="{BB962C8B-B14F-4D97-AF65-F5344CB8AC3E}">
        <p14:creationId xmlns:p14="http://schemas.microsoft.com/office/powerpoint/2010/main" val="3425550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11778804" cy="643318"/>
          </a:xfrm>
          <a:prstGeom prst="rect">
            <a:avLst/>
          </a:prstGeom>
        </p:spPr>
        <p:txBody>
          <a:bodyPr wrap="square" lIns="0" tIns="0" rIns="0" bIns="0" rtlCol="0" anchor="t">
            <a:spAutoFit/>
          </a:bodyPr>
          <a:lstStyle/>
          <a:p>
            <a:pPr algn="l">
              <a:lnSpc>
                <a:spcPts val="5399"/>
              </a:lnSpc>
            </a:pPr>
            <a:r>
              <a:rPr lang="en-US" sz="3600" dirty="0">
                <a:solidFill>
                  <a:srgbClr val="FFFFFF"/>
                </a:solidFill>
                <a:latin typeface="Helios"/>
                <a:ea typeface="Helios"/>
                <a:cs typeface="Helios"/>
                <a:sym typeface="Helios"/>
              </a:rPr>
              <a:t>Personnel cost calculation</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pic>
        <p:nvPicPr>
          <p:cNvPr id="12" name="Picture 11"/>
          <p:cNvPicPr>
            <a:picLocks noChangeAspect="1"/>
          </p:cNvPicPr>
          <p:nvPr/>
        </p:nvPicPr>
        <p:blipFill>
          <a:blip r:embed="rId3"/>
          <a:stretch>
            <a:fillRect/>
          </a:stretch>
        </p:blipFill>
        <p:spPr>
          <a:xfrm>
            <a:off x="487274" y="1798124"/>
            <a:ext cx="10956508" cy="2493209"/>
          </a:xfrm>
          <a:prstGeom prst="rect">
            <a:avLst/>
          </a:prstGeom>
        </p:spPr>
      </p:pic>
      <p:pic>
        <p:nvPicPr>
          <p:cNvPr id="13" name="Picture 12"/>
          <p:cNvPicPr>
            <a:picLocks noChangeAspect="1"/>
          </p:cNvPicPr>
          <p:nvPr/>
        </p:nvPicPr>
        <p:blipFill>
          <a:blip r:embed="rId4"/>
          <a:stretch>
            <a:fillRect/>
          </a:stretch>
        </p:blipFill>
        <p:spPr>
          <a:xfrm>
            <a:off x="487273" y="4104921"/>
            <a:ext cx="12317073" cy="2333979"/>
          </a:xfrm>
          <a:prstGeom prst="rect">
            <a:avLst/>
          </a:prstGeom>
        </p:spPr>
      </p:pic>
      <p:sp>
        <p:nvSpPr>
          <p:cNvPr id="14" name="Rectangle 13"/>
          <p:cNvSpPr/>
          <p:nvPr/>
        </p:nvSpPr>
        <p:spPr>
          <a:xfrm>
            <a:off x="794196" y="7106401"/>
            <a:ext cx="12312204" cy="1384995"/>
          </a:xfrm>
          <a:prstGeom prst="rect">
            <a:avLst/>
          </a:prstGeom>
        </p:spPr>
        <p:txBody>
          <a:bodyPr wrap="square">
            <a:spAutoFit/>
          </a:bodyPr>
          <a:lstStyle/>
          <a:p>
            <a:pPr lvl="1" algn="just">
              <a:buClr>
                <a:srgbClr val="931680"/>
              </a:buClr>
            </a:pPr>
            <a:r>
              <a:rPr lang="el-GR" sz="2800" dirty="0"/>
              <a:t>(*) 	215</a:t>
            </a:r>
            <a:r>
              <a:rPr lang="en-US" sz="2800" dirty="0"/>
              <a:t> </a:t>
            </a:r>
            <a:r>
              <a:rPr lang="el-GR" sz="2800" dirty="0"/>
              <a:t>για πλήρους απασχόλησης</a:t>
            </a:r>
            <a:endParaRPr lang="en-US" sz="2800" dirty="0"/>
          </a:p>
          <a:p>
            <a:pPr lvl="3" algn="just">
              <a:buClr>
                <a:srgbClr val="931680"/>
              </a:buClr>
            </a:pPr>
            <a:r>
              <a:rPr lang="el-GR" sz="2800" dirty="0"/>
              <a:t>		ή</a:t>
            </a:r>
          </a:p>
          <a:p>
            <a:pPr lvl="1" algn="just">
              <a:buClr>
                <a:srgbClr val="931680"/>
              </a:buClr>
            </a:pPr>
            <a:r>
              <a:rPr lang="el-GR" sz="2800" dirty="0"/>
              <a:t>	</a:t>
            </a:r>
            <a:r>
              <a:rPr lang="en-US" sz="2800" dirty="0"/>
              <a:t>Pro-rata 215 </a:t>
            </a:r>
            <a:r>
              <a:rPr lang="el-GR" sz="2800" dirty="0"/>
              <a:t>για μερικής απασχόλησης (π.χ. 50% * 215 = 107,5)</a:t>
            </a:r>
            <a:endParaRPr lang="en-US" sz="2800" dirty="0"/>
          </a:p>
        </p:txBody>
      </p:sp>
      <p:sp>
        <p:nvSpPr>
          <p:cNvPr id="7" name="Rounded Rectangle 6"/>
          <p:cNvSpPr/>
          <p:nvPr/>
        </p:nvSpPr>
        <p:spPr>
          <a:xfrm>
            <a:off x="12268200" y="1537839"/>
            <a:ext cx="2820127" cy="19812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2">
                    <a:lumMod val="75000"/>
                  </a:schemeClr>
                </a:solidFill>
              </a:rPr>
              <a:t>Time sheets</a:t>
            </a:r>
            <a:endParaRPr lang="el-GR" sz="3600" dirty="0">
              <a:solidFill>
                <a:schemeClr val="tx2">
                  <a:lumMod val="75000"/>
                </a:schemeClr>
              </a:solidFill>
            </a:endParaRPr>
          </a:p>
        </p:txBody>
      </p:sp>
      <p:cxnSp>
        <p:nvCxnSpPr>
          <p:cNvPr id="15" name="Straight Arrow Connector 14"/>
          <p:cNvCxnSpPr/>
          <p:nvPr/>
        </p:nvCxnSpPr>
        <p:spPr>
          <a:xfrm flipH="1">
            <a:off x="11277600" y="1960923"/>
            <a:ext cx="533400" cy="8196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9250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11778804" cy="643318"/>
          </a:xfrm>
          <a:prstGeom prst="rect">
            <a:avLst/>
          </a:prstGeom>
        </p:spPr>
        <p:txBody>
          <a:bodyPr wrap="square" lIns="0" tIns="0" rIns="0" bIns="0" rtlCol="0" anchor="t">
            <a:spAutoFit/>
          </a:bodyPr>
          <a:lstStyle/>
          <a:p>
            <a:pPr algn="l">
              <a:lnSpc>
                <a:spcPts val="5399"/>
              </a:lnSpc>
            </a:pPr>
            <a:r>
              <a:rPr lang="en-US" sz="3600" dirty="0">
                <a:solidFill>
                  <a:srgbClr val="FFFFFF"/>
                </a:solidFill>
                <a:latin typeface="Helios"/>
                <a:ea typeface="Helios"/>
                <a:cs typeface="Helios"/>
                <a:sym typeface="Helios"/>
              </a:rPr>
              <a:t>Useful links</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8" name="Rectangle 7"/>
          <p:cNvSpPr/>
          <p:nvPr/>
        </p:nvSpPr>
        <p:spPr>
          <a:xfrm>
            <a:off x="1219200" y="1823145"/>
            <a:ext cx="13639800" cy="4955203"/>
          </a:xfrm>
          <a:prstGeom prst="rect">
            <a:avLst/>
          </a:prstGeom>
        </p:spPr>
        <p:txBody>
          <a:bodyPr wrap="square">
            <a:spAutoFit/>
          </a:bodyPr>
          <a:lstStyle/>
          <a:p>
            <a:pPr marL="457200" indent="-457200">
              <a:spcBef>
                <a:spcPts val="600"/>
              </a:spcBef>
              <a:buFont typeface="Arial" panose="020B0604020202020204" pitchFamily="34" charset="0"/>
              <a:buChar char="•"/>
              <a:defRPr/>
            </a:pPr>
            <a:r>
              <a:rPr lang="en-US" sz="3200" b="1" kern="0" dirty="0">
                <a:solidFill>
                  <a:srgbClr val="292929"/>
                </a:solidFill>
              </a:rPr>
              <a:t>Funding &amp; Tenders Opportunities Portal/Reference documents:</a:t>
            </a:r>
          </a:p>
          <a:p>
            <a:pPr>
              <a:spcBef>
                <a:spcPts val="600"/>
              </a:spcBef>
              <a:defRPr/>
            </a:pPr>
            <a:r>
              <a:rPr lang="en-US" sz="3200" b="1" kern="0" dirty="0">
                <a:solidFill>
                  <a:srgbClr val="292929"/>
                </a:solidFill>
                <a:hlinkClick r:id="rId3"/>
              </a:rPr>
              <a:t>https://ec.europa.eu/info/funding-tenders/opportunities/portal/screen/how-to-participate/reference-documents?programmePeriod=2021-2027&amp;frameworkProgramme=43108390</a:t>
            </a:r>
            <a:r>
              <a:rPr lang="en-US" sz="3200" b="1" kern="0" dirty="0">
                <a:solidFill>
                  <a:srgbClr val="292929"/>
                </a:solidFill>
              </a:rPr>
              <a:t> </a:t>
            </a:r>
          </a:p>
          <a:p>
            <a:pPr marL="342900" indent="-342900">
              <a:spcBef>
                <a:spcPts val="600"/>
              </a:spcBef>
              <a:defRPr/>
            </a:pPr>
            <a:r>
              <a:rPr lang="en-US" sz="4000" b="1" kern="0" dirty="0">
                <a:solidFill>
                  <a:schemeClr val="accent6">
                    <a:lumMod val="75000"/>
                  </a:schemeClr>
                </a:solidFill>
                <a:sym typeface="Wingdings 3"/>
              </a:rPr>
              <a:t>			</a:t>
            </a:r>
            <a:r>
              <a:rPr lang="en-US" sz="2400" b="1" kern="0" dirty="0">
                <a:solidFill>
                  <a:schemeClr val="accent6">
                    <a:lumMod val="75000"/>
                  </a:schemeClr>
                </a:solidFill>
                <a:sym typeface="Wingdings 3"/>
              </a:rPr>
              <a:t>		</a:t>
            </a:r>
          </a:p>
          <a:p>
            <a:pPr marL="342900" indent="-342900">
              <a:spcBef>
                <a:spcPts val="600"/>
              </a:spcBef>
              <a:defRPr/>
            </a:pPr>
            <a:endParaRPr lang="en-US" sz="3200" b="1" kern="0" dirty="0">
              <a:solidFill>
                <a:srgbClr val="292929"/>
              </a:solidFill>
              <a:sym typeface="Wingdings 3"/>
            </a:endParaRPr>
          </a:p>
          <a:p>
            <a:pPr marL="457200" indent="-457200">
              <a:spcBef>
                <a:spcPts val="600"/>
              </a:spcBef>
              <a:buFont typeface="Arial" panose="020B0604020202020204" pitchFamily="34" charset="0"/>
              <a:buChar char="•"/>
              <a:defRPr/>
            </a:pPr>
            <a:r>
              <a:rPr lang="en-US" sz="3200" b="1" kern="0" dirty="0">
                <a:solidFill>
                  <a:srgbClr val="292929"/>
                </a:solidFill>
                <a:sym typeface="Wingdings 3"/>
              </a:rPr>
              <a:t>Annotated Grant Agreement (grant agreements with examples):https://ec.europa.eu/info/funding-tenders/opportunities/docs/2021-2027/common/guidance/aga_en.pdf  </a:t>
            </a:r>
            <a:endParaRPr lang="en-US" sz="3200" b="1" kern="0" dirty="0">
              <a:solidFill>
                <a:srgbClr val="292929"/>
              </a:solidFill>
            </a:endParaRPr>
          </a:p>
        </p:txBody>
      </p:sp>
    </p:spTree>
    <p:extLst>
      <p:ext uri="{BB962C8B-B14F-4D97-AF65-F5344CB8AC3E}">
        <p14:creationId xmlns:p14="http://schemas.microsoft.com/office/powerpoint/2010/main" val="1556001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Tips: Implementation</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7" name="AutoShape 2" descr="data:image/png;base64,%20iVBORw0KGgoAAAANSUhEUgAAAsQAAAGiCAYAAADgENBZAAAAAXNSR0IArs4c6QAAAARnQU1BAACxjwv8YQUAAAAJcEhZcwAADsMAAA7DAcdvqGQAAP+lSURBVHhe7P0HgxvHsTUMH+ScsTnvMmcqWpbt+/2096c9tpxkJYrcHIBFzjkMMr5TjaXEsKQoiZIls48vr3YXmJnu6gqnuqt7TFMCP4BarYbz83M0Gg243W74fD5YLJaLTzU0NDQ0NDQ0NN4mOp0OWq2W+nl9fR0bGxswmUzqd43v0e12kUgkUCgUEAwGlZxCodDFp2+Mv5ovftDQ0NDQ0NDQ0NB4J6EJsYaGhoaGhoaGxjsNTYg1NDQ0NDQ0NDTeaWhCrKGhoaGhoaGh8U5DE2INDQ0NDQ0NDY13Gj/6lAmn0wmPx6NPmdDQ0NDQ0NDQ+IVgGIY6aUKwtLSE5eVl9bPG8+j1esjlciiXyz/rlIkfTYiFCNtsNn30h4aGhoaGhobGL4TRaKT+CeTIW/mn8TLG47E6ek2I8a9GiJvNpiLCmgxraGhoaGhoaPxyEHo2mUwU5zKbdYXr6yByEnn9aoRYDoh2OByw2+2aFGtoaGhoaGho/EJ4OkMsZFivzL8aQoZldngwGPy6M8RSP+z1enW2oqGhoaGhoaHxC0GInpQDCBGWclVNiC+HJA0yYSs117/am+qEOz+dltbQ0NDQ0NDQ0Phl8HRm2Gq1ajL8K0BP82poaGhoaGhoaLzT0IRYQ0NDQ0NDQ0PjnYYmxBoaGhoaGhoaGu80NCHW0NDQ0NDQ0NB4p6EJsYaGhoaGhoaGxjsNTYg1NDQ0NDQ0NDTeaWhCrKGhoaGhoaGh8U5DE2INDQ0NDQ0NDY13GpoQa2hoaGhoaGhovNPQhFhDQ0NDQ0NDQ+Odhmn6Bu9hrtVqOD8/R6PRgNvths/nU+/VfjWmGA8H6r3Sg+GYtNsKp8sFp8MG8095/eB0gtFoOLvfYMS7m2Cx2uB0OmG322Ax/wKvNKRYhgMD3W4fE7Zf+m2zTNFnG4zBEFa7C24+32qRZ0/Vu7SnU2mX5af18VfCdDKC0e2yD2PYneyDywHLT24v+z3ofz/OVjvvx3G2mTHoUU69PkYTwGZ3UE6gPIeAhd9xc9zkDz8AaWvPYFv7Y9gcTrhclPcvMdb/dczk2O0aGI7GMFGOLpcbTru8rvPiKxeYTsYYjSlUkwU2qxmT8RA9jmdvOFHjKTJSKvmWMBnTjtX9AQfH1u20/+L6LX3s92Tch7DYREef2tnvCeIDR5goX2WlzC7+/CagvxM9kMG3WqgDGKsxNowBLGKzbtf/qB1oaGho/HgI/2q1WoqLBINBbGxsIBQKXXz6xvir5f8jLn55JXq9Hur1Ovr9vnqvtsPhUO/Yvhwkkt0m0uen2Nvbx/HJGZKZAhqdAawXBOzH+HIJyI1yDvHYCY4Oj3i/U8QTSWTzRdRbXUxMJMa8p83ylie7J0OUs3E8fryLdMmA0+eHy9JH+vQA3x6coDG0IhAIwGUFuq0q0pkcmv2JIs6/5eA96dZwerSHr/cTGJgdVBo/7D9RdkOD4xw7xpMnezg+jSFb7cJO0mQe1HF6sIfd/UOcxVNokwh3WjWcHByiUB/A7Q/A67Iz0L8eo24d5yf7eHwQQ3tiU/IWsv2/BdpLp4GUyHF3D0cncRRrBuxuP/xeyvIZIU1GfdRLGaQKNUwsTvgowwHHM36wi92DOHoWl5KR/a3p3xSDVhkn+0/w7UkGY5sb4YDvFydj414LqTPa2f4J6kML/GJn9h9OoH4rmE7HMJoVZFNZ+gTA5fXgjdWWSWCrVkQim0d/bIXX4xSjRfrkEI++foKG2EE4Qr/z2/UxGhoaGr8mJpMJBoOBIsYyUSqk2EUu8iOReOvsYtzvIBs/xFdffIFHuwckRHGckIB99eV/8M3uKUqNHiYX3/0hTMd9lNNn+Orzf+Ef//oCj/ePFBlOJs5Jrnbx5cXfD2JZtPuji6veEhjU2vUS4qdHOImnUW/3MR4N0KqXkc1mUaq1MBhxENpVEpJv8cU33yJBojIc/+CE+38Vk2EHxew59kjq02zvQGYbfxIon3IGB4+/wbfHSbSHZvh8HlimfeTOj/Dto29xXmgADjc8ThsGJH15yi1fqqnZ6TeR0kTkXSshw+vKjfZvXrY/CdMRGsU09r/9FvunKXRHZng8bjhslhdmhydoFlPY/eo/+GrvFOVWT/11RHsrpuM4PjhGtlgjiXq7MpoMDdQrBaRI0GqSgE5++TGYjHqoFFI4PjpCIleGIasPvyOIT4jtP8IXXzxGslDH8IcX4S4wRa9RxPGTr/HFowMmmC2IuGWlpF0Xgp2m32li8CuMgYaGhsa7hrc8QzydBYOjfZymavAtbuPO7WsIO6eolYpo9swIzy8gGiJx+qEJDhLSTiWLJ19/iUeHCQxtAWxdu4FbN65ja2MFYa8dvWaVZCmHpjGFPxxF0GdHt1ZBMV+CQWIgy+xWNnPY6/L5JVRIqiYmqyqzkEmu8aCHpny/VEa1Vke728PULEvRVphJVGqlLBKpHEa2INY31xH129E3ugxwNkTmlzDH3+vZMzz6dpdkuAkryZ/bZcew30W9VkWnN4LFZoeVjZDujvj3WqWEcrVJOsnn2GX5edbdp5hOSbKNNqrlEorlCuXeVMvhUiJitfA+JsqlXlN97AxIZqdDksYKSpUq2sYQZn7PJmRqdjeMh33VxxL72O4N+HUD2Uwa6XIf8ytr2Fybh+vS8gVeO+ijIdcWy6g1SUinJtg5/rMSlRHKyTMc7J+i417E+x//AR/e2YbH3EPy+BCxVBXRK/fwh0/+gCvLIZhGffSHgC88j+XFqJrdNPEZIzUGVdW+KoN9j+THymdIX6dqud7AyGRHZGEJC5GgmiGWGbh+p4UKx7Rcqal+mSxW9luWl6cc744a72qjizHJyMBooUz9qzY6/J1y5/eeLbMR4t1u1vgd6ki1jg4barJQjhRLr91k/4uod/pKtvYL2U6GPcqmzDEiCZ2Y1VheVrqjSlR4jzLHU7XVYFvN0lYhvPw+k758Kob9o3OM3Et47+OP8fDWFoJe5/f3kxnHdg2xwyd4vHuESs8Er8cLj8vJ67sopBLIV3sIczznwx50mbSVKnUmO1KuMmuXupOUASkd5OfUrWbboD3M5PGqMogJ9afDMZjYvFhaWkI04ILRqs3uPxL96qEmfau3MZpSDryX6JjSc/bXYNJosdIGZDzV38tsK+1QyqC6LTXutaas9Mi1s5Kq8aCDfCaJdLEJd3SFOroMv9MqwkSf14htiL63uiJLaf8seRgaHX5WJHGXpJvksl3n/UtoXdiFqLnR4t84ntWWgan4gmf6LuUnXX4ueiA2+qwuyjdGvTYqvH+ZeiV2Kiskqv1Kr2Z9x7CLXOIYjx49QSJPn+D2wOOV8he7KhMSH1Cn3pTKou8NdKgPFBCfwc96TaRP9/Ho8T7StT5cvNYr5RHs31DKksYmhJdXsDgfvZghZhv6krCUqV9l1CnH0cQE63dlZLQv+j6RV6XeUeR62PveFp6O12V6q6GhofF7wduaIX7rJROTyZiO1wRPcB47JLA763NqmT5XKGPiCGFtYx3zb0CIJyMDmdgBvt07QXPqw/W7D/HR+/dxZWsDK8skR3NR2E0DBtgCiW4PrmAE81E3Cid7+Po/36I+dSI8Nw+PDeiUs9j/9hscxIswu/0IB31Av4lU/BiPn+zhNBZHMplCKp0l8RnA5iLZcJrR4HXPEmJyDVRyGQbqGqyeMPz2IRIn+ziM5dDt9WGQpHX6IwZtBrazIyRLXbj9QZIbF8wMXo1iEk+++RLHyTrsvjDCIS+eX/mcoF3N4WT/MXYPjhFLJJBiu7L5MoyJhYHVA5dtjOzJAb76/BHSJCXVSh6nhwc4PIkhnS2iOzbD7fPD7WAQ7dSROmMfHz8m4TpGKltCsyFBnAGyMyYhXn8FISaZaFWRPDvEk8dP1LXxZBrlGomMmeNvtzBZyeB4/xCJbAVDkipJMoQMlAoZnMXO1ZhY7NQTBnu71BRTB1LpAkYWD+YW5uDnwPRJ8hKnh2zfExwcnSB2nkSuWFUE0+l2wz7to5hLI1NqwuGLcMzDcJrHqBbSONx7jCe7Bzg+i7PfBbSkztjJhMRhhVGV8X6kZlyrJNvpxCkOD44ozwzKzZ4q3fF5XCQCQqJayPLzvSdPsHdwiNP4OTI5kqjeGE4Szkm7gD3e64AJnsMbQCTgUUlMp57H4eNvsHeaA1zUqdDLpQqjflvN3u7v7WJv/wCnpxyjXAG1dp+ycZHQWlDLJtmXAySpU0yfFOG20r5cHs/395sMUEydsb/7yJSbGPR7aMtsrdXNxMKMei6FfKUDB/vUb5VwtL+Lo9MESiSpZj7HS0JmM0/RrhVUKcvjJ7s4PD5FkvpepTzMNqeq676s7GhkNJBJUQdJ0PyROcx5zMouv35ygEK5iqK0X8ktiRptx8ReVDJnePztYxyexpHl2FHg8PtpPEYFB0++wZcHCUUK8yL3Q+pWIo0K22FhQikE0DR6mRD7bLSfUkb17WmJTiqTR6M75O1nqxCdagb7j2jnMfaL456KHbFt1PtcmTo164skFd8+2UcsyUS6N1Fy9jA5m1J3C0xM9p485lgd4iTOJIO6aDCpcLrccNGeerUMdh99jW9PMypRzMZPsX/R/nLDUO2wj+s43qM+x/Mw6KB7JPCdkRn+UAQ+k4Fz6vu3j/cQ4/3F56QloWfi7OAzRq08deUJztIV9KQ2v91mu23wUef61QLStB9LYA4LiwtwWUZolcX292elNscntNEME7QGE0gL3KI/dC5d+pPDR4+wd5JEpVZDJnGmxuvsfNZmkbnYgq5J1tDQ+L3iN0qITTBb7fCRnC4ukWhNOzg/2sPucRytsRPrV2/g+vYqg7htNmP1GgwNqR9loE2W4F7Yxv0Hd7GxEFSO2ySzSQw+LtuUpLWAYoWEKchAMR9AI3GM3d1TTIMLJN9r8DtIXio5krd9JCpdhBZWsRjxoJE9xVdfPUKqMUZ0YZlk14xaMY1EpqIIzlzYhx5Jz3OE2DUiwTzEwVkW8EaxEHShWcoiQzIznExhtdsZ+OYR9dlQzycRL7ThC89hMcp2Y4BsbB+PHu2jYwtj88o25v3O52aIJyTpZ7vf4PNHxxjag1hbXYBt2GIQO0e6PkSAhGQhZEPu9Ai7j2VJtYZmq8PgOWDwbJCM5km2RvCGogj7bSgnDvHlF1/iKFWEVJRICUq9Wka52mCgtWNh9XJCPO63kDzexX++lDKQBmm6iYShgwrvXyDRdXrcmHZLiJ3FUKh1MZqy7bIsTOLWbJSRI6Hs9IaYmKb8zIaAz4VBq4D9/RiYImBlbQVBxxCpk1188cU3iOdqkJX+yaCLcrGgZhDt7gD8zgnJF+V9XoDVP4+1pSgmJA2733yFbw9iaBhDtmyCTrOKPBOu/tSBUNiPabtMUrKPk/MMiXlTJStqdr5aQi5fxdThxTxJuds6RuH8CF9+/h8cJQsgB1YztvVykfebfS/ss6JA4nZwVmLSFcUS22A3jVFOn5L0PUF54MTq5g6WIkxunhnMKWVRSp4wOfsP9s4yaJOwq7Y2KpRPHq0B4PO70S1ncHoUQ7ljYEwhyMyp3UPiHQ7Dbb+wsekIzVoJqVRmNsttZpLBpC0qqy1+Kwkxk4ZCDcZwgK5sgDM6HIcKCgUSKzgQiUTgHDdxsvsIXz4ikW10xVSZMDVRzBdQ74F6G0bA+7w+CgbNIo4PmPRlmwjOLWE17EDu/IRE9lQRxhbbPaBsG9UKfy/NZm9LFdTbbEOdbWAC0IEdEbbVM22S0O5h7/ic/qSBTreP4WiIFtuazxVJPm0Isq0eyxCFZwnx6iLM1Lf9b7/CN3unqHaGbP9EzVTn8yV0J1blAEUnj/aY4J7nUGu2YMjGTiapMiNarsxWScokhR3+TWaS8yXqmTeIefqDZi6Or2gr+yTTsrpkng5pK6IHdTJiH8fDj0kzhwMmN4fxLBqiV0Yf/YHB75X4vQqm/F7Ia0e9mKFPqLNvU7WhVHzA0lwQw/I5vvz6CQpdM+aXlhC0T1BmMnOer8NKffep39MoVFq0GxNsDhflsYCFKNvHhGhv7wwm5ddWYekUcfDtlxxPqcvvYmpiKtJjApZn0kebtDHxDwTcGDYKOBFbiKdQqTdpl5R53+B40Rao4xObR9mCl4mkhoaGxu8Rv9kaYiGrVpsdDicpYIuk6fgY5+kyRqSEsjtalih/iAwL1CkVDO5DEjmn1wMPr31+As4Eh8dHsuVVBKVPYQzftNaQ5E024wXnV3Hn3kN8+NHH+PA9Eu7FEIkTg2WtDoMM8ocq9RzeCDY3t7A2FyBB8WH1yi08uHcb13Y2sDgfAgyS1HIFrf5QzU6VCkVUezZEF5cY5LwvzZJPxyNYSMKWtm7g4fsf4OOPPsLD21cQ9pKsV6sM8h1SqqeYYGpxYH7tGj7+5FN8eP8GFnx2PrKqyiw67SayySQy+QbckTXc//hT/OmPH+PG1jK8r92gRKJRL+L8NIZ8Y4T5zRv46I+f4tM/vI+NOQ9qqXMkM2XYQ0tYX15iELfBGYhi5/ot3L51C9ev7GAlSnkwMYoubeL27RtYoXyeeyJJn0HinIiRUJPoz21c5zP+jD9/8h521hfhYLI1oWK/WK8qy/elTAIxEt2hM4Ib9z/Ep5/+ER/c2YGXtCsejyNbbihyLRAK6g4t4PaDD9j3j3BtdR7mXpPjW0OLhH0sS9SJOGKZOtxzG3ifcvzTpx/j1pU1BJwWjscEVm+YidYcPJO2mlmXWVBZ0q8Ui6g0maTMLaqxfnF2eMzxTsVPcXxegi2wjAcffYq//OXP+IjjFHFIYnXCz4pwsH1rm8twM8l0B+aVHK9sLMHjeMY0zTaEF9ewQyIUYjLp5Pdu3L2Hu1fX4HPa1FeESMuM8crOLXzCcb7LPrimfVRIAuvNJupM3GTmvj60Y/P6fXzy6af4wwd3MO8zIXMeRzJbYtL05vXkUyGNdh/Wr93BHz/5ENc25oFuHblSE/bwOsfzj7h3fYPk1kClXGZiQtJ2cS1op07fHK4+/Bh/+vOneO/2DgLWATKpBFJ5JjYvtEM21laYYJ7FE+hZArh27wN8+qdP8cHdqwha+0ix/bJqM7oYeDmFxhdZxp33adcPbrKPTBpI1hs9M9ZvPMCnHz1kcu2nnlfYNpL6Vl3NnMazVThpKw8++AP14BPc3l7ClAmYzOaWmoa6t2BCousmMb3F730qfV+bg3XUUjOwhkWS5y2sRHxw2L30CbfpE25igcnvxGznOG7g3oP38JH4nIe3aRtMvGmr1XoLVl8U25ubTLTdsHlC2LpxBw9u7SDiczzvM6eURy6JYyZSzYkTW7ce4tO//EXZ6M5yEO1iCodMWAq1WZmESGRMgi16c/M+beHTj3B9fQGWfvvCFpidaWhoaLzjeOuE+HuYSUYWSVrex/v3riHAwHh+eoxYqqBqYn8IF35cQWotVb3liyCxnX3FBLN59u9NYLJIYFrHrVs3sRZ1oV1OK7JQrLWYYZBYkAipGc8fgNQMh8NhVe9ptTkQjC5iZWkBkei8qreMuMYokziVaw0SkjyyhSrAoLe4OAf/JaTU7PBjdfsa7pME+xjoMyRUZ7K0awzJsC7adfFdka83soQrN2+puuqrO1tYCPlgmY4xJrGWOuQGiZAxdmF5/Qpu3yFZvXETd29dx8pC6KWZwO8gtdsNEigG6AFJaa/TQDGfRa5YUbW6YwbRerOFCdsaZd9ldlmSgcXlFayvrWF5aRFhn+yqt8IXmsPa2goifvcLAZ3PaDZQ4zPMzhA2t6/j5q0buHH7Hj4iKf2/PwlxX4Lrha35Uq/aqDOAd7qq9ljNcuXyKPM+/aHMNNYVsRhdEGkb27WyeYX3Zt9vXsfG8hzcvOV4TBkxo5SSkhrv1zF7sbx5FXdv38QNkpD3P/oEf/7Ln0joNhHyB9Vs3lLEgVa5hGKpjmatyOcW0DX71fJ1mInI8+Kcot+qqlnJtsnDMb2O+/fYhus3cPfubUX6Tb0WSiRxzKoQnQupI9Ycbj/luIqlKH+X4venkCVwXxCRMLNe6o3V5WWblrHE6xwX3zNbHVhY3cSNW7c5ztexvbaMgMPKfo4wkjpyyqbe6qgZ2XazikIuh2KZid9gyLY2mXDxZznq601BchdaWMM16tQNynZzeQFeK5Pe4Bw2r93AzRs3sL2xQtuwc9zGbMP4e921Ud4bV3CPyeMNfu/OjatYmfdjyGS00ZptVn0WUuPdrFPuLSbI1IFmrYxcNke7anLcB2iz/dV64zsibXcFsMr737x5k8kpCSbJqdnhQnRlg8+TMb6C5fkIbEwiZEahS0JaZxLc7TOp7ndRLRWQ5fjKKTYjWTGgjlSlzlndnaDuK32hzl6/dg3rK9Qru2l2HJ7NhWA4gqDHCQsT1lB0CSvL8/D7fJhb2cQtJohLARtquQROYgmUZcafRF6SPynVioRD8LvsqtRF9imsLEZfmr2V8g5JMkpMWIML67h55w5uXb+Gm7fv4Pa1bYSdUDPgFfozaZL4R5vTS1vYVjIRW1DjRRckvkKer6GhofGu4y0TYjm7lwGlkEEqVcTQEcHN9z7Ep394iLU5N6q5NBLp/BudCGGx2GB3Ovhf2RTVQ5/BSujvsNtCvVpFyxioDW4dIUeww+v2wHXZsh99vRy1/Oxxy3LOqWxSkhriR19+jr//7W/47F9f4TT142bJXgmLU20eXIx6YchyapbyyOZRag4RWViclVBcwkhlE1m9LOUd3+KLf/0Tf2W7/iNL3LXuxTeehUnV2Up9qGz6kU13ajPgxadjEp8B/41JXNwuN9xOGxMGEhavB24G60sTDIFsFlLXkhzJMkRPNgGRENQ75DERbF+/QvISgv0Nk49LIc8gkemTJAmRk7Nz7SR2FocPy2ubuH51A3Mk9y/WtEp9+ojEVwityEqITLVKQju0ILK0jqubqwh5v18mkSTF6/GQbLLvSj62Z2q2ZUPfAAMSwgm/p87JJrm32JyIyr2ukTTNBUk4bQhE5rGwEMa0W1M10ql0DvlyG24mQEskLK4Xp/qVHfRVidFEaoVJhoTUSJmRy+NVp3HYSK8G/FzJ+S3AwiTP6/XSDsRmZhtDrRdlTVMh/yR+I5Ebk5Fet61WHOqdIbzhRVy7StIYJml8lU5cBj5DziV2OkjeKCOHjfbK5zmcUhstm1mlrtyuVoREHrN/M5jMDuqg1OnPdFL0WDajqo1qlMcLCwOqzUMZd34226TIZIrj3h6YSAjXcGVrTSVdM5U0sWm8P3Ve6tpt/GdnsmGWlQw328v/Wtguae9sbp16QNkMZSlKVo5IuFuNmtpcObK4SXyvYGt1UY3f02aZ5ExssSO5r9rMyXu+pAMvgO3uNKpInB7g6y/+jb9/9jf8/T+PcJ6tfDez/cZggtDr99Cb0J49PvjUBkwzE3QnibcfHrZ1Zl/D7/ye1PPLHgR1Frxs4pM2/xwb1tDQ0Pgfw9slxAxo7UoWe998jn/860ucJAswpI7OxsDIQCREVAU2BugfglXq50IheJ1WNMv52Ya3VlttqNp99BX+8+UXePTkEGnZcBVawPLiAnyyE50BUZ1ewOdIkJOd4waJc5fk5+nyYb8jxyI9xldfPVb1q1Irury6iqX58Hczbj8FinhfhE2XP0wStQDXtI10/ASnyRwGZhcWFhcRfnHGVCDHb+WT2P36a3zz5ASl1gAekpV1NcN6eS3MK2fOCTndwsHAb53KKQHtWU0vg3K33UG30/suUL4Eqc8mwbGTUMkM6+r2Tfzh0z/hL3/+FB99+D7u33+AG9vrCLlndOInQZ0oIKTEwnEy0O50GLwnFEEPpUwSR0enyKlTDJ7XEzNJlgrkbJ83vIyb9z/Cn//8F3z6ycd4/+FDPLx3U5W92FSgn8nmlcSfn0tpjzpxpG9QLm10ZRaT+iKni5yezDZjdeUFJp4A5jluXtsQheQZjmIpNEY2NZZzQe/LY8m/SO2oQ8jiwECn1VJJoNQ5GRyLFsdgSNOzOxzq5IEfDRm6S4Zv1tdLWkOypAgyiZDTE8b2jfv445/+jD9/+gk+fP89PHh4Fzsbi/D8Smc8T0cc82ZTJbWik/LSia6cvqF0T15sc/HFC5jUSRgcd5Jrd3Ae1+59iD/JuP/xD/jgPY773VvYXI7+ZNsVuchpCyarE6GlLTz46I/4y//9GZ98/CEePniA+zevYCns/d5Zil5dJBs/BGVn/NdtlHCy9whff7OHVLEJs8xi0+csSHJ8GZmeXXbhU16A1U5i64TTTHvuiD71lE8dkSQ3W021sXdmX7bv9F+8osj3kidpaGhoaBBvPwKOR2jVZWf/GQ7397C/f4ADEhzZ9GN2uBEI+OEwj9GoFJBInCNXrqN3yaysxe7Gwso61mUjVbuIw91v8PWjJzhNpJFKxPDkq8/xHwaXvLzoIRhCwC/L9GbGCgsJk2y2yyN2dIjDixMYirI0eXFvdQxXoYB6e4zo6lV8KDW4D25hOSIvHbgIQhKN3gASGGXmT85OlbKIdEbu24fF6SNhWlL1v3IsViJdgt0XwdLivDoB4iVMh2hWZxuhRlY/dqQu8E+f4O61dQRcJJ+z6Hjx5R+GTTb4UC5uax85OdZrd59E8wC7+0dqLF6chfsOJB8ev2zI8WAitbJypFalpsoTUvEzHMfS6ggy08+ZXVLPCLB9Pkx6NZzHjnBwcIijg1115vTf/vYv7J6k0HphJUFmb/2B4OxEgUZ1dnwWda2US+Ps9BSpQlWdw/tKDvwcSFq9wZmMJm1kz0/xZO8Qx4f7+EZWDT77O77ZP0OlPYBZdJFjGQ04Uc4mcc7kZkpCsyhJmIzNSzDB4QsjGonCO+2ol5fIyQZHx4fqhISzZF5twJqbn1PHz70pnpYFyckY+YxspKu+0Rm9coScj/IOeJzqpTnqeLlaHVXq6/nZKc5SebR7ox83Q/xzMO5QJ0+x+3gPR4eH2Ds8QYYk0cbENODzqdWCZ6E26nLcfW4nes3GxbjXUM5nEOO4J9VZxZM3HPcXYYLdzecGA/RLTErlSLpSBQ3qVS6dUHW6eTkPWAjlxRU/hKc+YTqWI+my6jSPQrGEUr7AxMiExc2b+PhT+px717EQ8tAJz/yNmLfZItfK0XNdVApZdeKJHKf4rLmabG5EolHMBayoFxI42N1VJ8HIhr/94xiqPSAcnUdESqjevofX0NDQ+J/E23WXJDre8AK2t7cx57OgkDjEf/7xd/z76z0U28DyxjZ2NpbgRB+Z2D7+/e9/4/FJEi3jkhIKkxX+6Iqqj7u6FsGokcfuo2/w5EBe7tFGz+hhoF6NKrPSOZzHkyg3x/CFowwWPnX01pMv/4V//PtLnKaL6kzWpxzOJkcNMQC6nRb0Ow0GviTOYgkUKg1V6ziUpew3IBoSTGUnuJQhWBj8Mmf7ePTtAXKVDqZmO4LROcxFAiSWBroMhMG5BSzMBS5mMF+AIok+ElEvLBiSgBaRjJ0ilsiqt/yZRoPZEvsbLq9aZdZ7fQPrK2H0qml8+/k/8Pe//xt7Z2l1RNmrYYYrOIcNqUn2W1FKHOPzf36Gv372T3z9WPrWVDvgL+vCG8PEZwSi2KCeLIYcqCZP8AWf8be/f47D8ww6oymkZObFshKzzYG55XVsrS/D1q/h+MkX+Oxvn+Gfn3+Jg7MUmtQjOZf2TZtmcfqxurGFnTWRUQrf/PvvbMM/8eQwpoiwEEk5Ms5EXRS9WpgLwTLswSB5DITnsSArCq9gHBYS5rWtHVzdiGJQz+DR5/8k0f8M/3l0iIphxdr2VVzbWlErIG8GC5xSZuB1YdQqse/f4vFRYlZf/kMwWxGYW8L21gYC9gGSJ4/xr8/+hs/++W98S3uqNA11/vavxYdl/PutCk53v6JO/gNf752hMbJjeW0Da4uRl2Z6zRY7Iour2Npcg2ssJ7Hwur/9jbb9BfaOE+qoRLPl4lznnwDRg5X1LWwuhjCo0VboN/7617/j8y+/RSxTQm9IffwRCi+lC14pizEZSNMnfE2fUDYAP32O026C0aoik0yoo+rK1TamUrJB2x6OJnC4PHD73DD1Gjg/3MWj3ROUmi+8zEjO5V5aw9VrW+oot/j+N/iHksdXOMvW4Zlfw/UbV2Zk+9caUw0NDY3fOd76OcQWq9SqeeFyykajCaYkTw5PCGs713H3zk2sL4bVMn6tXCCx7ZIYzamD5j2XzJrK5jePz49QKAifbFIxTTEhIZTNJ3JU2urqEoJuGwbdLqY2L+aXVzEf9qkNSoKpbOwKRrG6soyQ3wOXN3RRGhGBR14hzfb1jQ7a3b6avQ4G/CTJDlXusLhAsmMaqoPzZff/Gp8VcJnQlfdljy0qQK8uygyfLEtCbXhji+Eh0VteXkbQ54SUT3ZkA1CuhJFrDjdu38bV9SgD5SVRiiRBltCtVgsmwwEJfxdGfwqnL4gAg6vLbkdoYQnzc0FM2i20Sf4CSytYW1lULy0YkXS3Wm2MLW4srq0pmcp18tYzM+UmdaQ2d4CkYxWRoA92p9TrrmJF+vkCqZO6XjnHdCZzylGmk20uLKxtq01hW2uL6kgwg7JodfpwRRaxvkoZex2Q1wu3mvI2LRvm19axTILjtEzQkTb3xvBHFjgeiwj6hdx5Z+cB85lSTjC1OJVcb96RkzrWEJAj89pMfnivuSXKe2FOzSB6fd7ZGLNZol8ufxRb12+qzVmLITemgy6a7e5s8xP7OB/2k1xP0G00ldz8iyI3jqfbAadbanq9kDNbJ+OxenFLILKEneu3cfvGtiIVFo6X2WpVG+XyuTy6Jh92btzCje1luF6xTC/L/HJvP3VK6jalXGgyNcMbmsPWtVu4d+cGVueD1AW2q9OmDko97wL1jLLxOC4hpyZVJ6pmEmkDMlsuCdZ82ItJr4uhycHxWb8o+wH6lFur04Odyc366goTs5CSm4d2KTOSsmnU5mJCsHUNd27fxNrC9xv0nsV4aKDRbGNg8WCFslykPKQGuTs0ISI2uDRP2xWS1+TzhiRjS3ye2KUdfX5PjgW0eKNYX19FiGQ8dX6OdGnM525hbTmAsSzv0z9sXLmBO5SJOpFkOlJlJsbYzGesYIXPCDJZVONOWUpplpx17vSF1XW3b11Tqzsy7i2Ou8kZIMGVcffCJDXBtIu+yYXllVUsM6mxm8doykksfWBudY1+ZBFhjpOXia2SAWUznlop32XcoC7e2Fmf6bYcL8f+jO0BbKyvYYnPNLEtUssuL+Hxzq2yT+w7x0+I6Jh2w5GCmz5oY3MdixE/7y0lIh10mchYXT76HPpK2rYnFKXPmUfY71IzxZPRWCWFfjm2kT5TSm+MwRSR1Q2sLi8iQLv2+v3KfsS+x/Q/Vur7omygvXcHVzeXVd3zmG2WMXhaFrbABN1GWzCaDbRE5+aXZ76N46WhoaHxe8TbOnbNxAD7g1OOtVoN5wxkjUYDbrebBMJHZ/262kd5WxiDR6NOQjmEiQRLlmx93tkB8LIhSk4EaDBgy3mZISmjeAWxUCCZ6ItjJ6GRs0vl7VoOdtpJhy8vdygWqjD7GPg35LgsM4ZGGzW2tdOfUCgkAS4rBiS+MpnmDQThZztMkyHa0oZmByOTTW18cglxYyDuw06B+mEjca83WpiYpZ45AFkdbzd5TZtEwxNgu31stwlyrmdT3nRnMGFgkJPlV6fNhEGngv2vPse/vj6Bbfkm/u8vn+D6Sug1M5hTDHod3quhTnSQneayActEUtJiULPymUEpM+g0OSYtmNw+lSy47RZFiJscpzb77GEfhQyLrMckqKqfQhBtbtV3mbFukry4pWyBAfnSGWu2RU5yaFGOctbsiETRy+REiKzUeUqyI0G1RmIx5n2lHV6nTRFiaUezM4BTXkpCGdkZgDstfrfRUcu9IZElx+7pm+qknrQpz5iQ3Hq8qqxGNj/JmcDNhtxrqF6KEeKzZTldNlYJKWtwbOQ10Fa7E34agNc9S5rkTXV1ytAYmZgQyXi7+Xd5w5+cKkG5cYyeyk0gpxjIMXVNEj+ZPLc7PYrIemW3P0UjyY4cx3f25Av8/V+PYPg28en//Rn3dxZfeLHKy1CbwEh45dxa9eYzVTYUUJvfVInCdMwki+PJvsDKpIyykQ2Ql46IbIhjYlHnvfpjJl9MlrxuiyojkFUWl5K3jOeUdtGijjRIZJ2zsWFfhLzJJskmx1TemCe1qGKXfhJB2ys2hcnSvSTDrd5U2Y4koN12A/WWoQi1lL2IrndpF6KTU4dHPU82dg26oqd19Ka0pxCJaC+Lz/7f/8Pn+208/POf8NHDDYyaLQxJPqUkwu9zv94/XGwIVOPeH8LMJM1PWarEjR/Lm+qkrcbIovRB/I1pRELPvzWMMTyUT0jZhZzrLLrQhcNHvQrN7i96IORWfEJ/xGRUSilEV6XOnOKRc36lP62RmXYYmm3gVONXV36CN2M/2XcbfZCQZ7Gd7gB2sVP6Ewf9S4ttEYI6sThoT7QN04j638LIKj6GMqCTkURC2tylLTu9fgT8bgw7lDntx+7jc9kmhxqvCXW9NxtP9ZZNuyLJ8hIUu0pyL/yw3Ev5vhACbLNFJYe0x1pTzrSc2YJkURoaGhq/QwgRbskkimEoMryxsUG/Frr49I3x11+IEP96kJm30XCEqUnOP54Frv82JvJSkXgMp7FzZDIZlA0brj/8Az794BYiHj0T87vC2EA6djZ7y1w2g2xlgPW7H+Ivf3yI5cCPzkDfafQqcfztghC/93//P/zfn+/C+xuwVw0NDQ2N3y/eFiF+zbTs7wNSM2qT3foXszi/Bchb3dLxI3zxzS5y9SHm17aws7ny3UsUNH5PmL02+ev/fI14sY3A8iaubq8h5HFcfK6hoaGhoaHxe8fvfob4t4jpoI1U8hznmYp685zUNi8vRNSypJ4Q+51hOkD+PI7zRBYDu2dWu740r06HuKwUXOPVGHVnfiRdHGB5cxObGwuwaxlqaGhoaPwM6JKJ3zxmxygJfurud43fDr4zE46lHs2fAcpxJkk5F1f9oKGhoaGh8ZOhSyZ+85CAP/un8fvH07HUo/kz8VSOWpAaGhoaGr8haEKsoaGhoaGhoaHxTkMTYg0NDQ0NDQ0NjXcamhBraGhoaGhoaGi809CEWENDQ0NDQ0ND452GJsQaGhoaGhoaGhrvNDQh1tDQ0NDQ0NDQeKehCbGGhoaGhoaGhsY7DU2INTQ0NDQ0NDQ03mloQqyhoaGhoaGhofFO462+unk6HaPbaqLV6mD00l1NsDnc8DitGI2GgNUFn8cFy1ug5JPxAJ1WC+3uAA6PD36fF9ZL7jsdD9Fps20mKzxuJwZGB4OJBR6vB3bLz3t11mTENvDeE4sdXt7vZ97udwFRnV/qTXzTyRDtdhfjqQUu6kzf6GFK2XqcFhhdAxMzf/a4LxnnqRrXTn8Mu1P0zXbx97cAee3wD7ytbjLqo8V2T0x22om075dThCn1XsnIZKPO/fCz1EuTp+/QW+LeYLxegrjDnyGgmYz5f2psOhibHfBST22/AYfwM7s2g9xE8AM3evqC7lGvi1a3D6vDQ3/v+ElvenwjPyNjPZ3A6LTQG5ng8nrhsr0co951PPVP4jN8jFO/jl5O0O900O2NYPd44aZP/jWe+rvFZETf0UZ/bIaXXMZxGZn5Ibyhnb4WYlPyX7anw/YMGIs95H6O3yC5eVuvbrb8f8TFL69Er9dDvV5Hv9+HzWaDw+GA2fzyIE3HBjKnB/j2m8c4OU8gkTgnkU4gmUrxXxq17hiWaQ+FHH/uWxAM+X82EQXGaBbT2H/8CPvHaYxsHoSjIdgv0aFJv4Xk6QnyzSEVzY5CMoZU2YA3EITb/nOc5xTDbh3nJ3H2cYpAJATbT9Dh3wsmQwOValWRTqULPzvKvowxxyoRO0ex3ofDNkb67Bz1HuB1yc9xlETOoeDL+kPjrRWSOEkWMLF7EfY5Lz746ZAgUitX0TSGsLucTHZe3d9Bu4Lj41MUWxOEwoGf5szeENNeFbE4ZdSe0AkEXm1LTFQ7jSpqjS6mVscv2qbfAmS8qqUKWgzADqfjteP1FONBB9VyDZ3B9EKnLz54Y0zRa9VRrTUxMlthGdRxdnqKfGus9NT535K5TFI0q6g0Oj9z7Kckty2UKw10GaidJDWX3Wk6ZqyoVNDsjmBz2NEpp3BwkkQPTkTD3h+xJMnEttNEudpgILZyTKyXkqjJsMtxq6Ldm5DcjVFInCCer8HuDcPveovJ8P8IRt0aTk6ol/URguFfSy9HqKRiOIvlMHb6EPC5foJ9vUMYthn7zhDLN+EhN/E6rRcfvAmmGPfaqFTq6DAxdLrsP6EMYObLKsqX2WCbdJE6O0aq0oUrEIH3MnL1X8ZkMsFgMFDE2Ol0KlLscrkuPn1jJN5uz2Tm1R/G0soqVpfm4DANYQwn8IQXsba6ioW5EBzoo1IuotxoYzS5uO7nYDpAtZBFrtCCzRdBOOB9JRmVWdxGpcSBppPlz81aBSU63P7L09k/EiaYrXb4giH4/f/7s8ODTg3x2CnOM2UMxj9XdpfDbLHB5w8gyPE0M8jWymWSjRaGA4MBl2NY58+Ty55NY243UCpLUB7wt5+PUa+JBMnNearArP31SquShXIJxWoTw19INt/B4oA/EELQ57l0ReQphCAWU3GcxpNo9IYXf/3fhSSns/EqYnCpjrwI6kyjhPOzEyQLdQyfzq78CEwnYyZiaZycnqHcNJQe1OnnSgwqv5SNvBHGHPt0HMdnSSbro59hDxN0qznEjs+QKbdxuVhJmin7FOUYTxeVrfS7LRQKJVRbxo989myi4+w4hkKd177ieYN2GQk+7zxXpU8foV0vo0jb7wxGF9/ReBaTkSQs4p8Y9xibfx1MYIhPph40Oz3+pvFaTISbUI+LNXQH4x8pL9pprYj4yRnSxcZP5FgyqZTB2VEcpYZBktlHs1pCqVJDjzrzX/Rmvzje6gyxyWyFNxjB8to61peiQL+DkTOM2+99jPs3trE0H4Zt2EAmX8LI6obbPES5WEJnOIXdbmeGz3tOyfS7TeTzWWRyJRJqfsbnqc9egCyrt+ikT45OUGwDc5vb2Fydh9c6RbtRQTabQaHcYIAzw8H7m0Zd5DNZ9CweLC4E6XALaI0dWF5egs/OfnYayOeySOfKisjb+FwMO6jRefTGJrbRxsx2QlI2xJhBzsw2mdiGZq2GRqtHaVpVduKwjNUsSa3ZQrNeRTZfRKs/ho1tsFstbPcIHTruHNtSInHqdtpq6XsEK9tpu3yVQ5ZRpE+8JieOhWTPbOP9bFaYpvIZn5NJI1+i0rJt0nariUGlWkG1IUsJbZTyeVTYTguvc8h1JgawfpdjkEc6m0eD9/zuMz5SlZhcyDHHjHMEC/s2QSkTw+5hjN+fIhDww80MtkMjzGQydLQt9T27wwbLS9MAMsvURpXyNCR7laUzGe8h5ckIa6E8RTatOuVJeUyZYKmxN/VR4JhMnX4sRByoUH+Gdj/HbR4u6wvPmLLPlTzytR6cbhcs/QYKbNOEma7dblWz2VPKq0t55dnefJkEaGLmc+yXlxxMqaOZc+zvHqHSGTFjD8DjdGDapzwL1FHKrVJrY2yibDi+k14DqUyR+u3H+soczIMWioUyx1/02Mb8jfIu5KjbRY7h8ELeFo5DG2XqTL3VRovOMJctoXuhg1bRs4vmPAf2dUiPZ7U7YJGZuVoVrXabyUMB2RIJAvvl5DN7jQJODvaRKDZhdfnh97qZtI0opxJ1JkfS1lLtFxm8bjZ1POAzynn2OUu7op4xkRSdfmq3vW4DxXyG+l4mIWHbn9P3itL3IuUt7Xoq77EkOGxvJptDRWaw6UPEzqaDDhOLMpq92SoEJYRGtcxEugsKBP1WTc2CtNtNPlOu7TCLEnuYopo9x97usVqR8gQD1E/na5eGR/RT+fNj7J+co9G3qtl2r9tG98X+iO5T97rDMeXMvvLZL99JiFkVsaN9nJCET2weeKwTtq+MHhxqRkXIccMY0X9KGy28ZIohbaFEXUhn6Yf4mdxfdOF1GBgt6k8WWepPi7Kx2GgfZup8jQGLeihlRQ4rlH6XOEYN2m9SCGO+AavbjwDH3n7xffEXxTqvoW04+WwTA3GDba41mt/Jtar8Gv3euIPs6RGOTrPomByUkU8tfT+7OiSJVyUbw8HRKf3xFF6/n/rfoC42YXN54IaBfKFCokxfqsbfjPGwz3Etsi301dRZg3pjZYwROzo/PsTJOZNQm5uJsQ8e6vKzGNOWislT7B+fo9qzUK+d6DXZfmMCt8eDYZMyqVOn2H7xadJWaWO9Ql9FHRZdkr47LvzCy5iS0DdJBOrodLto08flCjXQS1InqaPDLseYMm426WfLqHeGsDrt9A0dlBhHshzXdl/GdWbDQ6OJMv1zp2ug1ShTFjMbfWoL4m/Fx19mJ1IWOBszfkb/KTFNYqa6jn6g167TR9L2ilVll+I35ZnSB/G5MpZZtr3Xoz+iXgwtXqytLFKmz+gbbbjTrDFudWYyo65PmOgNh0ykyIIk5kuiV6tRHvRnVomz4qsu4piKD5SLeUIZM+7Uag006Msl/rSoV/XmEP7FZUQDdsZtSRZbSl9VDLtE/DKB1eT3MukMytTTMX2DxEdx00PGrUqBvoj+q9Htw3RhV6ITz45JrdVFz+ih3eLvzTqKlQZjAX2MeYQqr0+n5fqLWEo9oDRplxw/8o90Ok8f3ednDnXvAf1bqfpUFwrIFSV5lj7Tb0qjZDWGfknkkb8YB5uMPeNwq1ZBmfKQ0s5yLsf+0F+RLyh5sfPiB6ulPO2avqbHPsiEztCG5dUl+G1Mtkv0kWyrWukROfCZ8sgXIWOdix/j8CSF9tSGAO1U7GZEf1qmDmTYp5ZBDWa7lC976R70460q4ocHOE0VMHF44HWYVUxtDi3weFwwKgXFI2QSUORC7YTRqs/iKftNqjPTW6V/vw7e1gzxWyXEz2Hc5wBkUR+YMbe4ghADjECWlJNJEjeSlDYNPJVMksQ1KEEP/H43evU8Tg/26FTPSCyoOFRAuhm4vR4VLJ4dv6nMfGXiOD4+Q4HGNbJQEH4Ppo08Dvb2cBxPkHgU1CzwyGSDrKCJEbxIiJcW5zBp5nG8v4uDk7h6bqlM5zxi7KUyC5GsG0L+fLBOusikMlSIEdw+D2DUcR5P0kkxQBdIcvqAzz1GjPfaY4AtSMBLpRVJmLB9gYAbrWIS+08e4+gsgRzvnU0nGTRasHlCCIeErDyvpVMGqlo+yT7t4yjGPtGZ50gKjbEZPvZ3RJlJfw/5vCyNrVhpYmp1wu82IR87wh5lmWPbMqkE+1ZgAgJVC2QdtZBg0NndP0IyTZJTlMA/hcvjg5MBvUxisb+7i5P4+Yz4MbiI0deKzB7jabQpII/fywDQ4JiRDFAOuXxBBRqLww2fEK8XrHbSbyKVSKPSncAf9MMyaiOdzKBO8uIN8F4MhMlEks6jhhKTpVqbcnZb+MzqjyLEaSYhTQb2aj6NhDiSVh92lxtelwUNkeXuHuUv8iooEs9IBr+aaX3xfj3kYqc4YrZcZ3Bz+IPw2CYzuR6eUJ4ci1yeQYS24fbBZTYoKxJiBpyoz4J8/BSpchsOXwBOdJE6PcDewcmFvGUMmRh4fTAZZbZpl2OYYFImOpMiWafzps74KWP7Jc5lwmtE9/Ntks9Rk2PAsTqnM2YwTlHnyrUuu+XGpF3C2ckxspU2nbsPAb8T7VKCOriPs0RK6WCFDlp05lX1rlLCkjk/xe7eIeLJFOXGpKNIu1VkxUO7LdB+nihdS9N+hPgMSVD9Pup7IUGC+gTH1N0sia/YvsXhoqOdULbHeLJ3wHuSeFJ3RMfMdiec0xZOjo9R7JgQiYQpOwOpsyOcpOtw0A67Wbbl0R6S1OtcOsVxoMPuTegE7WjkErz2nL6HztEXQiQcou2/yl/J0nwNCbbjLJFD0zCpEge3uYPTQ/qh45gKukLWxG5cbhI7BpgXLBQdJuanx0dI5CoM3G7ano3kpowCA7CUq2SSCZVoj8UHhPwY0w8KgRYdEl0o0t9I0u3y+lXt62WBqt8q85oDPNmn3klSUqyoxNLNICVjHDtLUkepT5YB0menHO8OCWeX/oU6Rf9iYnALBVzoVdLYpy85O6e9MrmuM7hZOR5O60iVvEmb0hzfDHVQ/EV7QPJjGqKUjCOWpv+YMmkIhzHHcXjWviWpyybO1Gx0tcNkxMegZGEyS5/bIClqMpk6p74Vqh1YSJB99gmKqRj29w8Qu9CpAknGmGRM/Gzq9BQJ+k3D7EQkGiWRcj8n9yEJSip+Qp3PqOTcRzsx06cV6ceknrCYTVG2JDzUC4/PD49liOz5CXap93GJQfQjtY74Balvdr5MMMgCW2XK6oD6mSCBzqZxTt8vJNtCHbWNWzjjmJ/E6OeZoHQnTCrlGco30A7ExkskNkxcnG4npu0ijmg/ZymOt/gl+sFCpQUzfaXfbUU1J/52j/djPBBZkBSPZC8Cib7Y0P4T2pD4WH5WZPIjPlbZcjmDw70nODw9V+NWUqTPzj576SNqTCz26eOPkaQPrzJpLrP9UlLyEiGmjnWqHKO0+C83wn6SH+pwhrbVm9hIhuzo1fJIJPPsqxn9Rlb5rLNzjh19iBDcicUBt22o4sreAeMOdbQ9GDNG9NA16OOjYZj7FZwwVrXHdoTFNoWIviB7IbZ5Jju7u6KnohsFklupRad/mnSQpJ7us08J+o18qcTxJ0ugDluGDfo6jgl9u4xJmwmWwWQ1EaOdiWwaPVjo39olxuD9QyQ4nnmOkRB80QPbuE294/gxJiZIxMXGpIzK6XZj1Mzh4ED830wX4hxHiXXir2T8WqU0DvfpM8ghxM8VmPyIf3cz5pRTp/Rzh7TbApMasSvqZZ/+SmzE3EOGJFb6KvesMPZJqdCUvnqJPMUo03/SR8aoL3nhIp0BrC6fqsl/UWf77KuUhZ5xjNocIz+JocfcZ1J8iIND6oDqb1klARIbvFJS8azwpyPqfB5nR/QxTNiGVhc5lQtD+p6cJHNMLHLkEUn6hS59j5f+fdgs4Gh/H4fHccUTJJ6OmWh6vYxbv1Kp2O+aEIsS1wY2LK2sYDFop6OkQjP7CJIMVhN0cMkqPHNL2FiZh3XcZWCn0yAZCpEwvzyDJTOKbNvUjZXtHSyQjCZPTpBvTbCwto6FMIN1o4RivQeny4FBk4HnBUI8H3GjdH7MjKgO//wK1pajMJHkSQZocfvhYMbbNYZqtsnSKTPYnqFomBEK+0lGmbmVW2pmoE9n02MwjIasyMTOkGlOML+8ihXe36jS+fZIlunASlT+WMFAZGUNS2EXuvUyqmxvmNnzQpRE9UVCPOqpbLjS7MHBgCm1cUadGXZrCF8ogCEN5jCWJ8uNYnkxxOtlUsdFeZE8Zs5pHBXY/FGskPjTxaFMRzthRjxuFXB6lsHYFcb6GjNREhSZDe+TfrhtA8QO95Go9DG/usE+eDCmspkcXhIZoNnuwRVcws5aCA0S53i+AXd0GYtSJ8hAIptowgz8z5Mrk5pVn/W3T5IYhKVXxdnhEco9EpG5CKY0rozInRlsv0UyMbQiEnKiTkLyYwhxkoF7bKVDWVlGwAmVrAxMDjquKZIkWunaEFGR/xzJSaeuZndcgTA/t79Adhh4VU1WE/bAPK5c24SHJFlmIQZmOgsp6Ri2GYSlfQGEfWY6YpIIZuGjbpNjNkB4ZQMbywE0MjEcnGVh8s5hfXURfvtIzZYPTC64LQadFvWqZaLeSrvcdNokKwz04YU5+DjmL7ZrymAXp5NsjV3w2/pInZ+jCQ9W11Yx7zGjTMfXmThICH3U+zoGMiu0s42wpaOW1Mp9G5b5rPmgA62KLGuP4AtHmNC9KIMpRoasnpRAlYM/EITTPOI45EjxaT/zflTPj7AfK8IRXsb6coSEZogpyZ/HOUXm5ADnpT71fR1LokcDmUlj8BrUcXwYQ0tsd30VYbeZ40zyRFLnpo7JLFvH5MXy0gIJah85ErJMfUR5RDEqp5iU5WANL1KWS3AwkBWZQFiYVJLzoU7C4Agu4Or1bUSZNL56hlj+LqS4oQKud24NWxyrGscqnqnTD61gdSmiZvpz+SrMLj/9Bf3AS4NBP1Rj8B9ZsLixg7WIHdViHuXOFFH6P+l3r0YZG1B7DLr5GA7P2H7/PG2PxIQktkpyJEQkFJKyrxdGYGgweTjCYaIIc2CBMhaZ8Brqz8RBu5gL8P5FtRpVq9K+6gZ92SrWF7y0NwZmkwfrO1cQsnZwfnqG6sCOJfrHOQrL4OctIY0kPI18AvFcDc7QEv3gHMxMUPMksE7aRoDktsH+BJc3cXVzmX7o+WAqs2vjXoukqw1rYBFXrmzANSFJZpAc8Pni74NM0qu0RVo/wgEHGtTRVm+q9nG4rGM1YdEe2yizKMxGk58xfqxvY3t9Ab4XNsiq2TyS4hr9ojOyiisb80w0ymqCxUFbFb2xDhjA+budvsYzqePwIIYG7UVsJOKzol0h4eGYBaIRPv/FmMZEp8ZE54TX0FYWV3hNkASUvrzONrP7KFMnq13a7PoWlud96BTTJPe0g5Do5QIJVlet9kyYOHqsPdo4v9+3MC6sUPYO3quoCLuDSXbm7ASZxhhz9EuLjFt9xq2SxC0mPHXq40miAld4gTHCL7vhYXN6wVwUKdpXLNdCYGEVqwtCODkGTYOxy4dhNcVk/hwTd1StWNnG9P9V2kaAPuhFQsyxlNndqsxujq0IMRa1cnFen0Cf5CzKWF3LpFFqj+GiXefPY8h3zFheX8NC0KVWCcv0dy4h90L6JHZQx2TV1ky9kNgyoJ00SPgG1gA2NjewELqsxHCKbjXL5OAAxa4Zq/xe1Gcn2RnDRpIzqGVJqBMYuyNY31iBl3pTktXkiZX9maIQj4O5oBqTFcb5YSuPFBNVB+PV1voyTAY5yHkaYyfj3voKfLymXqV/hJVku41TkkFZcVheW6bOWZkXmeFmQmWWWEWi3RraZ7rgsynu0hqA/op+n8lZotBBYGmNuhDApFtjUiPJv4NtKJJIl2Gj3NfIa+xMpkpMUi1e+tJxjc88Q2Pipl4uUU9G9F+M0Y4A4x25STKGdKGL0PIS5khOp1MT7Bxbmfx7aQJHJc41+jL68sV1xucourKn5iwNOjf2d5kEXFZcS7RJSTRDz+8rEHtWvozkl5xM+TKJRZUCCtRFL/VvaT6EabeOYsNgnGfin0siUZR+r2KZ8jb1mqjxMzv7FvQx0by49S+J3zUhTjPzsEe38P7De9he9Kvl1JrMzHgsKKQ4+JWeOvnBaprOli2pVGanD4vz4edmykxmC0muDf1mkzTPi+3r1+AbVhDL1hFcv4H3H9xStcxuut+izEJbqNzDDonBs4TYjojXwoy9gKl3BQ/eu48dGlmIjrvC7HBocmMp6qYMBjCx70NmSLKkZHI4lSJ1STR6zOLnSQTbzDTHDE7zJG1V9tEaWsfDh7zfSghDZm7lDjNC6xRNGp8tsoX33ruDLToLx8RAuz2ivi5h8TJCPJVavDZanS76wzGJqZyq0UCTZHFucQlBZuQVIbLMRm02Wfp2M7kII+i1zQjG2I2rdx/gDsncYsiBuixftbuzMgvKxcrM2EliKcs2ZfahN7XDxQBdKJThmNvBBw/u0Kkt0Xh4z2AIPvsUDRJib3QdN7YWMGLfqg05vUNmSMxwuLxMFiIIMIF5yWDNVhLm2ekIUsYw6bfRaQspdCjdGjZlRsGGuQWSBiYYQs7nwj+eEOcbQyxs38J7966TjHiZFJXR7MumTpklSqBG0uXxOGGajNDjMys0doc/grmIyP/iXgL2ScoL6rUOXCQJ129swsX2t5otGP0BDXGsxkYSBGdwjkHOjnImgXSGcu/0maOs4ca1LRIRQ80mnVE37W4PdceEkZI3+zh1cKwsqkbaNbeFD967h83lMPpqyW+ECB1h2Mu2XjTpKWRmPk3H1rf4EHZxTFo9RDdu4737N7EacaImm5vovNc4dmbKeWT3YfvqFqyNLFLlPhau3cPDO1exQhuxkdSXq01Vhx8Nel8KUhMpn2m10On2MBpP1JJlkz5BkoA5BrVqNomWNYy7D9/Hje1VLMxHEQr6YGICmSCJs9Le33v/HvV9EfMkH6KbMntfaJuwcesB7t3YZjIXhsWoMwHuwWq3wmg32eYgVi/IXzGXQZnkY25pnhlZBa2+A1cfvIe7vNZPslau1hiZmPjNe9FpdOGJrOAGx8vzAztcZenPTL/QaA8RWN7GWtiCVDzDALKMh+/fJxlbQZgJRr1Yoq27MM/nO19I9KT0ZdCqo0syt3blOla9YxLoIibeJdx/+ABXVyMYM0CW2hP4fS4SzzhJTANOdcKNJF0dBsgahkyy5pkAvbjJd8hrY9SfVLEFh4cE3zwruSiXKxhZ6c9W1xCkXdYZ/BJC5Oc3cJ3JwDxJV7dRQ48EZPv6VdhbaRwdx0mQJVmx01wGaJDgVY0JfAEfpm2SZ373xoMPcHt7Bc5pF3kSdTcTj1W/GXR9iK5fxZX1yEuk3UT/aiOtqNMX2MOruH5lDXSKSBfbCK9dx4fv3yFxYvJFEtyb2DmOTDSoR+2ugaHSKSklqHPM/Vjb2oJvSr/Yt2J55zo2FwMvzYaZrTY1YSKJjGeBJH09jDYJaWPkxM6d93Dv+ib1pqcIspU+ySYzk/EshipRs2Ii5RpMBCUBC8wtIuR9ORHskpSmSVwCK1fxPv312mJETZYUZSVD/FWtST+/hvsfPsCca0S9SZE80g7e45hvrpE0zSZ8ZEZVVqfqlTa8Szt4yHttLEdhY6IlBLXb7dK/D+Bfva7sd31lAX6r7Lep09d52A8SyXoLE/ojq9UKh1t8LMnMuEG/copcc6xOmrFgrEr/ZBLJQmIwbNbQMGy4dv8hbl3doB+xUMZNTKx+rL40Q0w95r0n3ZYq9bBIKVy1ytgiM8r0WZZZAg+3n2PDBLHUQ2TnLt67e41xljbB8ZIyJtAW+kab7Y7g3gPGeCaYhkxSyGoUfZLY0BrHdJs2YX+J0BEk+zJbHstWEFq/hQ/uSRyfZ2Ifhl8S/UwWtZ4d19mn21c3GR+8aqKr3h3CzaSuTUJvDa7i3of3sUz9b5VzJLhWbN58gNubIdSYxJyeF2CmDJ30DaJ3lWKZftiGADOMPv1O22DSLqUcFhu8/hAiIT+JUJ3tJzFdvcaYeBur9FcmJowySzwhiayz77boptKTzRXGZUnMK0wuphbGvD66Uw+u3HmIu9fX4RNZFutMsMlzhtSn2gjL1+/h3s0dlTwb5DTdsQML1Df+okoITdR3sTG3N4BohLJgTHhxglDGT0p2GkxaQis7TO5dyCeStAk3bj54gBs7G5gLumEweZfV7PACE02psfoO5BAcd5mMMpg0r169hpWgGaVsFl1LkDL/ALe2l0jo22pVfkK7bZeZ+MtKrtfFfo5hSDmbrAJ5QkzUgy/5iV8Cv81NdW8IMwfV5SKhtNvUANqoeGIEUk82IOnudlokqBl1QkWezkJq2KRWhV95PfgFOdJNaoRkadPJaywMdm6P1M2RgAxHzJ9ehgT7Mf9rZ6BxSV2cEG1e72K7phxwtyw70HG0iiRaDJqe8DzCTpnpyDCQSOlECAG3fXazC5gt8lwv3C6HcmDSR5nRGAz6GDPDkyUYqe+02Oic+bPjNadcyPJRtVQgqSf5ZpZstfMaCaRS42WyISwzNnR2ATuJcSGLJDP3eIJta8pGFmaTThfcbhdsbIeTSuIk2ZB60G5PZr47qJVydFYJlUUP6VKdNJDxRTsdHCep8TKznYFgeLZp8RkyYLYxYdi4omaMHCMaSS6N83iMQXlWk/wyTEpeXsqr3yigXDfgDC0j7LagkT5VRNZJYhr2kwD+DDsSGcm4Sx2c1HHJuErtsGFQx9hvqZXLZUgekmlUpPaPuigk4wdPIeQ92nQmeSmPkf5dLA25mZjJteryCaVuczBxpGPpiDMzmMQMlW4b3Q7HcibvdK4KqRuXtsmFUqsmpUEuZRdsD8dLZtsnP9QmBToyu0uVPDh4nYXB2sq+T9mW5/skNfAjfl2OraMOiY2IDnqoH2Z+JvWC/N/zmKiNisVCQdWwyR4xJx25lw7QSpmNh0NFaCxMEl0kWRbaq+ciiDDloX3x+w6XqtWUZ/mZLAV9bir2SNX+eaSuVcaJ14stWNjegSyzXjxdIEmhyOE7WZAYONgGD/XaauG10l/q5YTfeyNxvQYTtms0oe6rY/ukPtByUSpBe6OveNONKiZpI23PKfV0HBP5Jw5XEto+nXeXulAp5JCgn8sUarMaSQlOdO4vQtokvsNg8qVsnPqTpT9Q9ZAcQ5GxnOpA16pm0qS2WOT9vAnJ+PLZPRLPegXpZAKJVJbkR+rQn5JB9lVKi5gsilylnlfKIkT+P1msUtdMvyMlb8rf874mNrhH25ByCqkPHVFPZTylzErs8M10/jKYYBU9pN+S53zXfpEf+94j+ZFaXOm7WvYdz+qZTZT55U80kYjQf4i/po+2io3KSTNs42gsOmrmuIqtmjlsI9qBjIPojUwaiY5eHP3Iz6SPZikpkNhC3//0XvS29EtMNKU0UD4TO2HcEvuUiYrR2ILo2hYTjFVVOiS1wgn6WCkHkf0LffapSxJcyKZUSUqRPlXV1FrG1BnaOuXvlNNWqBxOxiSxmVdFG5PVifB8mAnfCIV4Ao2hGfNry3BOOoify4qQHWE5RYl+UHyfHH0p9dmib2K7cgDBiP5gInJRPuh7iiGxSOIe0wiV+Bgk3ZdD4jhjtclMP8P4Y+G9KNMQCXGQhFd8mqyAytGpFrPUWVPGslrBNo3EOfG6p2My02nqhOgd2yPfGdKO5Bi4Wokk/VzKTMrf1WS7/FFcuXoVa3MeNXufTiVxFk+q2uw+DV/k6mKfJYbK+Mmqs+wr6vdJxkh8nRxvKamSZE2NJQm3+Mex7GMSXaCfFb+s2sN+SUySPTQTk8Rm6gJlOfNrlBMbb3X4sL61g531eUyMuiq3iMfPkcoW0SJp/yHIZl/Z3G2189nPyEtKJWQySD57M0uTY3Mljkpt+szfCs8d0o9JXFPxgbE/Qf0rN3tUDXI2Dv1Pt+P/Dr7X1t8ApCbK6/UjHJ7D1rVbzKKZ0V2/gtWFqDqz+OXlgRdABiUByD4ZoM6svNrsoMtsr1SqwKARSR3Xs7nQU1hIJBy8d7dSVkeNGD3Z0FNCozdQSzQuT0Bl+h1ZNmj04YtEEXCY0CiRFA1Mqk7npSOv+OvLraXzpbLTltQGIZkR7LbqKFdqaDG7vRyynNtEkdkk3BHcvHMXN65Ipi81b1Q2meEkwbO6wrhy6z4e3r/NjM422+Fel8x1os6GrlVraHfaKJPINUgAPcEoM+sAQiS5K5vXcJfZ470717GxsoiAzws5/1AUul2rod7qoNdtIps8J9HOqeOshHVMGBDEuRj83RlcxK17D/GA9wg7xigVC6rW6TLIOEt2a9RJ8mt0scElRP1Sg5VTtdrBaOiFGbgfj5HRpoxr7GsXzUZNLSGbrS721w+f34/I/DKu3bqLBw/u4Tqz5oW5sHIYz9VTPQNJZmQ2WG3aoG40BzJzdQO3bzGDZhb83PjzOVFm57dvbMM1aqia+cbISuLnQygUwerWddwTed++pmaCAr5ZciOP/jm9/qEEYsqgPxaix36aJrKZsoi62EizymSrpuoEhUi8JAP2u00CVW72EVjcwp07srKx8N0sppS3SIAf0taqtYZKsiq5FGKxlLIPxna0mIDUG2212zyXlHKEkqrrJytSu89lBkRKDoq0hSEDt9SmWajfkkB0GLxkNrpWb2BA4v0sLuuy+hv/n+jnmN+X2YMxCZFs3HwlpM/U6TGvMbHBshzeabI91YZqg4x5jXZjE2J/mRMRqFvIs8a0O7Hcy2FiMPd6fAgHI1jbvo771IW71KO1pXm16U02u7wI2Zjl4TWBUBRr1Lv79x/gzk1es7wwO2UEcpxlnvJ2YG4+hFGriKzatCWtoPYqGWBGOoMhzC2t4/Y9+ot7d7GzuYZ5+gIJ5DO84qxq+ZvIiPoweZ0sL2xF5P4qiJyktrrcMOCZW8Pde3cY9BfhEed4cevZ457K8zXPu/BF8rxXypzkze32IsBEbWFli77qAe7fva1m/6NM3Nwc1Mu6rPpCHZVlfqWjtJVSucEbSvnV8+cqW4Q4My4YLdpThYTPkBNxGFMUQZAabSFHXTTqcgRiW63QyebUET+bX4jAaRqgViky6WwzbpHgSi007cclExRk2g7/Am7cfaBWveZcEyZGJbTH9Cs++vHwAnZu3MHDB/dx89oWluYjjKUBJhgOTGQWulJFh8lUrcS4WG+Rkr4K9A++EMdB6rvTaPUtWN5cgov6VczNNsOHAj7K0g3rxECFMVBWTGUzWaFcVXXUMjP3zELuBUiGPRFsX7+NnUU/6tkkiWiFRPTi42dB5ZM4bpPVvmod9W5P3T8VjyORbaizxYe9ujpJqEMZy4kMpXpH7beYTSxdPpIKZpl0oB1FIuzXFfrhh7h/5wY21pYQkhp0IcxTK+bWruDh++/h1vYiIKUPxQp6JMRKF6pV1Nsdknrqb0X2n7gQiQRIfieqLUXGdTkPuyQlb8aI/paJgsQHadaLhkUiLBM3chxtVTYRU5aysbVSq9MfU/ckeabdSinXnfuMr7e34TEZyEt9dG/4Sn1/ahOyMd3FRH7APoiP71JejWpFcQPYmDiSsL8srdlfZLPmmDb1alMnueY4yX6kYHQROxzb+9S/G1flAIWIqst/kyMvf0v4bRFiZwDLKyuY91nQKMosWopOvaJ29brUTNDrhWtiZugJzWF5zo9u/hT//Oxv+Ovf/om98zKc/PtiNHBJh5n5uINqAC1GAY8+/wf+318/w1d7cUzYnkU5Po6ZYCASZBuYETLzkRrKcJDZHzM+F68NB9yvJFLPg4TYG8E8CdS4lsCX//gMn332b+yepF57HNZsRtihZlQPHn+LR4/36BjKJMLMoplJiwNOxU5weHSCRCqH5kVNXoDXSKvkGKrk0RP86x9/x78fnaBn8WF1YxNbm+uqNljqkdPJlNo8IbWEEjSDkQXKMcR2JvHlvz6jHD/Dl9/uI1tuqpePyJF6ZRIbKfQvlQo4lx3oJ6dIZmWjmCw9BZmFPg2wz0NOI5ENig4Ls3gmI8FQgIHKD5c3CL+Q1cDPP6dyMjLo0E/x1b/+gX/851sUDQui84scz0WsMvC6LQMUM2m1+UyWVMdmmdGXpOviBs9AltSZGKNWSODkPI+RhVmy2vRzgEePvsXBWQq1dv+7oAxm0FI2srS2iZ01KX0oIFnqIbSwjOWwm/61wOem1OkCnT7lTYf5Q6cL/ByoFQ8yvF6jiLPTJHq2IKJhByrxJ8pG/kYdPMm34JtbwkL45XIJmXERnXDbp+oUgcffPsLu4Snk9A6ZNZnavFhYXIJn0sTB1//CX//6N/zj31/hLFUGPGHKPIJxI4Wv/vkZn/V3fP71HjIVAwHKI+o1I3v0Df7+t7/is39+iXhlQDktYpnkMESi1yue46vP/4kvd09mxOKiSa+DlC+4GNCrMl6yQSmdwPHB0WuPIRLCaWZQSsdOkasOVFmEpV/GN//+B/tD3X8SQ98RxKLU4V/qh2TmheSjW6UtxJAptdWq02Uw2b2qBnE5LPWoM12QU0ckJ5aVKcclJR4Wh1fVe88FnZDNaU+vaTPnlJ3qRiWDlNT+Rjdx7/5NRJxjZBMJFJnAywzokMnn2UkMPasfK0x6ZUOtbEZMpjMkYIbqv5wa8WpI8GOyNG0jGT9VmwcvO1ZQnXphmaKUPsdZPIPO4BVSoL+UF+e4SSDr+XM8fvQIT/aPkas0FPEQ8m53OTAd1BE7O6U8m5cGf9ncZiGRzMTPEE8VLhKAS0BfE6a+rS2EAaNGnaD9ZbJqNktWNtxu2yt1i/QLtdw5vvnXP/F36miC+hGaW0TE//ySrJVjtKRKB5rY/erf+Ov/+ys+f3SEjkXsY16V7kynQ6WXj7/4J/X9C5wWmWQyOd/aWlc1yBK3/v132iTj1uOzEmzBKFYWAurEjNjJIX28+FjqysjCxCbIxH6J47mCkIP6ns+oM//zRZJsmW32SPxaRNg7wfne1/j7Z//Eo/0zdZTWq1MV8XezDcYO+kOZUQ4GAgiSLEoJnJfk20M9EF8xF/WgntjDv/428yGHqRpcEfrYqP9lIsTfxS69gTlsbm9SP0fIZWRzeu+ScTXDx8RvKRpEK3eCf/39r/jrZ//A1/QB5eYI4Xkmjrz+bPcr/I0y/if9e0lqzdnXoMx8XtzlMphIiCP0VcuLAQyY8KaTSbXRTZ1mo0j4AGUm88dHsjEvQR/XhoW+XE45kTI3OVVKTrH55t//VD4uWRsiPMdYucRxWApj2srgC8bZv/7t7/j6IImxO4wlJjsy4XZ5u8gnSCbngnaUzmYx+ouLODsmqZWTtBqlHM4OD3BM+5UkdyinvDBmqs2IF3f5HjKTS5tgApNOniFVaDOWk5zaejj+9j+U19/wr693URvbMbco5RKX2Tz9vdOOkVFF/OyMbWkrfXl5nGRDeIjxdBkBJmhSIiubwXPUvyH75STRf93pPr9F/HI1xLI8Nxiq2t8oB+RprdJkNFS1rmqGMuRTy7T9/pBk2IeFhQVm63LCwVQdkyJLzRaXDyskb6uLESrA86dMKEwnGPB6s8ODyFwEAZ8sS7ipuFLn2eSzLAgvruMas5b5oGuWaZN4RSJ+WVuEzeXHwvwcs16p65yqN7Ko0xNCi7hy7apyoFIrLEsgNiHGdEIhUUb2R/oWCkfpGJ1q+VfOdXQHQoiQLE/YR9mkJf2RJUDpowRCqfkV0mGjY1Rvf5mYVa20SbLM5VVVQ/y8DokjkZIRM/rdDpqtDu/jIbmbx1yY5Fr916823cibBOVtQE46na2dHazOuZlYFFSNnJcObtKn82eWvnXlCtZJ9H2yJKfuKzWwXbWjeW55HZtUcJl1csuMOolvu91iYJM6u2Vs03FHgsxox0M1M233h0nwwzAPutQRBjMGdV9kGVeubGEp7HvFrP5sCcsi5+gG5RQAP8fcwsTEizB1RZbTTcxO+0yNnd4AIiEvx1N0JqyeLcHS5Q9RrwIv16DRiYyGA5I0J7xs/5QZfR8urGxdwc7GsjpyTJYpzdSPdrM1e3sSk5T1rU0mAAGO1cvtNYszm47Q6w9gcpIULZAUmeVtQi0MqF+ByByi0SjbHuV4e+lO2FaO/RKDoGwqkLIbOY1hfmEefhddVaeFVktqqB2YX9nApmyksE1JMMzwso/RoOzen2LQYyro5FjzPl6SlZdaJqsD1DlJJCKyeYFBPxCmLlN+MtNhUH4OCYpM9mTTx4DjP5o6eL9l6qAPpmFPvbVqKDXwK1u4dmUDUQa9l0TAYCZHqMnSbodtb5O5uXwh1Z9IdJ46uKB00Gkl1+hSVwy6Q29YyXR1mX2WREP0vdVWxyiKfmxtbWBlMaqWk8dSR9rpYmxxYXFtB1d3RMckANFnjPpqadXhEz2LMBGl35inTdK/WJQdyD2sFEVfvUnJx8R3PuSn3o1ndf/0C0wl1crIiMRddO1lnTQpfzYaSRnDCF7eY21tkWNMf9ASHWF/g7Kh8irW6Yee24RyAbmj3HY0YDuoE7IK4SKh87Ddc9EQkz8pAyF7FR+gbNanZmd6HdoebXpK+19YXcfG6gJ9Jcf6hSZKEinLsTI7bbQaSl4TqxsL1J/1pZCq+5S9EasbsrlLVljokkhY7bSfkM/B4NbjOMtmtSUsKd9noCl7L8ReGZA3mRxHSfBk46zNzaQ0Emb7TPSXA5IrG0JRypV+S8raDJJcVVcptebPyZJ2QjlK6YDRlVNXSCR4T7PVgTDtY45+kY6RekgfxeuXlhfVcZdy7KTUz4quzjNIh2lP83NRBL0MygODiYKc/EHbf+GUCTVuFpl15bgZA7hJ1uRUEztjRnSO/o1CkM/kaKwQ77m0EFWlTeM+/Shtvz8yw09it7W5drnekwJ0G2VkhRRJ+QyJt+yvWFjbxpXtVfgZA0bUZy/9cJQytzMRVqVw1A+ZIWx1+qr8a/vaNWyuRNnRKslqm3GDPsjGuCebB1e3cHV7nbLxs22UlXrr6uwtZcGFNcatHSypFSgxhS4asndBnhlZws6VbZLlCLy0Lxv9kehqS04PcAfVhIfETB9joazeyNs724YcQ8hxkxM76KvUewEumwFgAizlFXZZxQiHOA7097RFF3UpzHgnG3ytdpcqj8KoRz/YUS9PiS5vsr1bmPczAaOOODz0lfQ9okdDcgfZZBtijJ+PyAtBhCGY1SkLPiGxL8heEiuXWsnqqzg+mNoQWVrlWK2q6z1sw0DFwy45QgDrO1exw7glW5UGTKg8wQjmGJcktkqpkfgB0YmA26ESOylXHFDvRJ4q7i2tqQ1nYR99lWmsVpZlRWtKv720voVtxg45wjNf76jER/Yl9ehLFze2sbO1hjATBlXuxV51Vf2tjNEyrnL81uYZn2lXZl43F+WYSOmV1LuKv6JeLtAPin+f0h/P3rZLm2UcjFDWS7QHv5MxWlY8G9TZiYWEfo0+cpNxQjYkvqi0M5uQY/pk5dYdiKgkTTakig7IKoecZrW5cwVbjDvy0o+X1F4iGOUmttebWOGXo0bpeKRdUdqlR8aT3G5CYi7JxcpiGHb2u9Osq9hgdZMkb9C/kzv9Wi8kels1xG/11c3PQRFVOmESGTszlqeZgiwBCLGQ8x+lHoXuDH0S7gEJpKpX5ffEiclyk2wgU4bBjs3Ou7sMfA6vV7VbFITadMdnS12V1IuO+QTJ/FwOO3/i3/ldOXNVDEKMdDSVty451EaqERWyK4FDzg+UWQOp6flu7WeqgsWErRBnIe2WM2ClllFqleQMSSGIs3NULbz3QNUFzfo4k4W8AETODJXd84WaQecpjkyOMzpHue/GtQfv4/pq8OUZOkLkJjLpDWhYJOeqpppES4KNk0otgVjVoal6IZEZZT5pYe/rrxBr2HDt9m0seqnoFrv6TJbo1X2l3Rf3pSUpWct5uio4XIyhQZlJTaWqRWZ/ZCl79nc5v1GWCe0cs9n3xnJ2JsdhVmv0OmOQ2tOZPNXmBT5LavJmzphtY+AUeYrTlGRADJCdZduE2M1kq+riXpKVGDKdFR2yiZ2YUm5SH+ZkEJK6L+U/+CxV6iFjLfKSmkPRnVcar9xTdEOcOuXH/k5Uf/k7XaCcLyxEXOoJpW5TCPnTsZdNLvI90TOlC7LpoEfdJimQDRKzmm46w4noDwkTSa3UnKq6tAtdlLfjPR2v5yDEQ8mIOsiPh9RPqdGdnSM9q5f+/rnyu6HOXJZnysq02I2M4VTsQdrBfrxypUMSDSWDmcyEIMvwTqazGQlJrKTfoksyayx2K/aj2n2hRz3VHqmx/F4/pLazR3n0mDDK+Eo7RIbSDqmb7fe6HMvZWcsS3FRuoQIxx5Uq6+C4qfpNRZxJgJlkqRp5IW6Ujchz2qsjnS7BGiD52VhQpUAvQXwG22GQ/MrxTW4Gadl0pWTGRj+tS5U2v0JCMx+g+s82ioB5T7VkqfR0ZjPiA+xSdkF5PbXpPm1PNu/IKpiDye+rhkAg9cfqGey8lAEoeTFASV28jLWSB0UuPlRkKuUfQqLlGkm+lX3z2QPV19k+AbHrWRtnvvTpfcQcZrYkeiVylcDM69hBm/IFoqcvNpaJHfsptiLPttOxDi9qmoWYic7KubCis/IWQTBwyzKukrFNzrSm/5cxdshb9aTdMv5SX0xid1lSqHSLpFnOVuX1opNyvSqdYwdED7oy4SJlMKI39CtqnCUGsZ+zvst1lwid9y4n9/H5fgr+xR3c3577rhZUdEz1hcRfzuyV5Gd2C/Frsz4NmKzOfDH9PBOiWvIAXz9OwbG0g9vXFlSSL+2UPRsiRykPkXERvyfPeepHZzXcTCSUvc7G7KkNzc4Al0mAma4OlBz5TJLJp2dmP/XxfRJptV+HbRRbe3rvyyAlNuKPZeO6slP2VWKLJGZPV2qlPlVkKX5LNvuJzjhFlsrHXfgesRk2UXSiT58sdiRlDbJHZaZXQk4vI2Wz+8vYqj5TX5wyVuIbeT+ZWHtqO7KCJ7Yje12UDaoxYf/47KexV+QiY/3Ux38X98TvPOOHRRxP7y3tE7tUn9HGyuf7+OIoi+DyFdzdjKoxetZfib5IXBEfKdRAeI/IWB4pvEO40Mw+heOw//Q1UpMs/l5NuKj+iK3M5CHxRNUV0y5nbaWcxW74TJHDq8ZO2iF+UwjxU18mcjG6M78x0w/q5IV+XIbvdEZ87EX7ZrovnGU2njIZI/ottfUjqSPm9yU2qBI6tvt193/bECL8Nl7d/MsRYo1LMR00cPTkMXblNdNWOhcxbmZh8xvXcOf2NUQ8lzj9n4pBHbskxPGmA7ff/wBbkZdPKtDQ+F9Hv1VBqdZVJ2jMhdwMMxoab4BnCHFo7RY+vr3OpOGnetAxqgkhxGm45QSke5twaGf8+wFJfjG+pwhxZOM2Prq5dpEAafwW8LYIsY4NvzJMNi9Wt67i9o0dLEZCCIbmsXXtJm5e4QC63yIZFlgciC6tY2dzBUHnr5etaWj8lmBz+TC3MK9eNKAdnsYbg+RXTh3Y3trCctRP3fk5HtQEJ++1sTMrzbpsFVDjtwwT3MGZLkjJkSbD/5vQM8T/DVDks53aE/4oNT8WyHEoP3ny4ZWYqmfIPhOpkXzlcriGhoaGxkuQMga1UVZKuWSt/mdA3UvqOXifn3svjV8fM11gMFW6oGPpbwm/nxliIX9srJyN+cPU+21AjhuR541ec1zIZWA7eZ3UYf64614PMSJpi7zM4LvbkphKHbLNJu9Pl/NTf4gMz/okZ8S+9uiolyCbhaQGzPKLkuFZH4eqVvDXGWMNDQ2NXx5ycpH46rdBYNW9ZDOxJsO/S8x0QSavNBn+X8Uvbpmjgbwb/BjHJ0m0pEL7F4a85riQOoO8873ee/3zpLC9LbvIjQEm8u70xClO4mn1RrO3hUGrjPjZCc5fcUzRq/C0bR1p23iAUjqG/aMYik3ZyPXbwrBdVkcCnaaK6sgkDQ0NDQ0NDY3fE35xQiwvMsifxxE/z6I9eHtE85WYyo7bIQZygsEPcLNuvTA7Z6/Sgpz5J9fJLOzbnSEeq7dD/djZ0269eHEGYBPjUR/VfAqnsQTKrd8aIabcOnJo+hlJfxn9H0H6NTQ0NDQ0NDR+C/hFziFWR3yo8zW76PU7KOeK6MGFpfVldQafHNkhZya2O4Y6hkmWkdSxM3KMizE7I7Ijx0GRr8urH02y3D+d8DpDnU/c6fZIYOU6izpWS47PkrbJET3Cua1sn7w22ee2Y8xnyRE7cnxQp92BHMclNbvm6QDF5AmOYikMLF6Egz51jJfL7YVXHYc2xXDAdrblPMkuhiTXT5dLRuqYHzkihc/uttHuzo53u7Q0gb/LkUMetsdmmh1To66jfNrG7Fgxue+z101Gve/a1mfb5JzjViWPUnui3rDjMst5qQPeW66dyUeOSZG2NFvt2XExZrZVPru4p0COeZIjYaSMTdoqZw1KTZu8BUrOD+UIqKN9enIkGPs5HhhocSzaSt7sB+Utq0Xq+B/ep0eZG/ysR0KcK1YxcYWxthiFZUJZK5k9veaiFUwO5NgmOT5GkoQuZStnmsrxYyLX2TFXs/t+d4QLr5fXTKvZct5TJqBnNddyz4sxYhtbXX5fEiGOsxwRZ8bsGBs5EkjqiuTYHdHZ2b2a6vzd2dFVIicThvyOHO8zlCN3Oh3VLjnPUc7Bldok0cfZEUTSf/munHkoMhed4ijKveUcSVlxkOOu5L4iUzZTHS1myNiwv0q2M10R+Q96XfarB3lNqbzS89nx0tDQ0NDQ0Hg9frPnEE+GBir5FE5OYijU+3B5nehW6rAFV/H+p+8hYuoiIW8VSuYgnM4bXcaVa1ewGvWiW83j7OQUKZKrsdk5O+j7yqZ6oUa/WUbi7AznmQKMkRm+6Aqv20TI3MV5MosayffIGMA3vwSPg8KBE2uri2jnE8iU29IwNGoNTBwBbF29giXfBMfffI5vjvNwRnfwwcPrcE1JrMZubGxvwz2qIRmbPU/eQOwJzl52sbYchVGII3aeQrM/Qb9DAjS2Yu7iUHI5fP7ZHcS9ehanyTxvMI+gqY1sLoc2r+u1mzDkkPfVbVzb2UBUve1OrpjCqGXx7Rf/wtfHWTgiV/Dhw2tA4xx78Ro8oTAcIxK2sR1Lm/ISgw2EnBOUMkmcnMZQrHdhdvqxurWDK5urCDzztrhBp0pZFQBnEJvri+qd8rVqlbKyqffEO2AgfZ5Gc2ChQjlQSZ8jlSujNzbDH50dBL+64EM1GUMiVUB7MGQi4EDECxRKZSB8BR/cXEU7l0ChNcHC+iZW50Pq3EXBZNBBmjLN1VokrWM0KiTR9gDWtq9ge32efczhjHpRa/fIQ0cIr21jfdHHdsRxnsqrw849oQVsXtlRL0gwD5tIxU5xep5FZ2iiATiYsHkol20s+8dIJ9IoN0mGSfqDS1tYn3OhnokjkSmh3RvD7g5g/co1bG/OoZ2KI5WtYEy1ltcEj22U0eYy7MM6dT+DztSFzavXcXUthIp8t9wieZ3MvuuKYmttHmajjPNEHkObn228jp2NBbgtY/Xmo9OTM+Rr1EObF8sbcrD/GsIeC/LxI8RyTcxvXsf2UvhCBzQ0NDQ0NDTeBG9rU93bnSGekiCUM9g/OEK+OYTH62ZLu6iWm7D4IliWd5hLfa96/a0TbqeVhLJJcjLhPU0op05xnCwBDg+clim63b56U1eQt8nEDnEQy/I6F9x2k5phhtUJ+7SL+NExnzeCxx9EiMSyQ2Jd5PODYR9qyWPsnWRJdGavJh2066i3euqVn+NuHVX+7A4tYm3eh2YxjTyJXDjsRy11jP3TDEYk5vJWnH6zimqjB7vXr15Du793gJJBYu7zkph1UC7XSe58iPJa9XKQCwghPo6l0IELtn4Zh4fHqJFw+vweoN9GqdKAyeXndfJGuwviOOyhWsqrV2y6gotYX4lgTDIr736fsh9el53kto5ytQu7LwD7oIqjwxMUKAO31wPbtI9mo6PeZBUMeL97M9d00ic5y6LepaxIgG0ke6fHJ8jVRwiEg7AaFRLmPFr9IWWYJXEkybW7lbzbtTKvkzfxedHJxdmPc3QpGyHS8gZTmdUfwgpTr4VsvgqrN4SF+YiS3dMZYqnTTnEcD09ToCSZXNkx7DbZjw7sHg/s/SoOD45R7EwonyCCXgda5RRiJJkjM8fdYVGvqa40++q1rj1+dnCSRHdqg8dpYUJV4LMbcDB5Cdo6OKEeZlsj+IIh9Qa5YauCdLaI/tSqXkxhNKqodeTtTfKqb+lTHAbl63GY0aqW1bvf+zLbbJqgW6+g0ZvCR/1qZGM4OBVddMBpnaBRLaHMpG84nX23xSSjxSQqFAnB0i3hiH3K1PpqbOwmJmaNlnrvvry+etKXmWomhmyjX97MpAmxhoaGhobGG+NtzRC/VUIsb9vKn58hWepg5foDfHj/FuZ8VjRlJtDhQ9hrQuY0hkrfiuX1NfX6UlO/QeLRUm9sGfdI8lpDeCMLmCex9Hq8CAQDcE6aODsmWXEu4OHHH+HWzpp6tavX64Vl3EUxW4NzYRvvf/wQq2EnGsUcmiMb5ufDMCoFElAHrt17iAd3rmLRZ0a5WIJhDWI+4IC8WW3lyk1cW/ahms+hNbEj5DEjn0jzeYt478P3cevqBsKOMYpynckFl8lApW4gunUHH31wDxsRB8qlEtoTB0n/PAnk97Png3YFmWINZLbwynUkc0tX7+Pj9+9hyW9BqVhGz+RRr7GdvebQpF6LaRp20R2YsLRzC9fXgmgWsii2TVi7cR/v3buOiGOEMonn1Epy3C4ilqrAFV3GmryS2QHUyiW0hhaE5+fgJZEUmC1WWCmvRruHqYNEuce2pSmrsR0BnxODegkVYwpyTdSKJLXRTXz44UNc21pl27vqHfljJivWfpPJwQhrNx/g4Z0r8JsN9Q7zTL6IGuXijq7j9u0r6nWozx5kLxseS7k0x8OKrVsP8d7dG1jwWlDJ5RVB9jqnKBfq8Cxfxfsf3EXY0kXsLImxdwnvf/QhblxZJ9EdopAvwxiQ9NerHI8A7n74Ee5cW4fPMmQi0FPv0496xmxvFc75HXz43j2szfkwkrcqDcYk02647Gb0mBw12mMEohFYDEmOpli7zT7d3oLNqCFfNhDZvImH96+ClBll3tvh8wPdGqo9O3bu3Me9aytAp4h8Y4ylK/fw3u1tOEYt3qsPb8CPYTmBw/MirCqxkVc3m5k0FkmuzQjOLWCBz56fm4Pf4/wucdDQ0NDQ0NB4M7wtQnzJNO9Px3Qqr1rtw2J1IRRig9gwfyiCaIik9qL2Umpy6+UCYke7+PbbXcQyRTSbbch75SMr61gOOlDPnOHw8ATpHD9rd9BuG7zvlAQ5gFDAAxf/u7y+pQiG22YmOZdXZ5LkuGavM3yWVsirJr2BECLhEDwuD8JzUXjdVvS6Uo86qyuVo8nM310ndZ3yKlF5f37korbYq4ilR66T2tYR4HT7eM8wfPIaRY9HvfZ2OhqretxXw3zxPvgwyZ8Tbl4nr32cjF+4jsRIyNGsbWb2QVpmgsMtCQKJtcel3psuBFpmGJvqnex15FNn2H38LXaP4ijVmuiyj/Iq2u/ubLLCF2H/SZC75RzyVQNOX5gJgAW1Qh65xgA2twd+EuLR1I5geA4hP/vm8TG5iMBrAwwlNxMTI+d3r8uUtqoaZqk/FqWU/sjjLuV3FjWTH42G4XG6KOMwApSr1ALLhjyLWV6xyr45bbPXW47Y5kBUvbfdyfGLRKMIOM3osr/N7hhu3ivC5MlN2UQiEQR9T0tPpMZc9OLidZ9Sb0xZNZjYVZmgSVIgrx1Wr4yWcTNZ4ObYhJiAudkvp0NWMDxMunxK1vI3Gzs0vni9tNsfUEbncTlVguj08rt+P3+ffVcqiqRuvd3toNGqo5iJY49j8+QwhmKtgQ7lKKebTHkvVdN+ubA0NDQ0NDQ0fgW8VUIsREHelS7v2++0hTjJ+9dJgruzd3tbbDb1fm+vP4SltU1sb29hY30Da6tLini5PSGs7VzHvbt3cGV9HpM2ifN5ErXeGOQ26JM0Gf2hIl/tRhXlah1d2UX3GsgZuU/fAT/idd1Wi/eZvRtfvQf+EljZTot5OttcJe9pl+vaJO19aYd8RiLFvs6I6o/B7Lq3Sn5I+B12hyKE4bllbGxtYWtzA+trq1icC8P1zGy1wOoiIQ840a+mkS534YwuYclrRi2fQbE7ZQIjBNUJi2lEQt2GMRip8Wy3OiSn8p58kstLmm+2ubCwfgXXthYwrOdUjbEhOxFfwmw8uqIT45HaXNiRd+zbSSxfeH2TvNPdZh4zCemgS2Iv75jv8vtyX5uQZptJ6VfX4NhevH9e9OPllGSKUbeGbDqH1tiFjWs3cefWNawuUD6yS07AMZHNbm80NvLdi3+vBRMth90Ot8uLUHQR6zI2Gxyb9XUsSTnJK97hr6GhoaGhofHr4q0SYpmpDUTCcJr7iB8+wddff4Nvdw+RLjYwGJvgkrrSxTn4vY7Z8j0Jj4WkwSknQnisaJWySKakhnUMdYC5mjkzw+UPIhz2oFNO4vFXX/O+X+GLL77GYTyLzg8QYjnZoF0t4OzgCb75+mt8+egAjYENCwvz8LlsGPfbyGWyKNbamN3JDIc3jFDQhVYhhkdffaWe983jY7SHNkRJMp22t5tHXAaZNZS25bNZlKptNeN6GUw2J6LzC1gI+xXBF8JuI8mTsguv3wcv+/gc6TLZ4A34QJarTnEQAjxH2VpMpJEmB4KBIHzBMMIkyZXkEb76kv2nDL7ZP0fP7MH8XBAvcGwFi9UOf3gBO1evYMFrQjGdRrHeuZScdhslnB3uqvH45skRqgMrQtQb93OE2AynN4i5oEONw5dfyrjz3+4ZmmMHFlfXsDrvQ7+WwbdqjKhr+ydq49qrZ+knGDGpajKZymXSqsSjSaItbbqkoT8bJquD+iJjQ5mRbFuZ1cnYWPh3NTZu6nwlj3g8jlKDsvoF2qChoaGhoaHxw3jLM8QWBOaWcWVnA6SvOI+do9odwx+JzEodSHDWd3awEpHd/uc4OZYTBwzYPT51coXP44Zp0EIqdoxYsgiTlwRrewuLc/NY376CjXkvyVESZ2cJ1I0pPF65xgNfIEByQZItbbgg2H7ZwESCJcdfOZxWDLt1pBNJ1IYOrGxtYX0hCL8Qv6AX/UZF1QTb3HKdGw53AGtb29hc8KBVlPN/k2hMXFjbuYLNRRI3F59JQuOyW2WykN0myfT54fe5v9vA9hRmIT9sp1eW1l1u+Hmd84JRmkkifX5e53WpWefvweQhEEZEta3KtnVhdXkReOZa2RSo+s17R5bWsSMnIgzqOD89xVkijz5IUPn9Zzf4PYXT7cf86iY2VpcQ9LjgCkaxssbfF6WcxAG7L4JNjtOi34py+hyx8yz69hC2r+5gNTIrT/AH/bP+835mmxA89oPj5wvOY3t7A0HnVG0ee/lcYo6Hw45Jv4nUeQK1nhVr29tYo1xl9eC7seSNbW7qyxU5gcSDei6hxqEDNzZJujdWV7C2uY2NpSCMcpqkMoVGZ0iZWlWZiZKPPwCfupcJVncIyyvL8FsMpGOnSOTrsDLxmV8IwG41w67G1Muf5egz/i6lI0GOsZrFNcHmYN8oT7fTQfmx/z7ql9R8U+elfCYoY6MSJRPsTo4z9dnF/vjn16jDK3BPW0hcnIjRnVjVvaiW6NRLyKQzqLV65OSaEWtoaGhoaPw38NaPXZOpNqn9rFfKqLUHJKdy6sEEU4sdwUhI1RIb7QYq5Sq6gwkcqqY2pGYy5UzhZr2Car2J4VRqR0lYQ34SDYt6wYXRqqNSqcEYAm6pCw4FYBl1Ua93YHaRlJBAWqZDtOo1dMcW+F1THH37CKm2DTs7m3CbxyRGfl4XhJtEZzLqo1Grot7qw80+WU0jPtem6nSdlgmf10C1ynuN+Dz/7HlCAnutGslXH04fSbXbyXYbqNQaGJkcbG8ADrU5boZRr41aU47b8sBpGqozal0+OVHArl5aUqk1MbG4eN3z5FXa1mTbatI2kk072270mQTIaQQuK0bdFmrst8npRYjXmoYG6tUKn9VVJ1EEw7Mk5EWCrsDxkLN+5Wxhp8MBi4m/d/uYmKwkd1Jvy6+ospSa6tdgYoEvJMmDj30zkcTV0CT5dEtbPA6S2zbHrIUJ+xgO+GAed6kzTYzZr6DI42Lmd2zUsff1l0h3LUyMtuGdjmBx+RGOzMZj2Gmi1ujCwjGStqvLOO6d5mzceyMTPBx3kbHTPEK9xkRGHeEmNHSKbiWN87yBhev3cX87yOvaMDl8vNfspI2hjAX1stHuw+wgAZYxYD/NJLt2OSN5OFWnPXgcJnTZ92ZnPOuj24o+dbbOPjtI+s2UdXdkJmFmu60TpW9UdV4bht9hRpd62jRG1CnRDz5j2KOecWzk5A+TzKSHVZskt+nUqX9sj5u6HmRi9ENVGBoaGhoaGhrfQzbTvY1j134BQvwbQr+Kb778GmnDg4cfvIfVoOPiA43/Bp4S4kzPidvvf4D1oPPikx+P6aiD1MkRjuJ5jG0uuGwTtOsNjJ1zuHn/HnaWAm95+UNDQ0NDQ0Pjt4a3RYj/tzmD2aZOuZiXmelnZm01/juQ0hJfKIq5aIgE9ueNh0lmwSNz6i1+RqOEfKGKqTOsyjpWIl5NhjU0NDQ0NDTeGP/bM8TTEbqdLgYTszriTGqKNf57kFdzy6uO5ZXOclTdZfXNPwrqfm31au3RWI6l88DrccNu069A1tDQ0NDQeBegZ4jfBCYr3F4/grJZSpPh/zpkg6OMh2wO/NlkWMD7ybnO8wtLWF5eVC9rcWgyrKGhoaGhofEjoVeWNTQ0NDQ0NDQ03mloQqyhoaGhoaGhofFOQxNiDQ0NDQ0NDQ2NdxqaEGtoaGhoaGhoaLzT0IRYQ0NDQ0NDQ0PjnYYmxBoaGhoaGhoaGu80NCHW0NDQ0NDQ0NB4p6EJsYaGhoaGhoaGxjsNTYg1NDQ0NDQ0NDTeaWhCrKGhoaGhoaGh8U5DE2INDQ0NDQ0NDY13GpoQa2hoaGhoaGhovNPQhPgtYTIeotdto9FooN5oomP0MZ5MLj79OZhiNOjDMAwMRyMM+wa6Rg+j8fTi898GppMR+99lO9nv6U9tG/s67KPdaqLZ7qA/GGLQM9BqNtHuSp9/rjynGA8HSpb94Zi//W9jOhmjb3TRpPxm+vj6HsunoscGrzH6Q/zA1/+rGFNPutS3/nD0VsZRZNWjrhm9Afv9v64Zv138HMlPp2P6i5m+K3/xRgp84V+79K+v8S9KP2gX3Tewo/8uxMexPx2xjf8xHzedqHjQ7fXfcGz/x8D+S/xX8bDzen0ViBtTcfnX1ttn2tliOwdDciOjM4tDHLvfsv1Y/j/i4udXotfroV6vo9/vw2azweFwwGzWXHqGKYZGG4VUHIeHBzg6PkU8mUGl3sLYZIXT6YTNaobp4ts/FqLQlUwCyVwZsFrRKaWRLrVh8/hhHxtotjoYwQK7zfKTn/E2MOzUcH58hlJrCG8oCLvlx7dmMuggmzjF48e7SFcN/mWMavoUuwcxNAaALxCAy26ZfflNwSApBLvd7cNstcCo5hBL5NE3ORH0Of+rMvtlMUW3XsDpwS72jxPoTqzwU34O6uJzoPMy2jMCIfo1bhZxFk+g3rcg4PfCav4tSmiKRiGJ0/MUBhY3Al4Xfm4zx0Yd5/Ek9XcEP/tts2j/9quBNtq9sFGTzfGTda7XLCN2tIvdoxiaQ8vMX9h+YBz57LL410wJJpcPXpftUp8wNJpInpyhUOvBHQrA+aId/WYwRiOfQiyWQ9/igv8t2MZvBdNhB5lEHNlKF05f8LVjOx72SMBa6I2msNs5pr97GUzR79SRPDvC3v4Jyt0JPD4/3E7rC/o64yONVlfxD/OwiXjsHDkGUB/9moMx8JfFFINuA2m288nuIUrtIUNMD7nYEQ7OUjDGVrbD93IcuhRMVvuS4HbQn5g5ji/29XtMJkyWBgOMRiPFuYJB6ofLdfHpGyOhvf7PxLjfRibOwaeS5qpdphhW2MwTNIop7D5+jBOSL4OZ+k/GZIxmtYB0JoemMYKZ97dSqc2mMerFNM5OzlFq9PA25qJ/Dkb9DvLJFDLZMno/aSaXhtSqIBWn8VY6MJGQdGt5ktcUauy3JGLmn+DVpiM60WSM45BDdziByWyh/Kyw/K9EiVeBgb5WyOD8PInWYEL50Tle0uXJqIdiOk4SnEazN6IzqyObTiBbbmD4G1uFeBadRgmpZAKlehfTtzCjOxl2UchnkClU0WcQ1fj1MBl0kT8/o61n0Bn9VE9Gn1vOqqSmYYyVvlvexF/wK2YLfYLYx2t8wphtLGbEvxXRox/57WJCv1lGmn6zVG//jNW63yJMsMhYqfh38adXoMdYEo+dIlWoYfS/IAP2oV0rIn5+jmJ7QH2lDC516EPyggxOSYKL5AXjAeNyNo1UtkK/9ivoLeNOh+1UkwvNIeMs0GR7Esk02oPpRRx6A7tUGKNdySF+GkOenOCtLLj/AP6HZoiZTfS6qFUrqNTaNALJKH4aiXpjTEfMxpM4Oklh6JrDrXt3cev6VWytryLss6NdLqDUGsATisBvm6glA3K7mVKI4khpQKcPk9VG5y0zdQ1UK1VUa030BmNYKGv5e62YRaUzQmhhGVGfGzaHEzbTELnTI5wmipi6/PA6gAHHZwz2W2WBJJhGB60uybLJomapL4Msr7WbdVQqFdSYiYmvV+QTI3SYYbc7UgbRplxr6PSGJKo2WOmURKwqC6+JvFvqO+V8GWO7D8vrS3C/KgOcTtDnd6t8XpUOezQ1wcZxmkrAScdwel6CJbCIzZUI+tUssvUeIis7uL69Ap/bhkGnqa5ttAy6fvMskKkxlqVPA41aFeVqYyY/OoxeM4/9g2MmKwMEQiF4PU7qhQMuh5Uk3oDB71ltduVgJyMp12irWQUbHY5k2jU+q95oUy4m9SyLmZl6t41Wsw2DdtFs1FCn3J5tiypV6LRmfWx21Wf2i8/kGS3aUpnj3ObYqwSKBJ1XYajaX0G51oDR50jy7+L8X6fBE45fS8aP49PqDiS6g02H0akhfnyCfGOIha3ruLK+TPnRbp+72RRGs4zT/X0ky204fEE4Ri3kyzVMnX74HWa0Gk2wKUonRJ6qb92nfZv1+3XJyph9arc6GFB+oveUALP4MSRneno/o9NBt0/d4u9Do6VkLvcWXZ7pItvZaaMj36Ps6xyjRjmPStOAN7qCpbAHfdpOXWStdJ3Peak5MnPRpg120R8MlM7X+PNU5EWBTfstZHIlDC1erC7PwcGEs92Y2UW9MbML63d2IbOZ1B2ji3qthrYhbZexMvO5rxutZ6CWFeX6qho7mR2dtYV6Irrw9DPRBdFl+girRJfvdIt+gvap2iX+QwaWQVNsQK4TGxBiL21W18nzeh3URL+qHFN+pvwLP5uOZ/KolKv0Rz1MTSJ3K4mqrEC1aEsD+qYWYwDHm37fStk063x+/eL5/O7s+RP6HPEVHL/G7LOZ3mBmMxw3KVdq1WuoyQyWjC9lZtQLOD7YR6behzsQgc9pn7X5EkxGs7ZWKzXlO0XfrVYT/UIDidNjZCsGImtXcXVrFUHPi/rOJo6H6LQvdIn/bYn/pU9zu93weFyw0qe3aNMV2kDb+N4+x9SPXCqHvtmt/JtrOkCDdtzpT/gVaoXyaZeMyRtDxpzy5thVxZY5DjOfYuGzu/QzbXTpb7ot9l380Zj+6CKxl1KRpzrRonzb1TIq9JueuUUsRv0cr8vbIbrS5FhUqhx3jsdInsd2m6dD2mwLHaM389Vsj3GhSxKPuvIZ2zcQHeW1bSbSZqVntF/G4FabsmXckCXzHtspq5fiS6uiF9SZ0YUvsJim6NGXNNtPbZK+tEX9oy3Z6PdkdrBF39Fhn8TmxC9b7U643B543BwrSug7P1tvKh9ilvhkGqHEWLJ3HGOCZUck6CdnsSk5Snyo1hkfRP8vbEp4Q5OxWEoRlW5d6PWzPq93EXdEb2f+XHzeTJ+6ErfL9BPsh4q/YsP8TGLr97pE38y4eblv+h5SstZt81m0xUb7aYyjLIwmsueniBWa8C9s4ObOBsJ+90s6JrOzydMDHKfKMNGHe+0jFAsV9ODg9x0wpJ+DyWws2XeJO1KmKHpX5jMNfmaxz+zvNc38XiblMseM7RS/y3uOjAZy8RPE8i1451exNu9BvZBDtTXC4tY17NB2PA4T4474VrFh8TciFxJ82p7YZpv606G/r1ZLyCRiiCcLGNi8CAe9cNmtFy14Hm9rhvh/hBAz2KnlhAM8+vYxDk4THIA+7C4vnZzzzWYKfgImIwOZeJwZmwmbN2/hyuociZYddhJWn59GODVQKtYBhx8BawdnzHSqPQtCwQDs0y7bO1Mcl8+LcZNBYW8X+4fHiJ0nSUrqmFgdNHwnOhUGfxLiYDiEYT2LTLlJ59lD9uwY59kSurDBaZ2gUSmjO7YhGPDCNBnQKSSQLjZg8wQYZGwXrf4ealYsRcfxZBeHJ2dIpDJ06AasTg+ctjEyvP/R0QlSmSTOzs6QylcxMNnh83pgHXeRTZyo8objWIqBu85A3IHNH8bqqwgxHXe7WsDZ0T529w/ZzzTHqQerwwVTv4HY4Z6aUW/RMXVbNZTyOZQYvEcTC/yUmXnQROxgF3uHJ8w4s6gyU7bTOfooo1G3jpRaptnH8dk58sUaRuMR6pTd6UkMpUqLcvBwTPrIZcuge4JRyyNb7cLlD8Jt5+/VPNuURXdq4/i0EWd7dvfYzkQapboBi8MNn8eGRjaOA/49nkojEafB8vOGMYHL66exm9EsZxng2U4S8Vgyg0aH7XRRpvYpKpk45f0Eh8eUZyaP9tDE63ywTbrIxNj+J3uU5zmydGIjytrre/Xy0mRoIJ88wy7H4PAshnS2oFYRHHYLWqU09vePmFk3MIQToUiUDsVN9/osJmxPDIckxOlyCxMLg411jAYDqhDSBhOxs7O4moW1Ob3wUkidak6VYexe9K0uY0B98ZBsv2xnU4x7HJdEFrUe4KdeWsYGCvkSWiQSQkCmgzbSyRT1wGAAbOH8aG9mA7y3JBNmq5NyMyu5nZye4DyVRDJfJ7EiySax9oYX4Dd3EecYF5pDeAIBtYz4MkEfo549x9HhKZK5HFLnZzij/jV7U7g8lDEMZC8I8fKcj/JL4mCXcj06xXmS49/owuJ0U6/HyNLhS2lUKp1G7PQMSVkVmc6WAp2SjbwBeu0qCdwBdqmvJxzvdDZPcgW4qQvWCWUSO1S6cBJLICe6bBZd8GLYKs7kz7FVekmbs9jd8HrdGHeqDIbUoT3ekzZQoO1M6UPcHn5m1JA42cfj3QOc8p7Fi888LjuahQT2qZMH1MlkJotWbwKnxwt0+azjY8TTebVUfRqT1YYRyW2NtrqPg5M4qt0x3D76Fyar3XqRtj1r25maoaTMpG30wY1cHIckvTKuibjMBmepq3wO9aZTTvKzQ2WLsLkRCgcvLV2Y0t+W0ufKfg7or1JsV70zVEupRi2HA/qUdKnG5MtOXxlFhInSi6MhOpaMneCE45fkuBYbTGxIaBpM6k2Ma70K7UbJgvaUK6BL+3TTrm305XkhxCY35hcDaOXPcZosYmR1wTZuIXFMX3HJmLxZ+YcsczeQih3Tf3HMacvSt2qXwZ1jZ26XcHRwpEqE0skYYvEkivRHdrcPAS/lR791sv9E2WSqQILCJK3TNyG4uPxKQjyh3WWox8p/83nJNP1pU/wpY6a1hziTi5NTxqFsEseUdY7+gYGBtmVCgbYjPjWbz+CU8SHNuDA02ZQ99zkOJ9SZWDxBuylgSL11mAzKh7rOPsTYh1KtjanFruy0mU/gkHExnc0hzXh4Rhk3+2KTJDOtAu91wn4nkeXfDdp7l3ZTafZp5yFM2uz3wR79LO9LmeTY94HJqmw0HT/G/kmCZJp+mfrpcUzUsv0u5XvK7+ZLDSZ3jGV+JtO1DI6pzyfxFJKi52y78Aeb+DWXFa2yfD57TjxFvaXO2Rwexnr6+hI/2+dn9Fnn6RzqHDPxhxI/S+k4dWlX2VU6V4RBXXLSvmUy5jKtmDJmV2WCjTzggHJNyJgwPlrsJJqtEk72DnCeq2AwNsMbjCAU8r9QmjhFq5KlruzRZssk9VZ4nIwFTUm6mzAaRcQ41jnpO8fSx3gIxtRM4hR7lMsxxzQnK4PkE27GVQd92aXtZAJdl37zOTLZFJcxEzt0ujDmmKnn56pMUJhg1CvIZ3KoMEGemIQX+diXPA739igX8aF51Oj4rPStXseIMfBU9T2VTiIWi6uV8VKFiSf77A9HMBfwXJpQaEL8DKTOtpw+wTdffYm9kyRKzFoky5vavYhGwzSGy7OKn4tRv40UjahHJ7mxvQ4/DfwpTCIfEs5SoYqxzYegc8BAkETH7MPyYpQUpYvzMypEdUiyEqBR5pXTsbrczILMSpEYgxEIBWn47I/MEJMQD6oZZBpDpRzoMMPqmRBe3cD6go+EroQ6g1mA5Mc2bNK4U2iNbFhYnCfhezlQ9+lc0iR1lfaIpMwDO2miZKY9qa8NOFCOywx0CVZfGNGwn7ZTQ5mO2ENlm7ZyJHXnaE8ciEaCMA07zDCbcJKgrG9cTohlOT52dIB4tgGnP4QwlXvUbamg5nQzeIzaqDWZywbnsbYyzyA0QI+GEFlaxXLARvJ+jlS5SxIUQdBrZ5bZALkmvCRardwZCeAZDIsHc5SnadRHn9c6HBaVdU44Bptb63AxeKWyVVi8IfhMLRLPBkzuEEJuOnqSS7m/y+tEm446nq3DrtrpZjubaNLZufwkJeUUiVIcbbioXyE4GSzLTGBms6pDOv8jJIodtTIQ9jFIMOAKybBahjR4Gjs/84bD8NlNGI4mqh7c0ivj8PAIZcOMMAmBnQRuyERAHL+QjZd8gFqdIJHZP0W5RxlRz92WMaqlEp0HHaHPjX5DZnbMmFvZxMbKAu9jf4EQS21kGyVe0ze5sLyxhaiTjjzPYMzELRwJI+CYqpmRDkmG32ViUKEDzLfhpkMO+10YtCkXg6SISYWXSdfz7TTxf7KUzfu1hrwmCLNRxZn0sztFYC6CCQleikldn45MlvpSxfaF3Bzo1mSmuE9S4IJB0nR8nsHEEcTi0iIlb6iZqInJjC4JfM0A5paXMU89tV+sYDwP3j9zThnHUKdNhGhXLssItUoVfdJhv9uMcolBhIR4zm9FJZehXQz4bA9s5pGaAepR10N+ByopEqpUGWbqTTTkxYh2VGr02L8oogEmdxdPfDWYdJSydPoFEmkbEw0npr0Wg1YbFk+QtltlAD5BdWAlqePvHGtJCj0BH9o5JjDHCQwdPiY4HkyHQxJbJwJ8biV5SnKRpox8ygYk+ZBZc7OdgapJwngUU/Y6RxmZ6TNHJPFCcGRMY9R1VzCEAAPocEhddXlhG9UUIc53SK5CARK/NorFEhqSRNBPWac9VJhoWtxBzAfMSJL0HCcrsNNfRIJeTJTNMFAy4RjUaDPsU2vqxtwc/R+vLZVr9I0eBKlXDcp3ZPNjbWsLS9Egk6AXgjGT6VYpxUT0GDQf+kz6dSaY9VKBSaWZ+i7JAokg/UF4eR2bq4ski86X9H3cbyr7PJf+huapS9RBIVmSzLPv5RSDcKUHn9zfJvY5VRMKHplpI0Fp98eMNyTH9OtmTwQrvL5TYKJ12ZjQX7tekcw+h+kE7UpBkQMJ/E8TxUKhDovUNZs6iniWqOOhSASeCzsfmF2IhBzInh1SHytwBiIIuK3oNupMXGj3y6tYnLuMEE9g1EtMCJjQciw9JO4WJhsykzmxe2jXFqSEEKeqcNP/SCItslWTTPQhLSaWx7EMs7cA9T+g2lomybWQCJr7FUWWG0M75paWEPZaUcuSHKercATCypcOWlUUal3YqUMTkqPjUxLXsV3ZpJ10rEJdmFgccDAxjJ8y6epbEF1YwFzQhWYlp3xHdC7M5CWLDMk4G0WSaSHhq6LGWOahLxJdLTMhc4dmq40G4+ZZPIexw0+bov4zXjVINs2Ur7VfVvaWp16FKd+g+Dy2oTt1kKRNlM9Ois+mXwrRL/VaDbTpzyW2lGlzsVQJFl8IQY8do+EIJmmPmUnF0RHSZQN+pUuMf9QlB319gL755S02U/TrQiYPkaT+SXwPCBmvlckDxoyPtCcmc43eCMH5VWytL9MXyX2evZEJY3KOWpk8oG9GdHkDKxEHbavAJKQPv/hVxvVWVbjFGP6gD71yWsm/R/8vXElibo3cSfoQkgmMSxK6XrOIk4u+eZl4Sr9l5llWS5xMfse0+zrHyD+3iJWFMINMn6NqxdzqGkL2IdLnTMibYwSjEXhpw41yUdmwz+dEMXGGk2SVviiCefoBO+1+ODLBv7iGrbWZTb/cordHiN/AWn/7kGWLJhWnJGRO6nXpYAwqbYkZoyyr/VIVRFM6lonaMWm+ZEbKpJIGs1nqnUgMLhvFC5gY1B3MrrwkpS4OpszwTQY9NGp1tdlpcvG972BicKRyL5EYLC2uYIdBZH1tBcvzfmprC4UKAxGdQ6s3ZhAl8XK9PDsskHpkJ52SzGS4nA7YaKVqybPBbLIvu/etNOZl3HzwAf746ae4e2UJlqEsndaUbI2pC1fvfYBP//gJ3rt7HYvh12/CkuX5dDaLRp9O2B8g6fbBYRqgkGNmzeC/urHOALPE5OIG3vvwA9y8sonF5RVs7mwhbO2jKFn2xMYsM0AC4FOz7KVshsGpyH9ltKdeXJP2fPpHfPIHuX4b2xurlNEiFlc3sbm+QgOcJQYmBqzoPBMFBpc6nV+L+lKWmR06da+5jxyzfZmpkHYGAn4S/CGquSxyxTqGHHIHScDG1Tv46JM/4uOHNxF20bBlib2URzabQ2dkgdcnfZTZpR77mEGx2qLBTihXM+wOFxMLOigGTR8dnxBHdboB9cXJ7DxIxxwO+eF8xcaR6aiHcj7HwGPD9l2Ozx8/xR8/eR/bcy60qyTn7uhMJ6gfV67uYClC53Zx7feQrJukYHEJS3RW29sbiJDwma1McpY2cf+9j/DHjx9iLcp7NusoSo0tM/Y2SbZXjR/7Rjopfxedu2z3sJkBNhIJqXFu1ZsMQh3KwEC/Z6BWo+OsNUgP7XBYSAoYoAIr15VMP/3jH5W+jbpVFCsNEsIxx8aPjWv38OH9m1hmf2RV4Jwk7CRdh29xnUFiUSW/r7Y1E6wkLUsb1/D+R3/Ap598gPUwA0axgGq7952fELtwuDwkJh7lXO0kNcNOR7XVGIz4DRN84UXcuP8BPvnkD7h3fRXmcQ/1VveNfY3VJjO3s6VfWc41UwptmalstUhIpaRE6t2tanl4pguBGbmibxM9scgMG4NrhEElKLMmgyZy1LF8g/Sefw8GZVbMggaJViZfol8cqfFR5QEeL5Nr3pMBUcxBgslESpdEJ+kvItRJ/0XyJDP0cytbePDBB3j/zhX4rLwHk5IbDz/ERw9vYc5lpq9todUoIZvJMjGZwu1j0KduuGwTVItiM1VVj24Tm7l2Gx9zbD967yaJMFQJizsQxcLCIpbXqIM7GwgxwL40hGMm6xynGgP92s2HSt8//eRDXFvyMnGiTTrCWFtn4ry4jJ2rV7Ayz4Tg4tKXwBDh9i/g2oMHuH9zG2GP4+IDfkRZiH2KP/YFRRZB+L7buMQEqpDA7t4JmhMvtuiXFmUW2sRIcMmYvAkXfgqLzT4rBWAQdzrs6p69eh0NkhO6IeqLl3p7He/94Y/4wwf3sRq2q6V6IT+SlDij2+qzTz5+HzekvEx8/mtijtlqU8/zetx8noPER8paqH9S1seEaGqywhtZxPV7D/EJx+vhrQ1YBw0UijVVruH0RbB94x4+YVz48MF1+EgAywXRM+quif5jbQcffvAAKwEL6g22b25zZnOffoIHNzdg6dPfkoCTI8IiZXbb1/H+x5/Q3zzAGq+pkiTJDLmJvmFuZRv33n+InbX5ZxIM0Vcn3N/FTPZ3MiSBJFmVRFL0ibFkdXMTK2Eb6vSVMrMsq3iimz6XBa1K/mLmlpHO4fneL7ANKxEnY6j4PJJu8ecyySA+z88EQxIi+rwi/dd4POLYAza7k3E0qHydbPJVOqF0yUJfwhirdEl8vYztRReeBZPeZoV9bg4R2b6Ljz+hP//0Y9zenMOoWSM5l1IdxrKVZWzsXMHmUhT2S2Ktxx+mP2e8W1rB+s42/b6PY8uYGWUcv/8+x/JjXF+LYsJxrteryDMeF8ptJsAeBEgivYxF3WoRuWwR3dFle58mlLHYek5t1JYYF/DzGUy+c4yP0s61tQ3G3GVsXb2LDz54D9e3JK6v4sr2GlzjDnkJsHr9AX3nzIavr/phkL8VGX9lxJ3+OVy9/RB/+MPHuHtji+O4gu2tbaxEA8on/ZL4pe//q0Dq9qQmRtUoXuiIWep1aCSvqkV7G7CQOHi9doxHXTSl3oeGMZYaN2ZLUi/Xljo5BiCP3wv7C7orG4Fmm4FoOFJX2qihLDU17S4JFwmT1PHw85lR/TBMZrtyAn470CikSDxlcxsJrczsXEpSp6reS2oKpU6x3aGWSr2c1PNKgJTO0JA8ovA0cCv74aCjtloZFkZDDEiYrTYnszq3qmWTZVM5leB1m7pnx8cJsSjh/ORALTGmS7LyMCQJGOLVe7gmapVCak0bdGJnJEF7B6fI19rqKLpxr41uf8xATQcvy5RWuyJ6yysLKrBfTpBMasYiwPHrtyo05iI6gymDYAhO01gdIdessp2nh9hjO1PFBgZCKiQLndBNO73wyxI55WWXMhlJYiaynGzAkOP3pDRElgl5bY5kcTAmwbF5sEbDXiVprReSzMzP1LJYhUTZ4p0jId1CxDlGjlny6VkcmRwJQJNO4jLBSA0X22KmI5PZOwd13yFLqMo5jSlTSWh+CkwMULPlebckSQyWoouqdlWOY7voW+yib7L5TjZriE5cwocJs5rlliVwWbKrNAy4GWhDbjPq6TPk633YGEh8TrMigIGg7Jxm0LC54OfPThqO1BfOgo5DkcensyJjOmwxIamh7BmGKqH4IchyZkBOH+AzHCSGfuqLSfR58P0RVVLL2ZB6x4uEVHZrK9IqZFR1ksHRK7L2kCxbVU26JIJvaqsy22momsQq6s3WrEaY/stum91DZrWukGwFrQNkzk9xKkuHogutPgILa9jZXiWhmNWIq/IqJoONegMd6qzUk2fOT1QpRixdQLfHcWGbPeElXCXZ9DKJPD89wWn8HBlJIodWEoEtBlgf2qU0jk9OVelUmUmItMvmcCPgk2Ve6oLoGPvqZoAXEiV6IcuqqoZVjqyTPQvNChKnR9jbO0QyX5sR8TFtmzYjs1yin84LmUmtpfI1byA0WQUUPSC7oI4EqBe8BwmdkBsrx6XfGyhdeDNYZm1/Yde63RNi8r1DMmRHJZvAkbJPEikmcnKEmYybHP0ofns0pD9SR/SRfC2tY+f/z95/9smVZOe96JPee1fewbsG0GbIQ0qixDfnnm+lLyTppyMd3XtIUeKIIqfHtYEtX5Vl0nvv8z4rMoGGKaB7ptFmptafxDRQlbl37IgVK54Ve0XElbfbpNnqf7dnE/tlv5Lca7NlJ9vMSnEtzyj9Tq4hKRgB8xZGfA1tRQQglX2ffnFEgSqpNj76OofbayYa/OZt5YWOTyqTfqrN+1VQldzbbn8WBDKYnM5tXNYvSNAbpGC2c5wz6UAuy2ydytRG+xd/T9HP78luB376wHFffCPHNfpfp9gLld9oyJ+xvuWtYsBD4W2uJRMMsoZjILGJEWNB3svrdhgbCQbcZpKrP5gFhWJzsuvLq08zYYDUbkjuLsdMWaPACzkZVLALvdUPxWfL1mOtZhVn7BvPnj5n3yiiM2DfYN+XtwCSmyyTLN/4PI6DFLsD8Xntphl35O2mpKXM/Dn9hcWBxbVNrK3ETcrOPtv++PgMRfbroT2Atc3NmS2ZdC/aEkWkWd9y4SJ7aUvai3k7G4aX/kZEuti3m0HoCx/4RyFBMO3Dz8BPdJJLtIV1ljssW0226TOyp0d4+uQJ9tNZs55B+qy8vXwbfk/W3rBOaqUc9neemRTGPJ9Lxrgh61Ns6CLM+hPpw9QNokskH1hSdGYTKxMMaPcSjDpYPrMzCLXEOyz4B+PPQxDTeUSTy1hfXUHI6zL/DiUWsb6+jMgPuLWWze5GLB4xs6bHsqqz1qJRt1E8P8bzJ4/w9CCDsdOPBCMb6dBiKDKtL0bTa7fMK98hO2+/WUJWFqR5k7h17z7u3b6GhSiN5D2zrW/DiJlRe4wR4bSRxWm2DosnhEjIaxL832aEejGHfLEN/8IW7j24j9tX180r/m8+LjPbsz+vIrPeIhCkY8iWKEM6Dll0Iwsg3reQ1U7H5vHI7FQSG1dv4s6dW4waN7CykEDI9752khkbftdHBxFfwNa1m7h96waubDASTcYpgiXZXhZGddBudzn4jtFpMPrNZk0e6ruEtpUCVWbJpt0S9veO0GEAISkqXo/bzJyHTDlv4Nbtm6acS4sJCqhZTvpF9WLawC2LPjjwx1K4cu0G7vC7VxghLyRjJqXA6Q1h9cotPHj4ALevLGDMtj88OkWtPYI3lMTVW/fw8P49bKb8DGzOcHxeQPeiSpWZZDqOKYOauhmwRYzLdjstjKR93hjsvz90VBQjHopIebatl8+2jiU+29sL9r7BwTaXeutUMnScbTjDy4gFbCant9SW1Am2P39vZkkoCETEjUfd2YI+BiniwC9atCczjhvXb+HKoh/V7AnOcjWzGOZ9yGK1Fvtej4NhX9I9GIBaXGyzl+keE7OrS46Bmjexjo/us19c30BMXk+a38+QtzoXlek7wQC6IDNWXStWr93Bg/t3sbWaepnaNWVJvOEUrt/5yPxuPS4B1CnSmTx6EzsiqXXcuf8Q9+9dR8w1Qu4kjXxdch69FBZhLG9cxe07t3H96hZWlxh8yCtaDoqB2BJu3L1P+7qDpZCdfkq2cyxj6vBjaesm7tMm71xbhrVXwdHxKaotDl4vbd0U7R3MZuvcFDaBUBzrV8Q2blGAs88sJNm3PebV68V95rshu8OYWcCBLGRtGKEti4YbDdq7ecP2rsD3uyNC0MH+uXb1Nh7SH97aSGEoeZdH52j25M0A635hHXdvX4FvXKf4Yb+VxZAWJyLJt9tE8jFlBvTbmFKYFLMMjFsTLFy5zTa/h6vri2aW98Ujvai71x9xVu9229Qs0JZFukMKHPHJHVPed9ycYrKcy6BQHyC+wXa//xGub8rY+U1K1WQ0QkcWN3UZEI5mdd4fWOjb5DX9ZL7Ilb+jcBJh2h6MWHceON8QrrJg2U6x16lLmgGFllm43DSzj3b2a+lTIxFlLY6dvIYRn42+mWzxet69oFjeDuVyBXTsEVy7cx/3797Acipi1lu8+R0J8F0eD/yhKPvGNfpzsc153wjJFotSt/yeKLDXkDdK9A2+AMIy7lznmDX3eQsJ+nMP64uBSmr1Cu4/eIi7tzbgnjRNaqSkazjpn9auiq+/jxvrSYxqeRylxZaG8+u/iqT30YanfT5/zYj12ZZjsnUcf2d84PyjHwhZgOiiT/fTZyytbuLWnTu4ce0K1lYXEYsETL28zYs6CSLCOrkidcKxeGuDY1wiaurkXX181oeddMI987bwRR+uywJcGV/EB//EivTPQhBLCoG8Erjz4DPzqvX/+D/+Cn/1l5/h9tYyI9dv8no/ODKjlVjC6mIUvWIav//Nr/Gb3/4ejx4/waNHj7B9nOUAZjWvXCUnT15h1s728eVvf4svZC/BeocNwM5Iw5TV1jJTeXq0j+3nOxyoGMHSaZjX6Bf5NVqOrO4editIp9MU423jmMMUdPZJz6z89UdooPMUgbexmFkpu3WMRkm2Ntk1yf85OnHz2vA90y3ySj2Wips8qf3HX+Dzz3+Nr57uIievPN4TxnqCUQ6QCwi6LGajbllNKuLHIa/uJI/tXR1e2pcibHEpwXvOdiVoySrx/sgsVguE40ZwetHE7qPf41f/8it8/uvf4sneCWp9DnIUOfXcGdKnWTrub6JzC68bikbhtfbNjJjkhEbpIOW18aLk3Eo5eR+zIr07MIuqZBHGu2fBrfCFJS+R4sbOQaMjAr1tVu6KWPA6LWbRxL5sI1OsmsMvrHanyXWSPLxM+gAHFMdFeU06lNk5EWoXLVZj2SXlg3Xpt/Vx8Ph3+NWv5Jl/j6NCB/54AjHJZf0ODlSclOyyIAuiZICXPMGLW1BEGut5IQW/fcpnm9WLpBCYNpDFP+9yhBKgsl7NGw+LA8FIBOGgnwOVxyzeSIRnbSj5bdWzHfz281/xeT7H4/0srJ6wyQt+Ow+SjpkBlgRIV69uIOocIGPy4Xu03flH3kJmN5rIHG/ji9/+Gr/69Zc4rQ0RSiYR8TOQNp9hvzCrz2WBSg5HZmHpPjKFKvq07W87tEPy/M5MHlyOg9pFM0FEVlWz74kwzlOU7u1sY/dwtsBUZkx7rTrOxRaO+TwMsgcMiOSVrMxq9+olHLOvps9yqDP4k11a5JWsNxgzqUFJ1qG8+ZnZbJ9Rgwv+gA8TWbRF33JkFs52GMSCIpIi1jE12zfus+9nChUz68mGMTbp/LY9fF9igTMQZ/+kwHDP+/a8z8iCWUkFe19wLwG2g36qWc7jmPZf7wzetkGWKZJIIeQYIf3sS2Pvv/r8d9jNNOCNxk1+6fcdzCT/sphh/5RFuaUabZv9U1JbWBezfantFAIhLG9ewdZyDINKzuxfXJFys02OX7YJBYykPvCZ6lK3+wcoNrrvkqesPgpbin3rhH6IgZ3kbctiyqLZhefFm8SLkHqPIh4Lol8+wpe/+Ry//t0X2Dk+N/7/nTfk/exyv+mQ/ki27qSN7x+jUOH95jPglsnILNDafvwl/fvn+Hr7BBNnCKlEhHUxRY+B/MH2I/O73z3aQwtuJJLx2QLgV5pa9guOhwPoFo7M+PirX3GseJ7G2OU3k0l2flbyus8Pt/l7Kf/XyDQmbOsEIpJK9g6zsVhlzLRh1K4ic3KIne0ds/izSZ86nk7MjLed9Vk8PUW2Jnm3C4iyj4sAa8u402F7yGx1wG8Wwl58H3m7lWC/SsFrY78Un8fv9ub+3Oe2o86xUxbWnudKZieJiUXSnBgATgcoZNLGlvIcUyUAlz22vfzdhXuc0y8GYgmW0YbiwRP8hj7wc9bV06MCbIEYErEA6+o7WDg/42AQIv39PE07rrbeObMsbx2SHKuSMT9jpJ4JStqsF8nf9vn88Ngv0k6yoI91spSCh3Ui44D09f5waiaCAny+N8O2l1DnSLtKjvbJ9le0nVkf3j6rwyU5w5E3F8HONMqE9nFyItuxNjiS/7D82Wy7JtGONxBBamkZa+urWErF4PO8e9bqwyANJmkDfrgo1Fq16mxLlwkFXDgyS3pnx5RVyuFoCDRTk5AvW4ZZ5fV2IIAgy7ywvIgAByZJoC9XGYlPnQiE+B2K23icwtM2xtjqNIuc7HRiE7ssTEnyOxMaMa/XmyJIg4oFPfQuPeTOMuha/di8toXYRfl4BjpFcSiDeRI+B0m4fCxPENEwnazk64xHFIF+OrqY2QRdttvqjiwIMwhYSkXp/KTMsk1YE1b3/Lss18JCDO4LOr0RfxzU5QCOUrFotn+SZ1lYWcFSQoR8f7YqWO4fZSfttShCbIjEkkhIWgAHmFGnbr4rg7pF8kFXVmeRqdfNQXe2HZSsSh1K7tnSCpYXE3AyQGhWa5i4JF9aOqwNQTqfeMhrnJOkcoxtfixvbGIpzsiYUezLchZ4L7bJyOpBcpnlTIaBfheDqZ31kERY9rsb8fod9g0fBT9FQcjrYNmbKBYLZrGJleWU/MiULHRiWWrlIvKFklmMFkqu4NrVTToDLyb8TqlQQKEs4suB1OoWrm2uXrh9lDg+p4gWmR2qyVZaVXSGVkSXNnCdAjFOYTSgg5N6iFDwyezPhU6fP5TVzbJFUndkM7tFSN/20umlONA6wIGx2cZEZhGXlxEPulnOFkq0mSIHUGmDJbZBivYigd87bY32M5VVz8EIkskI7YNukw45SvuOS74lxa28dZh0WyiXSqi2+vBEFnDt+jWz68Oo18ZQchM5sEmOqdhih7YYSSximfbmlDQXEefeIIKmvt4siSzKynHQp52zfWUbo2bfisTKJq5tsY7ppGWGTWYIZdGrg7ZYq5RQkkDT5jFpFiH2P1lEaZ9QKLkDLEscbGqaAwdK6sgwA5G4d0xRd4hsY8T+GofvooCUgbTdMttoX7bfa3ZHcNNHyMEpkQjrnXVpkYVKtB+xhcHUjYW1TVzZWEGQgrPbrJrFbSKWLQwY1rauYmNlEZEAB1sMUC2XUChWTN+JppaxspSE32U1WzIV83LNGu3di5WNq9iSLcSk31SK/E4Jtc4Q/tgig4wtxH028zrZyzLFZbEYfUWbZfWIbRj/wP7KOnOJ313gPdhnROTLgi/p2yOrG0n2QfEV1mHXbK4fjkvw4TY58LK+Q9IUFumrnZbZ2wGx+4gsOH1ldtQg9i65olRQ3UZltm0h9b7M2MpMeDLsxqDN4IHPHKZwlj5zkb3LtlZt2rOFfi1J3+CjXcqspKysj7Kf+O2ypmDWP5sMpiOpVVy7tkE/amdw3IWN9rGwsmwWfQ45Lg7pq2VB45gC5M02WVuKols8oVArmkW8sYD3wjLJAmzZsm9AmxZ/UzO70vjN6/IobSxCnzWRnQUo/ONhXkPSBSjMLG6WZXHJCD1ZwC3bFbbYJ7wm7YBjBwOkGD//VkAtAQh9/9D04wJqDIJlZyE5yCQk96DvkJ1maAqmX0muvz2YNLnZizE3arShFu3AzgC/Tr8jQnnz6jWsL8Vh4/jTZr2F6LOTIuIkV9lFX8ryic+QlCkJnq5ev461haDJV5UFqSJ8RrIocmzHwvoV2voSvGyVjiz6iyaQoF+2yXZwbAPQFy0sLcLHturUZ75PfJc/GDTpNFGKLgmyJ31J4emYReEi4NyWvhnrSpUaemP2jYVlLLNvuNFHV3a9oZ3HKMpkjJU3R/LmZEXamj7P+HP65hLb1+oO0uetYIF9wE7/KAvg87mCCWjd4SS2aI/LHCfMugLeL0dbag2mCKfWcHVr3ZTt7cVqEqTQvinOh/QLxVIZjc6YfVHWgGyZcWnMQFe2bQ1x7JI3VhfZkvzQIilZzfliZ5nR572cDOQWOY676a96TeknDsRoO9KPHRS2DfEZtL0O7Uzerq+wvsSPXnQPyXeXtzWyxZrUSVl24PHQb7JOktEAGHWYWe0AbUnWpPQpmMcW6pdUitoiSPdrZRmqtIdZHw6bPraFVMiJLut94vAhlUqYnbGs1Eyddh21lrxBjSAR8l+o6SRN5kMsqrMwGnxn4PqCarWK4+NjcyyxVHCAQk42yFZeMDWiypyI1u6xi1gpqNzswH002EmcQVkxSTEkg0Cjjg4dhmynI/somvwvCmpxJA3Wr+TCykykCNDJZAw7RZyIEtkM3i0NzIFFdl6QnCCXhR23XqNRTU2+l+SNNQrHePRoH5bwKh48vInQe2bITe5aS15RNTFgOVwsk4PPQtvi32XWso/RVByN37wK63coIij8RHTI4oBZ7rO8ChvD5XHDyi9aKHoDIYrKd0UijN5l70l5TWKeiYFBkJ+X2ZQJhWazRYcn+XJ08sMOI9b+yOTGSrqB5BFKaoa8Ju1PZtuVhSQYoRORaUGzD7GUpyvb4nhNPqq8Ch/K/WoU3w6P2fJmPGS9yqympNeI8+A1W3SIcj2fvLZ5Wc7W/PXshEJJ8h95PREWEknzmZ1+v/n8lG0ieWxjCoBggA5VxJl59Sd7GstWWrKQg3XIQU/2DW5RfDbo2Cey2CEQ4ndoC7ypvM4X+5DyS6AlAkmE/ruqUpC9oJv8jtlP1S7fCfI7IginZrGT5IGK2HrXVj/GdiVn1ogRG2QrpPF4DKvDa065YgjC67OtZECWPEJWtWk/+RkHTKmzMH/+7SclSo6Y5MGJkKc4l/y8ISuHAaPkksp3pX3lxLKGOGxjd6wbM7tIp9ia7Z8529rO8ZYtysEwsnerlUFd4MKtFgfIPP0Sjw5qCG9ew1qcwp7WLqJDth6T18gi/CXwlO+PKcBlgZG0n8zAuhh4SO74rA9SCLH3ypZ4onclVaXRmW2tF3CNcbS7i3Lfia3rNygqL+5/s/1062btwZR24JWdJtjfp7y/rEK30B9Im0g+qd3pMbYgAb7Yq9m7VfoPyzbLwZP+wzpkHxAbMt/rDmYpFPye5GTLwCKzYzU+k7xON7nU0j9Yl/LsxiZZlrGFQRED2xDt2EK7ln3MTZ3SpuQAjSaD+Vn/nJVR6kx2VAjw8+zBvEfL3L9LASD1IfUrOwDIfrHmvr5ZH5uyDmWBpWx9JX3GQsEki69Yi+Y7kk96kT2ZfbebYu89Biouk3sq9i7xt/Q5uYeL93jn9ymIWyzfUOyL9xH3+E0/oU9lcGCOnJV2sTlog2HTD6wSNNYlPYN9Vl6zs4+32AdkJxvZpUEE6VttQh9eOTvEcbaOyMoWNhcjF4sYMmWQJakHZtEp7VLswTYdYWJzmhnMYZ8+gW0meaAW2k6T/YQtzHqXXVVkP17WO/3NWD4vfmbM+mc9zHzB/Cavwr7WZp+S78huNl76e7ERekYKxCYeP36G6iSEO9fWzJjgEh8mbTxp4Mlvv0KmDmzdvsoAAhTTIt5Zd3xec0qaBJbys/mOAGbP2hc+39QXryVv2ihQj599iSdnbSxs3sBa0MbyS5vOTmATAdhs0f5ErEsbUKi22Vbip6TvzcZMjn/0l7KTinxnIr6L9ilrRyRobvD7Dg/HGN5P7FnGWBlTZHbU+EoGXrIPsawVmNk5/a0I4rnPk3Ui0vdnqRwcdyTgEJ8nYxzr2exDbHxWmz5LxuWgefvloEM3tsr7GVvluCgL0MSW3rfw3ORGm+vJnupif/Rvsi6G9i1+Rp5VgiXZMehdvByXZUzj89Chm35m6pz+qkv7blNneGg7pp4H7Mfzclo5bppxhz7xfSlhs7F4Zj8S6M7adPbcMm5LkO8Qf+ixmfFV/IGXbSZ5w2a/f/F98z4sOeVS76+ONS+2sJQt3qRsssOTl+WS9K+LSiVCuCn9uNs1Ynh9fR2RSGT+2+/ML1UQ/5Cwak2CPw1LZt3ebV7fn1FP9hM8xO5BGh1LENdv38W11fh7O5+iXB5mgvjxQQPJ2w9x7wr7xg/RNWQFeiaPztiFhaUUvBQJymVlioY5QKaPQHwBseCfxlHxo2YGv/3iMapI4Bef3EPcz6BpznhQmwniph13f/EQq1Hf/Dd/BOMujiiIn573sMY+eXctQlGuKH84H0oQq/39kIgQZuBg+4HFsEFmSBmRwuHD8tqGSUG4aA9BRbmcWOEJx7G4IovMLn4V+GGwmx1OUsm4ecujXG7c/jCSsrDwZY76zx+Lw4NYcglLyaiZ5X4V2c1I0l5kgbG8qfleWGSWPo4lBo4RSXOa/1hRfip0hvjPBHktNeh30ZfX+y6PyfFRPawoL5ilNQ3YP2xmy69vS/FQlMuJvA7v9QdgT5ntifzqQDKVLe4klW62KPP7vYGUFB/2yfFs0aiklCnKH4POECuvYbY0ke2tTJ6rimFFeZ3ZohU5xvhdR5IqiiJjiR1yEqHkrL/1ltEy20FDDpT5/ul4s23jfF6vimHlZ4Fa4c8MSSIvZ09wIPuAyjLfHwNG/XIm+97eHrKVlmRfvIZsXi47jQy/w8EHPzTjXsNsrr5/kkV7+ENvwvImst1QGce7ezg5L2PwY9/+p2I6RqOcwe7eATLlFt58bFmoJPYhB2NMBi2cHh9g9zjz2hZ3yp8O4oNKmRMc0gfV2236ozT2j8QfjeafUBRF+fNDBfHPDYqPTqs2277tRxN8E9QKp3i+vY1MpUnZ94oipliWvRaPDo9RanTnP/zpkK1eTva354LrW7N9PjAT9OpFHDzbNlspDb492+jPAzkwgwHTs+09nBYbr1qHsddmOYuDIzkcomv2FE0f7OH5wTlafRVQf4rIKvDi2RH2D9OoNpsonh9h9+DEHKV7SSxeUZRLiAriD4BsjyZHWkr+So//nW1u/ubveugP5AjTF0PK1Mys9ftyBGjPbEElm/7LhuORxBLWlhcRdMuWTVOMR/wcPyPXlr32BnKKzWTC748wlH8PZ9fp9fpmFvcbncbvvrzHBb97eV1ej9eS7bbktKZXkW1gqvkzHB7LRvFyjLCI9Fe+O7/u2wcWyGdYPv55+Tv+V1LWX/6TdSO5P3JNqafhQI6SfL2ezGf4fLPnludnWXm/F4eHmNxpUwccrN8ogrkmv2v+mGu/UQf8y4vnmLUP6+C19hmx7eQZv2kfCRBkax9zf37KfIbXNteVb/Hn5l5iCy/vN7/mK/d7tS1f3NPYyrwOXt5PePV7b17zW5D6ERuR8rxqA3Jq4qxepW74e177bfscvbQPc0S22Mcb952M+6gWzs1xteYselM3/MP/yvXl+69fd1YmeU6p89ee8zX4zC/sm3/6ciys6VeT1+rC/OzFN8wzzZ5l9rtZmxhe1OG8v720A/6PlFNs5EU5XvQr+b75u9QTryv7sL+oe1M3r/Wr+Z3keryPHIn60hfMfjNvi5ltyHHlUicvy/cGLz/7Wv3JM0h5Xq2z+c/m/ezF9+QZ5XsvPmd+/spzmHqnrb5u/y8+L9fh7/gd+ec3f39xT0VRlD8/dFHd94KDX6+NQvbMnBwl+3haPUGkltewsSyn2wxRyp3h+CSDentoVrmvrq9jKR4C5MSsszROM3IinWwmv4iN9VXEAnZUMico9axILa3AP23j7OQYZ/kyRlaX2cfP7gljeX0F7l4Z55ky+hQCsgdnb+JAcmmd11lGyGNDr1nhPeRI27L5XWJxBRtrKwj5nBh2asic8v7ZCsZ2LyzdIortCTbv/gKfXFuc70E4Qat4gi9+/Ss8PWsgufkRPn1wGzHPELnTE2Tys83/g7EFrLE8yQjtYp5WZl675rKo94D44iLCXifLKPujyj6hsv+jFe1yDvlaD65AyBwXe3rKepIDLrwRLK2smQMXHP0K0qc5VFs9BgFDWKcjlIslTEJr+PThHdibOZwXGvCbEwMTZuP+WQEmZubymM8+GnFA5/PWehZEUlIHy4j47GjXSqzbE2RLVQxkn91wCmtyHHQigGmviRzr7jRTMBvU+/mMchS4q53BF7/dhW3pOj55sI422zdXGyDOtlqIuMxx2CfpM3NwyNTuMZu/S3vEAi5062Wcsh9lSjVzGpDss+j0RrG0sYGEe4RC5pT3y6HZm8IfSZqFAam4H4NGCafpNDKFmtmjNCLHlG+sIB589ZjttxkPuqgUMkjT/iqNNqYOD+ILK9hcW4LX0uU1z2iXPYq7Hm23D1cwwXbk88eDwID2eZJGmvYpZUW/jmx9Svv4GL+4tYwXvb9dPsGXv/kVHqVpH+u3cP9KGCeHhyi0bVhZCNPOOrD7ouZc/8VEGNZRZ9YnTrPmuOpgLMVn4XPKUeWvHVU4RIE2lqXdy9n/Y7iwuL6GCOspb9qsjqE5+GEN62sMHmlPrUoBJwzc8uWm2Rs3wX64vrrE39nQbVSRZXtmeL3uxI4o+9ua9AXPFPn0KVpjF5Y31xD22FHLsV/QpoLJJdP/csUKOhS+1IxIrq5jJe5GUWwjW0B3LEcpL5l+FQ04Z23MepOTCOUwk4XldQa3KfgcYwYOGRyzzsvsFO5AlH2YviAVg/eNwztkT+Vy/hwnrKNKawC3P4LltTV+NoQ2r1FqDBFfWTXtP2E7nZ/lMbB4kKTddtmnjs8y7C9D+MIJU7cLsSAG9QJ9SMHs69rrsd5pQ4tRJ30N7VdOZRtZEIjS5jY3EPcBR4++QLplxc07N9A7fYb9mh23Hn6GK4n325yiKMqPzYdaVPdnc1LdT8F0PEIlm8bu7gGFncyOyabvVZTlxBpfgGKujO3nuzgrNjGmmGvVa+ZEKzktrV1MY3vnCKVm37yirNUaGMrRy34HiuldHBZa5sCOVuYAT/k5OUFKThbKnh4hUxshlIzDUj3Bo6+fItfosSxDc9JdsdqBkwNowDXC6f42tvdPzNnpoyFFT212IpOX4qGU3sdzXrfaGZjDHeqVMkWBk2J+FUuxAGbnkU/Rb1VxTgEiwtUTiiMZ9lAwHOL5bhr1Lr/b75iTxVpDqzmdT46nng2YY9Q5eJ/mqrB6QxQLdhRPDnCQzsMip4l5QCFyjPNiHf0BRf/hgREhUoftegXlatschuEeV/Hs8RPsZ2uYWm1wU/DK7JuIO691iAyFYoVCV048Cwdmp/LMmLCcR/j60WOc5usUfWO0m3UUKaRELPldY5wf7uHgJAs5fnjAwKZcLJuDASLyjOcHePJ8H0XWrRGWFM0mIKGwKeermLo8sE+bOD46RwduxGMhWDpl7O3u40yEK5+jw/sVKM4cfN6ob4qT3ed4upc27THoNlj2Q+SaUwZDcUzrZ3hGWylK2gGDiXZNTp6zwOtzoXJ2gGc7h2hQyIhYqlSbsDj9iIqIfOfClimapXPs7uzQ/igeWZ5uq44y7dTq8sNn6WDvydfYPcoxqJmaAxWKeQZnFIvhkBsNPr/cs0yhLNv5NWtl1Ac2JGkfK4ngy1dLg3YVZxSuuSrtgyIvGfGgSWGaydVkzQzLO7tua2hDKOxHp5DG82d7yNc7bBP2iUbdpL7IgRty0tk326ENcLb7FI8f76E2mJgjgH0uC0rnR9g7Zp33xxjRbmr1FgU7f+ee4pz2vnPA31FADzuyafwsQDV9YY91T5ud9QU5nbGCdh/wUOtn93ZxXu4juiRvZWy00x08Zb+RE8fsnQKePt0x9j+1Odl3XehVzth3D1FhZx5Ke5RpXzY3A+AB0nvb2D/Jozcas07lsImWOTDFPm7gYHsH6SztaDJGp1FjWcbwysEPckDMy+dmwMdnfProGc7KcpSu9IeyCbDk1MhJu4gj2uzUHUIi7EWnksHe3jHaEyfswzr2eY8s+47MrnebNbR6EwagfowbWTxlPzqlL5rSjt1OC9rVHIMlOc58ZA70qJSrDBbYTkGfOUGsPrCY0/hGjSL7mJUB9TLt+OIDLxRFUX4qPtRJdSqIvxcT9OV8c3NkrJzM48G4U0e+1DLHDwetXaRP8xg5Q1hZWzQnevnlJJsQBTHFyklBzvBOYXUxjiDFbyAYoqhzUcjkUJXBmoNW6TyHkW8BDz9+gCsrMVj6TYoLJ4XJItz9Ku/VQ3zzNh7cv43loJWDWgV9uw8+tHC0d4iWJYiNrdm+xHLue5kiwUJZXMpTCDkT+OjhfVxdiWPCcte6U3PU6uJLQSxH7jrMkaJ9iwebN24i5Wjj8CiDSWAJ9x98hGsbSxStTRRKTQrfCGJyLCW/apEz1W0UxRQEcnwwtRByJ2c4LrThlROCrD0jmqZ2ByYtDvhdGzbvPsC9m1ewELKjXiygOXEg4LGgWChiGljGw/v3sBZ1olrMIUeBWpOjn50R3LhzC6vJ8Bsrlacc8As4yZbhia2Zsm4uRTFq8l7tIXzmpKOhOVJSjix1W1nWMgWhHMXKoKSUZhAyCeD2w09w+8oqBb1/dmIfhVrhPINirYJKnaI9tIA7t28gFfFhQuHcYoAhJw3KqT2scBRzFdgZEITcfaQPKWRCq2zL+9hajGDSbaI9dSFKAVrLHCPTAJY2tow9uKed+dHWrP96ic/bNjOWi6k45KjwIDt8JOR/70rvIUW+nFhmk1P7zElNHQYENQYkYcSDdpSztE13jM/4MW5sLGLa4TNR5LmcDJj4jD1HFB998tDYh6XfYPA0RXxxBcuvCGKbHP/N+3Thwfr1O7iSdJiDKVoTP259dB93bq7BJsdtUzC7vbwnn/O8MsLi+iY2lpOsz54JUizOABLRwCvPQ2F4dop8dYiVm/fw0e112FoF7O+fYehJYGtrDamoH71GBfX2CB6vkwHQOQOYEeJLy0jJcd5+9slwCDYGpvuHp5j4l/Hg4Ue4sbkM+6DJvlMHHxaTZoNC0ImFtWWTpiT50lmK0UAsxX7UZtDWRnjlOj5+eBNhWxeHu4fo2WO4/ynrbXPJnJYoK+UH9RwOeB8EUriytc46dqFTZSBB4SvHoxZZ312LFyvry2y7AHz+ACKRsDkV6oUgng4aONzbwzmLdoX94aPbV5EMOVBhH2gNHUjGA+hSTMvx7rGYh8FSGgUGVfFUFI1cGsfFLlJrm9hcWYCHAWNJjmm2euCx9ZGRvpDYxCef3sNy1Ge2oTMnr9EveRyg/ZfRHNgRT0QwZp9sqCBWFOVPgA8liFXVfi8sHMhkL8UuqnIWeLmK9jwfdzCazg4CSEYwbRex9/y5ef3cGU34NTsiiQUzw9MqnJhZ5BwH55HkFLJhZ0gaRIuftyO2sILV5RRSHOhXKYTDMqNkPmODNxDD4jIFQCqBVDJmjkocylGMNRGMJZSLGextP8XjJ9vmdXy+VEY+X0Cb5QsmFrG8kEJiYRkrcmCB/+3jIK1ybjkDIPnj4cAtx2n2xg4kltawusTvmtfFSwjYR+ZIZXmGGRa4/BReFPgTivhstkhRzcE3HMC4XcM5B+e+HJ8a8GBE0eYNxbGxuYJkIsngYQ3JmHcWbPRG5uz0YCiMWDQCr5vPLrse8NnyhbIZ0GUrLTlG8yLkjHUR+SuLSaQ4oC8vhDEddc1Ru5bpbBatVJDz/Ntm5m4ox0pSILWaI/jDCSwvs534jNdu38Y1Cik/xaKkGFTLBeSKVLB2N3y+2RZEFv6ZyEx8pYxCsYwWn2vCDipHSsuRlF3WmwhKKcvCMtt0aYECjIK33UCtSjFaKSK9v40nT57i4DSLfJFChAGMnLGfEFF0foTne0coUohLDvN4/P5sJxFZszcDFZanwvLM8moll9TkpFIoxWgDqyuLSMTlHH8/g5mReX5J2whIKgztLpminSwt0T7efl1uo2B3OZ1wutzmWGNzhLCd7RVPYnGRdZfgdeX8ejnqs1E16VclPufJwQ4ePeZzps9pj0WUq3X0TX76q1h5TT8isZgJFAftJmoM+Mr5M+w8e4onzykcKTKLpRIaPSCWTCHimSCb3sez/RNUWj1M2cbtRoNta2cQSTHPuo8llrG2usCyjtFqdWZ18U6msMhxptE4EhEGAuM+Gv0pfBTLK0tJ2sYKbty6hSvrCYy70o5s++wpnj95jKfbBwz62OfoF/oUwksLcdiHNexvP2P75hlIz/JyX80kng46xm6cEQbKq8umXZbX1imKvRi2WhTwfsT8btYFgwz25XK1A5sEon4LmvUKBXAZZ0d7ePz4CfaOT5Fj3ZYqNZN2MnW42f+iSEaD8IoIp713m7xOsYQq7V9yk8fD2aCiKIpy2VBB/D0YD9rInnLQKXcQTq3i6rVr2KCwlHPUMbXA4QliaeMKbt26jk0OwK5JG0c7uzjOVOEMxrF59Tpu3biK1YUIxs0CdnY5wEv+o7n67LhnOV9+yEFqIHmwHKheLKgzn6E6sdr4mQtOwrPa7bBTqLg8PoQjMcTiMSQXlrBCQR0L+WDjQCzC2WyVJSJpQOH2XmEgWGDj/SxTicb6GM4XHQ1kwdNEfmd7OdMlyKviWCIM56iFg/0cBnYftlbCmHSqSOdqcHgDiFMg220WDsKy4EkW9UwoIAemPBY+10Wn7ck+meGFVVzbWgYYbByns+Zs9ouQtJbZAimpP1nsNDL1NWiVcXyaQc/mx/rWVVzd2kQqFoSLZbFabXwWti8/bxZMUTj05bz7dse0g9XmorjawLXVKLqlLNLnJXT7PRTPT3Ger8EdXcTW1WvYWltG1O+lyJydWGjaUp7NtOVsgZO0pfzOTmHpdHkQDFPcUADG4gsMUhjoRMMmeLpy8xZu3tjCUtyHXvkMexTGhVqXV7yY6XSIYuYcZ+cVOMP8Pm3zysYyIgxAXsLnlGd9s4rN81vFPvroU0jJYj9ZeCZ1+H2QvbLttEt5TkmvkeeMJygs+ZxJ1v379zWlfYlNMzhy024i0SgDpJgJclYYWEQCPkQlcLl1G9evbiAVdqGWO8Hu3glqXVlwSZulnQ5lkRvFeZ/tIAGF2Ky87JJnHPN3sohUFpkN3rFlnDl5ksUcsz6kHY1tdDtod3qYWKymfF5fAFGWLc4+J4HPymLKzFgsrG3SF9ykeGZgZR/g9GCfAUEOPQmSX2Dq3mKE6WzBofSHvumn/AXsFOcx1pV10MShpLR0JgyYIghS4M5syA1/kMGj1C2DkmXW7UIiBOdr+dlAp1rA6ekZOhYfVumjrl/bwkKMfXX+e0VRlMuGCuLvgRkM5UQfil+nHIYx7qNZr6HR7lOwTtBtVFAoFNGDC/HUIhIRP0deijLJLSwVUZBXxe4Aheoiwn7XNwOfwQpvIIyge4rS6T6ePtvG9vNt7B6doNrpzz/zLqzwhURsJBHlYCnXX1laRDxGEREJI5FaQNjrQD1zjOe85s72tpmpq3cGr8xVvWA28znsNVGW169OPwKuMfLHO3j6VL77DE9207NX/2/ltFrhDkbhsY3QaDYBZwBLqSgcGKLLe3mCEYRDIQobP/r1HJ4+fortnR084XUzlb4Z2ANmp43XsdooiONLuHH3DpZCVuROjhiUvAgkXmcii+NOj8x1nz9/hkMJRhiohNxWc6qfVWY4HRb0O02Txy07hcmiv3DEhVb5HNvyjDvP8fWXX+IZxVVdBLXNg/jiJu5+dBMRex8nsiVdrU0h1TdBhYOBiF1mWhv12czz1Mb2CMPvZL2ld/GUdS71vi+L2ng9yfmOy0wq2yZKgbi8vIRkPGIWBciRr51aCflSEw5fBIsLSVMncsKTBCQy61rIF8yM9+vPT/FtdjmASXOyUiCLbdZbnXeK6Bkysx9EPOhAo3CCx0+es413sC/7YtOu3/quiH0qykmvjWqphLrY/jviKruX16VIS/A5Y/KcIvgpGqNR2kHQDwcF3zuxOBCKxZFMxSkuIxTCS1heSpm3BmFeT2LQarHAdujBS9tfXojDK+3aG/J5Qvz9FLn0nqn33Z1n2N47Q3/qNvf2eu3otko4OtjDruT5nhfRGV70EBa4aRsxvwNN1s2z5zvGNr766ivsHOVg9fC54gmWJ4rFpWUsLaTY/6L8Q0E66SKfm+VSR5OLJviys01m/mN+eSL53ZILP65mzSz4Du322dPnyNX5XJKj7/EgzH4tgjq9f4j62ME6CDFIkLpNmAAqaoTwkjk+ela3AbjsbyzcmwtuC/uSQ/LyWw3UGrIwd/6BdzDsNvkcWRRrrW+ZWVcURfnTQnOIvwcyGzoZdikECjg/z5qUCdk72GJxmYExEXGjUcwinT7F+Xz3gPDCGq5syCr/HvLnZzg5PUUmV8aAgtLkVS5GMWzX0Bo5zG4VMa8F9XIeZ6dnKFRqaLbamDgCWFxdhm/cpvjmNSlwo0E3Jl3JX65h6olibWURXvsErWoRmcw5zrNFtPtTBKIJLKQSCLqs6NTLLHcGpXrHpHlYnF4kF1dMPuwsh1gkAAfPXgulQg6V1sTsChAN2ikW+cxnGZO20JO8yCtXsbWahMfx+my1zApOKPQnVgfiyQXEGRRMel1zrwRFgwQCLpcdfQ7I2bNTZLM5Cq8hgslVXL2yjpC9h2K5AYtXRE4MDj6zpCNIXvbq2jrCzgnqlQqGFKlRioFvZsJmOcTnxSqF7wg9/j1TrMMeSGJzaxOLkkPZqSOXy+AsQ0HZktlWi3n9vLiyioWw2wQ02bNzfiaPWmcEfzSOiMeKJsWvI5TA2uYy3NMeKmwXq9uPSEhyRkvInp8jKzsTiLq2WBGgQFlZW4GfgUGtmDP1VuR3WmxLuEJY3ryCJQrwfrNCsZFhe+VRaTCMolBOpWKw9hvInJ7g9CzL9q1iZPNhZWML68tRdPJpBjNZwBOapTTMH1/abzLqocH2z2Zpm2YRGdXx1I5QOMp28FBot2DzhSje4hRnI9Rpx/W+BYnldZbHjXa9hNPTc1T4OTNTbhf7WMZizP9aJD0ZdFAuSJn7cLkdDPh6mNhZxuUkfE4L+0ABtfYYEdqz1PuYdprNst7ZZ2rNLuz+MJLJBEI++pUXD4AxarxmoztFlHYSC3oZaDhY/oHZySNDu83Q9rpDKyKs3zhttt8o4+wkba5bqDaNQF3f2sIqy+Gxya4jedo724bfG1p9WN26io2VFNz2sVmQmqNgrbOdrQzqrDITK8LT2ke5OUQovmCeW2ZhHVbaFvvO2dkZMtkCWgNQrCdNSoTbxnKX2F/Zt2WnCdndJUJfEPXb0ZZdME5O+L2MWSQbSCxha3MNCZN3P39uqx12BgajTg257DnO2B9qrdHsDdSVDV7Hbeph0KqaBbShpQ1cW1uAh0GY7NIhaRvGps/ZX9mv7ZIyRGHsnHT4+TZ8EdpiKsx6ZsDerKFA28jmi6g2Jb1kSpsLMDiLwTZoo8uyx5IxTHiv5siJBANrZ6+A3f1jNCcM8iPfNquvKIryw/Ohcoh127XvxdTMmBRyOQqc5ixHL+CFZTQxOwskEiGMOJjkchRcbQYTFB+JVGqesjBEjaJSBGVnMDUzusmFpNkurVkpokFhEggFQNVqxJNs+ySzzrXcGSpjP249/BSr7r4ZLP2xBCKSq0uhIVtEjSiYZVGRfcJAhiJHRJTsWBCai2G/rKCRnS14n1yBAotCJ+CWF/q8JwfMBMv3UpeQIQdZmRWqdS1mpjvitxnxVOB1hxRYQV43lYzCJ7sEzL/zKsNeh+UfwuH2wuum+JUt4mQmloOvm4O4yfOsiRjMU5AM4RSBlEoiyrqc9inyizVMKBwXEhHYRi0UCiX0KWheDPQl828PEhRVXgpyw3SM/OFj/Ho7QyG7iLWQDZ2JE9FkyuSCOq0MFmolBiMyuzqGLxCEl0HCcGpDmOIm6rPO8pTzJTNbKLOOqVQcnmkXRQprq1fKGMaUdVNgHcIdQIwiukkxlBcRDieCMuvJZ4PLhyjvOaTgLVXqFMpyAuEIlcwp6ojgzmd/gWsxB8sjucdse4oyly+MlMwwUghOhzPBWSjX0Z9QYEdiWOCzBrwOVE73sH9aRmT1Gq6uJszr/BfILgyVPMvDIGloscMfDNAmJrA6PAiFKIjrTZOTmkqxXo0gzqPamVD8JSn8LbRP2ke+jDGDDS9tZjyRrbnY1hIwze8hfUACJukDlfYE4UiAQeIQI6ubthY3M7ciiCuNAfwUmBGvHR0GGrk8RTKVpCfAeuRzRoK+N94uMHhg2au075DkBgfcvCf7W4/PxLoosi56sLOtaNO0A9ndZGh2ysijVG3w/g7TjgsUd14GXCOK9hrLITbbk63r+IzSR7xOO8b8XaXI+mUftlJAhlhGCQCkbB5+umRmZ+Mvn1vyxE3d0O66I+vM/vmsftq27LoiwWOxLHXuRoRlSNFuZYFsryUil88kO0Z4KDwZICZYX3KU9KvIjjHteR3JgkE3+0OKvkFmjmcCdMpgpog8y+sKxk1OsPx89j36G1O3DE7og5ILDJbZn2VBbbbUgCsQxSL9kmUy25VGfFOzN+E9gvDRLYwZ6vhDEdiHbbRHFoQZZI5pt7LDiAh716jOQKTKQCqKpWTkPbucKIqi/DiIEP4Q266pIP4ZM2yVsLezi/OapA9QzIy7ZgW/NSI7FTzAUsg1/6TyFnNB/JudHJKb98zeuT/d0E0hJzni2/vINIZGKNtGbZyfF+BMbOGTT+8j5Xs7NeS7IFurZUst+ONLWIgF3soHVhRFUZQ/Zz6UINa8h58xNqcb/oDPHIpweriHw3QB8KWwtblu8hiV92N3ehAKBuFz/9R1ZWFbeuDzezDpVpE+3MfhaQn20CKubK0i6vnjg0uHJ4BEMolw0KtiWFEURVH+SHSG+GeOOTSjWka13sbE6jK7EETCfjjftwBJIVP02w1U56+O5ZX7T41svyYHoNSaHXM4QjAanaUKaFsqiqIoyh+FpkwoiqIoiqIolxpNmVAURVEURVGUD4AKYkVRFEVRFOVSo4JYURRFURRFudSoIFYURVEURVEuNSqIFUVRFEVRlEuNCmJFURRFURTlUqOCWFEURVEURbnUqCBWFEVRFEVRLjUqiBVFURRFUZRLjQpiRVEURVEU5VKjglhRFEVRFEW51KggVhRFURRFUS41Kog/GFNMJmOMx2OMRmP+fcKf/IRMpTwT/vlJS3ExpmxSRx+wbC+el//9IZnyHtLGY2nfH7VqX7TnT2xXr/IdbWz6I7XNT83L5/wD7VpsyrTrn3f1/Cww/fdddf0d7XTWxt+3vWb3+vH9yM+JF/3lZ+TTflb88fXzIXzudDq793e9xp+DH7P9ezL/+zvp9Xqo1Wro9/twOBxwuVywWlVLv2A8ZP0Uszjc38Puzj6OzjKodfqwO11wOR2wWizzT/549JpFpE/P0Rha4XPb0e/2MBhNYHfY8eOX5lWmaFezOE6foTWywe/1wGb9/iXqNks4PjlHc2BBwOf5Qep80Knh7GgXz7f3UelN4fEH4Xb8OP1g1K3jNH2EfGMAj88Pp+0naEU6yH6vi95gCIvNihFt7CSdQVNszM92vLBIEzSK5zg7K2Boc8PrdrJt5r/6gEzGQ3S7XQzHU9jstPEfvXrErnPYPzpDm3YdCnrf2c+mowG6nS4GE8A67SOXPkam0IDd54PHYZt/6qdhOpay0VeMQV9h++N9xXRMnyO2MoaV7fG+/jga9Nh2PVqKFXba1Q/GqIPMaRon+QYcXh/cztefr1MvGJ/ZHtnpl9wXlnk8aCN7nEa22ITT72f//47tRZUw7LM+ekM2Or8zbOHkmO1e7cLr98Flvxzj6XjYZ1v3MZpaYZl0kU2nUah34WJdOn/Itv8TZNRt4OzkCLlaH25/AK7v7PPpiyo5nFCHdKcu2jL12h/akdl/myWO0+cFDCxuBLzO9/qC6aiHQuYE56UGbB7/j+7HRIgPBgOMRiO43W6Ew2F4PJ75b78zabXA74kYQun8CI+/fozt/RMUSiWU8hnsP3uCx0/3kK+1GWHNP/wjMhlRIHQ66PUHFHJ1pA8OcJIpg+74J6dby+NgfxcnhRpGH6hy+s0yjg4PcJqvYfyDVPiEDiKD3efPcHCaQ5OiYfwjhsJjCuKzoz3sn2TRFiX1EzAZ91E4S+OQoq/JgX1CYdejjXX7o/fMYEwpeProtDvoD3+4cvcZEJ0cHeKM7f+hbOoPgrYggmpnZxfpXO09fX6CLj93tH+E80ITw1EXueND7O2n0ej+1L1zgl6tOCsbBR818R/NuN9C5vgAR6d5dEbzH14EB94G+9XBwRGKFEY/KGPW9ekRduinq52361rsudOlPTPgexfjYYeC+AD7vMYf0l5T9p0SBcPh8Qlq/N5k0MJZ+gC7Rxm0et+npv+UGFOoZY195Sod+ulZ0CTBEONY5Q3GvQb70D720+do9f8wGzHB3dEBshSof5Q/ZL9sVfIM8I/ZVq1vn/WdThjwddBmWw7/hM35z2iGeIqxiMB22zTKZGqB/YeeKTJGk8HO7iFqIw82b9zCzRtXsbG6BJ99hEq1ATh8iEUCsHGwGfS6aHfaswiZRmq12WCzTBnZ9Mys25jRTY8OWWZVLFb+jhGzFH88Fx5tigr53IQ/Nb+ThxND5Pc7vG6H1+VVze+kfRwuD/w+N0bNAraf7qMxtiEWDVDEj4wDstlnMyQyu9ancB6xzl7c8yLkc1K+toggEURyDT6DZcJy00YGLNuA4qdNsTii9rGxDFYTmlIUDSmK5Nn7Q9NZc+yozlAKy8kIHBdFvnyuQb+HPqO+Ae2uR9HFizHSndCJsgwtEVgj1tPseUUQnReqcPjjWElFYJd67bO+aQ9yz6ll9jlTZ+9hSic9aycJJubf4zOMh11kj/ZxWmghunIdt66uIRqQWdGLr2fqat5mMmspbS11YWrjxT2kbL0+BwZ5tFfqygjIWXuO520yEeeYyaJr8SERC8MyZN2wks3z88+7GA8Hpt8O2eZSn3LNi+xHgqd2p8vP8bemrFaMWQ75rkTePZa306riaGePTrYNfzyGoM8Lp9uLQMAPj8sBC/uDPJeIX6lzaS8b7djKPy6PF36/B5YxyzEcMpKXmUi2oXmGb+pmwt+Ljcnzd2mT0o+NjYk90MbEHoZ8pi4/I2885Pkt0xFquSNs76XRmngQZ/28Ofv3bmZ+o0fbfNG/ZrZiY9Xw52wfsevhQJ6r+7LfWkx5+V2W5UVZO/UyMsU6POEU1hejF87KTEZ9lM8OWNZz9Ox+REN2VDMMsIY2RFMxOCZsLxlRpP/Ls5kmGs1snveR3xnfMP/d+5C67PdefG/WrmLLE5a5Rx9p+uiL5+S/+7SDWvYYOyxb1+ZjPQbhEtubt5XYh/Eb/I5Y3HBuH8N58C1C0vgf/rJXy2Hn+S7y7QnCiRh8zotniaVfZQ53sHeSh8UTQSzkM9+XWWNjRz2xAakO3vMdDyz9qc92Gs37mXzsxateaSX5t/iffkf6UB71gQ2JRBTOKZ978I0PsbLdxWcGAgFjz1LvL/rwgNeWep9SVOfPKGKHdsQWorCN326vi5C3S8c7z5FmEOQJx+G3901ZOhM3FpIhVibtjA0ifeX1vjCzyxf3f/G792HelrxRbvM91ofxw7SHdkd8y7wtpX7Yll1pS/rUgfS/Luudd7Kaepn5EfHfM9/+uj97MS50eE95BhqaqQsamrGPmQ+XtwBtFE8OKbLyGLmDHBfFb7jg9QfgdTtMm4s/mLX1zL56bH8Wc+bH2FazMbI7ryva5rxc/fmYKeV9b/0YfzcbizryluZFnYvRveKXxffL83+XMePV+n7xvVm9Xfy92bNI/c7sTvyIpFlJmsPMJ7McrLduq4Z8oUif70EiGoGVvuN1ny/tOeubHSNEp7P2ZOW1q3nkyw24wgtYYD9+qT/EF5i6ml3jnY/GMjQrBWRrHXiDUYTdlm/GUWkc/l76nGlb8QPsA1aHG372nQA1x5R2JpNxxlezfNJ2L/qZ3HI69/Myzg7YpkP6jpE827wdzO9Yn6+O8e8qqvChZoj/TAQxDaPXQv7kAE+ePMX2QRq19hBOj4+V8sO8ohXk9WKO9zwpdbF49Q7uXF1BOOinUYTYIBxMnE4jBII+p3mFsbf9DM+e7+Dw+BSFShtWJwWrGyicHuHg+Ay5XAaHu3s4Oi9hZHXAR8Fhm8isxiGe8bl29vaRPs2i2ZuY1+Yel5WDcIkR93M8fbqNfV6j3hmZ57YO6fyzebRpJPXsKXZ2DlGhGLJaJ2jW6mj1pvBRyDhtU7TLWaTPCuhZPSzrxa9XpuMeiudpPHvK+mUZJT2h2hrC5fXBMarhcG/X3F9e8ezuH6HEjuSgWJJXj0NJNTjcxZOnz3FwygGpVkGjO4IvuvhOQTwZdXBO53l0cISTk1Ocl1q8nhPDRh47z57h+fYuTrNFdEYWU8foVZEp1GaCOBlEt1rAPuv7yfNtHMmMbn8Kj9cLrwi3d9iDCINa4Ry720/xnIP58RnL2h3D6bLzehk++3Oc5qsYwoNIPMHgwk9H8zbjfhuF82PTZts7+8jSMU3sbni9HjgsFG8FmWl+imd8BmML1S5sUles+0GzgvTe9qyujk5RarLPsWO7LRxAzzMoN7voNcpscxHnNTohGcBpJxc+1Jhtm8H+3jHOsjmcp/exd3CKGp/JzXaTQajbKCG9S/t5ts3fyav7CkY2p7G9Tumc96E9npzh+PQEGQqBc7ZFvlrD1OmD2z5FvVimw3Yj6HeYGfS9Z3wuqbtzmRm00E69GDSKyOYrrAM7mqzfk+MTZLNn2N3ZxXm+xp9zUJTUmQnFIm11++kT077HJxlU2rRntpsbXZwe7nMwTeP87AS7ewfmu1ObC07+7mTvOZ7z2SqtCXwhCquYBKHfjviNbPqAbfuMIpV9+TzHPgN42b8sfQYAB3vsmyc4Pz7kPY/M611pK5/HhXG3gfOjXTx+8gwHJznU6lVUWd5gbOGdgrjHwO2AdrlzyL46nMJN/zSU79WbHEAaOGG7nuTK7P+zNnDQ2ir5c9r8zF5Os2X0JzaWzwvXe1IazJur3Amesy63GcSc0W4HvJqX/ZFqFenDYxQk/YZBSq+aM7ZWazZRYh+XtI/6gP4hGKBwG9Ov7tMeacv7xyjL87vYHk4LKpkj7O+zzs7OTP8/og/pjGzmd9Vz+iyWN0fbtrv9iESCF7xGndA++Wy89j79Qn/sQCAUgn3cwPHuNp7RJg/TZyg35J5u+N6RxjAZdugjz0xf8bLMTssYjVoVjXYPNqeL/mWKSu4M2UwG+UodjWYbw14TZwxw02fFmb1zIB+3GFRnC+jT2vzOKcqZNOuPvmCbfbhUw5i25nbwWgxMy7UGxXodaWkv2vaIv/P7PHBemPowZtBzTLt+RkHM68graA8DIQqOcq2NQbvCfkZ7ZjA1ZX/2ScrXqItS9sX99xho1YxNGB/Ce7yr3Uf9lvE9z43vOZj5HpbNSzsbz/3wU/qW3cM0SvU2LA4XPAxWmiX2x/1DnLAe08bmM6hznHH7fHBNe2am8snjp8a352XGkN8zaSUSIIivYzl32H/OchV0J1b6Wg/sAwYBBwfYOzrB2Vma1z5n3+WfXAHNsXVWpmYVNY5ZbtcUufQhBVif/ZcBrXVo6n//lO1DEdahnYhdFvIZHNAnnRSbFJBj1PPHePrkOY6z4l9cCAZ8sL9zwJ/Q35VxvL+Nx6yDffYB4+8sDuN7+/RT+wxaxBfKmCHP7zJjhvOdY8ZkQF8vdsL+Kf1MxucqxzYZF/18vou+Jj7g7DzLerLTb3pMX61VahScU45lLqBfx9lpBoWy2Crrp0lhSHF8LD6fPg98Tn/QZ9rz/HjP+C5pz3ypgbHYiJ8+t154KYhTYTda8naTfucpx8PTTAld+ma3+FW2/YWPNhfE58WqCRwq7M/7aWoPltHN8cg5abH/HGGPdShtm6+2TJDR6g2NT6uxTnZoT+f0DQe77CPnRfYruxHMjukAlewJtp89wbPdA2TyeY4HBTR6Y+o1F3oyycgx/inHkTMZ42krngtSnF5FBfGrMKKoZI/w9Re/w1dPOGjQ2Mq1FiwuPwfGyA+WzzKR2Y30CRojB1Y3NxD305jnWO1ONn6QBk+xNmhwMD80YmrMaJShMKqlMnpTJ6IRD8onFIvbJxxMrHSo7A/tOgdICkoOyra+OBUOXs2eiTrHnQbKdEgWTxAhH3BGMbN9kMGQAtpFJyLOfmLnYDlp4IiDiYgVL8VUgffmaIHl5QQmrToqHNi84Rj8jhEd0RHOKz0EEilE/Bd14gn7aB6H8iq1TCFvZ7xJ0VfiICHCKGDvYpcOcS/XpHh0wT7pocLnk/ylSMSH2tkBnfoRWnw+l4ORZqNGUTZFNLX8TkE8HraRFuGwf44RB4kQDdw5aRtRdF7hIMtgwyKDRpl2aXHSgQ5Q4mDn8MeQ8I7NgHqU4TM7nEaENjiADSidQpHQO/L16CwZVe/SUR7namagEIFWKRXRo4N3UUg3yxTIrRE8kRRWlhcQDXnNTNmriKguUyjIIFpuj+Fyu9jcHTq1LoUtnSvbQmzhjAPjhNE8RzBUiiUMLKyrkAul9C6e7Z/RNuxwWOmUanT8Di9CXgsHujNkKh2Tm27n01QLBbTGdoQTCQRcF9k4g59cmgPGNs5rUmc0LtpspVTBwOrm/Tx0dMc4SGfQHVsoqidoMVipd6bwR6IYVfhdDg6VvuQIS76klc68iT7LllheRsjWo8jOoGcPIuwZ4JDtdZgRkc4glAFNs01/4aPQaOSQPinAQgfc5gC2vXOMHgchaYdus4YKbdvFzzlHTRyzbvJV2hjrZtTvmPadOnyIeCYU7hSt6TzG7FsieurlIup00H4GoROKmVy5CZs3htXVZcRpd9/e62VApcNm/yozgLbRDofsexW5vzcMn6WJ3SdPcJCpU9S5Z+KUdt1mfw+z7pr0Odu7aTSHFjjFrvkspeYY8cWVdwriMW2hks9SVLThCMWxtBDGqFZCtlDFlKLPzes0qiUK+wH8FAa2XtkEDpky/QH7lkUGz3qLdu2h0/dfPPhPae9FBhbP90z+oXxvOujSh/O5KGYjARcaDMpOsiX0R0NUc+fI1QcIUrRaujUUX5QtFUa/wgBx/4R9lwMo7WfQaZpg1km7buUP8ZR23hhwwPI4aBtVBvoMXNmWnilFaq6Igc2PhZUVpGKhC/Jtpxh1KeCyGZT4vIHYIhYiTpQ5+O4e54xQcbIP1CtsZwngQ1GKDAa082+/ZDJiO/IZaOOOYBQ+Wx9nFHUn+SY8DI78tFMJwkRYy0x/qVSnUHbS/oBmtcjAfgxfOA57L0/xdsoyc/Ad1bG9vW1y9t181kGnhXZ/woHZhW6ZweWL9rKzvcrSXiMEojH6ZLbRBU3SY6CbzWZZVzZEF5bNc1bZBpI77uR1nLYRx4QSmj0LgvR1o3qG7beLYnNofIiMNXX6EKvLh7AEwBe0u/ieqvT3Zzvz7zk5ljTRkXKz3uqZQ/rTU3TYf8UPt+sVVBrS97wYVs8ZgOyyHSjmxGcx2MtThEvw4xzVsMN2LvJ3MjkwkBlZihQRZeZ7tDOpJyeF44iBRpnfE2Hv57hwwDo8yFGYse9LEDlhn251KJpiKSzGPGhkGPTTT4bo+3IMULJtIL6wiKCd49LJAXZPyrQnH/olBnd7Z/STdthFUBWL9Pc1M8Mrb1BrbIP20IpwPI4AA/2LkMApf3JMsZtFZ0J/R//YqpU5Fkm7utmfxe6y9I1O+tcRWi2OufS9kQhF3IX9bIwWg8lDCS6rHY6LVgZaLRRpX6I9UvHwhf1T6ijLwLvFfhOJBjFq5hlYHtLP2hBhn+5XszihaB1abPRH0qfac5/P9i3lzZqNYMhv/M8z+tIG/Y/LSd/cqKDK9rR7ArAPGdxWWe+hJPzWDg52dnBabFBL0z4nA9TpQyZ8znCYzyazsm9iBHGeQUwWLRHBHP8kJULadmL3IOiWMZZBxXnF+BSZFe7UiiizHwdZX/WzPTzeSVME08+zOTr0cTKB5gnF4BiUsPP8GU5L9DNOh0kHPOV9uvAgGrQjnz7AcUauO/N3HYpsO7VLmFrqoqIKKohfQXIbs8c7ePJ0hwPSgJEjK6c/hNUdRGoxhbA4qflnPyQTNlbhfPb6LLVCgUCn8wJ59SGvL2SqXxbRtFoddjEbozc/B3M6cA7mHQrGZCpO51dAsWPF+s2P8ODeDSyF7abDNyl2QgEPB9EhBZp79iqCEWm5SofujyDoHCB9lMbAu4RPP/sEt7ZWEKI4MPeYdEyEaQ8uYC3pR5vGGF3awkf3byBA8VijQJzYPBw8OFhQrMAfx9b6AtwXpS/IwNXvUeD0MLVR6NMwLeMuO2cFU08IsaDD/N0SWsUnn36MW2sxds4SHd2U5afIo9OrT4K498knuHN1GY4xRQFFkD/+vhniHp0Xvzd04cbDT3DvWgotOvuTfAcLN+7jk/u3sUYxITPB5UYfTqeFdcwO5gvBM6pi5+AEQ1cE62sr7GSMOtlZK3S8/mgSEd8Fon88QOH0wIifyPptfPrxXWwux8DQGoXaEOHlTcRdIwzGTqzfuotrawnjJN+8zrhPUbdDMZ5tILy0itXlpJntKOVk1t+DWJSDSLdHKWanyPQZx1svzWbnQz4bCuk0Oq4k7n/2KW5fWaXoljcOAXhlpi6XRd8Rw50HH+PulSWKFzrLBgdiCokEn/GCWkSH9ZOhwHcnN/Hw4X1cXY1TPJZRogDyhKMMEfroDWQmiHZDp9ppVFE3r7mTcI1ryJRaiG/exWcP7mJ1IYRBm8Lam8At2mnE0kYuX4eVtuhmnR+lC/Au38Bnn9zH1kqKwaAfvoAPEzr1MsWKNxrBtF2juLHjyr2HeHj3JlgdrBsKJ0hA4MGg15/NgNDGZJasXKCNuUMcXLyoF3LoOiJ8/k9pDytwDusUz334U2tYCnCAp2hKrN9gvS1RqLz/FduM6ez1cGdA58sBnGJn0m+xf1HUBWIsG4OQQgnWwDI++exj3LyygIGI1fqQbeJEJXOO5jSAu7TrW1dWGIRSbPE5Q4mldwpiG/2nlQNzi3WQ2rqJG+shVDMZ1AdOXP3oY9bJdXgmFIlFSf8JYlLLYJ9BgDOyiLVVCgW3BfVi3ixIjSY52Dnflv0y8J/tb2P/tAxPfBlryykGTFMK8bwJUlMra4j67WjXCjih/2gM7FjYvIbrW0sUsn3Wow2pzZu4smDjoEcxXh9jcW0dyyk+04htzkHR4nSbQZc6AKs3H+BT9seYmyImX2LgQ1+yGEKXtuKOr+IOnynikfS1NyvEYgZ6EcUyK7tx8yZS9hYODnOwRNbw6acPcG1jCb5pm+1Qx8QdRiLKwf6Ny0gqiFMmA+pt2pEbXpukNZxRpInQDcI9qDJY4nBLwWodUNBLXdP+7t/ZQoDDcKnYgp3tHXB0URCx7GaAVc8z+Bxg7fbHfLabWKC48Xt98LltDCYoSkYeXLv/MR7cuUrbn4lHTyRJoRu4oN0tHDft6LWa4Idw4+5dLPrGyIgoQgj3Hj7EvVvrsHbqDAA7FA0+Bo5pHJ5WEFxYxRr7kvT/MuuWng7xVAyeC4J6affT/T2cV4ZYv/sxPvmI5Y4xsJM3DQxQTk8YaDsSePDpJ7h9bR0B24AivUif7mGd9Snq+ohv0Pd9cg+LYQdqWVlQ5aKQnSBHgTZ2BrG0mEAwMHsLKv6qeHKETHOKzbsPWRccu6IetEs5VPsWBPwujgtFjHyLeMBnvHVlGW7a14A+ffXabWwteFDO0fex78fjfgZxBXQsXiwtLyHomKBaZOBYGyAUixpfV2Wf2bh1j31/GdMO/TJ9X+rKPdy/tUFf1WJQQl8QTSEedF/Y9yUFpttuoTuamhlc8Xc9BgVl+rsA7cTSKfN+vEZM0gzY3hTioXCEfsl/YQAi/mPY61Lg980EirwhANugnK8wMI9gaTXF8fTtdpJUzhEDrJbMJHMMGFB4np6znii+5c1Bg+NBa+LGYiqIdoV1Ygvj1ke0EY6dMutekCCX/b6Rp9+g/dz9mOPB9U0kfFbasnzXSXsZGtHr9LPu2vIGKANrMIn1VdEpNordIvsBGECwPS8KIOaC+KzY5Dh2BQ8//gjrLE+P40mdLjoY9KBJcd5zRumPP8H15TDrUq5pQzwZxYC+pdZ3mX724O4VM3lSZvBno7BFu4CzXBvJa/c4jt/CctSLTrOFoZ1BBAeEej7HIMWC+OICouEQx8kAA4Uw7eldC7dp+7qo7g0uyPqWH13w4w+G1WZnpTv5tzGDBsmf+wZJp5BXnad0erL4Qma7mtUKDbaEJjuQfFZy3yRvRnKuvKEoDSlBQRukw0sizAG3J7le3T47cQPVShnlSh09k7FOgSp5j5IPNJkiEI1SOAXhC8WxvnmFQi4Jz8vdD14Ic/5hR7TbnQhGGUWz47VkZkpeXw3l9SgN7z07Jpg8PXbimpSjXIUspIJ1ivF4ZHL37E6KPUbnsUgIAT6D7B5BKzUzK12W2U3xFY/QOQciSKUSCL/Dab2OjcbtQ4CiymWfmjq2uBjkSD3RKYdiKXagIGwMiCSn2cBydnjPRqOGYu4U20++xiMGSucUNrVaHc1WlzLxbcRZSg7cxOlFYiGFCAMLqacFdm6nOFJeX9rbznq0U9TIaviLyi9CvtVoMOAp4+xoB19/+ZVZxCN11mCn7zBQG/Y6Jm2kWCzPbIFCYTIZokNB3+uyPVlH8RjrkdH02tZVbKwscACUvDQHHXeYoprBkORqScQsTnk0fs323sTuCnDASSIe5SDGZ0ry2rYhhQ/rQvK/Wo06y1dGrdk2CxItxi5nC+UcFD5+EbYeF4MOp3n+mR1JTujs+sb+KX4mEweiMksWDCDEYGfzyhaWEyEGDvOPCRY7guEYkomYuW4sMXPIfZMvNjA2JrZeZH21aWNyi8mQNiblssoM/+y7QTpJPwcTcZBj2p/MKIuNS7m+Ld/sG6Y0F9Y7+1elXKIQbpgcPVgntGnJs+d1ZUaVdh2nXcsbn4DXDRvtweTm9hlIMBhIROmsAxRrtMtoUNJX5pe/gFk+3KysDrtjXlYGR8Ew2zzCQTXAZ/PBSXuXvMs2RVSTg3bu7BBPvv4KT7cPkC9JWzUpqi9erSYzZu02hR+/lz3dx2N+79nuEYqs11qD15OUq2CEgawH/WaNIouCJBE36UQvyib1KG8Tmi3aBgfPo91n+PKrRxTnGVNPJu1gYjHlTvC7Ibal5N7KLPKY9siLzK5lbEVyQi+uFJMPzd/P7mmln5TdN2hHiQUkpM7pFxcXRfhPTe7rxQuErCYvN8zge9wuIV+gYJc0DQZYPQ7qx5nZrFYqFWa92uFlmaMUWUH6KQnaXPRjxt7nl55MBvS5ffZzP9skyjbxI7m0hitXNkydWWjDfrZ3nP1Q2kv8k9NOmzH98OKeKBNIdvEfpj5oo/y3RfpzJMI+w+uw7oIUVA4KEZmJEx/SqFSQOd4zPuT53jGKpQr9WpO+9+JVSxOzQ4jsbiT531I2lnt5DVdZ7iCHqeHUisDcD/gYbCU4zoRkByJZO8B6dfiCiBkbZluyf/lc/BJ/7ouksLqUoCgtYvf5c/NGqdKc5Qy32wxBfCEs0KdLXUYZSEu6kuwm0aZ9Svt6KSwDspMGryeBgc3UA32o1MG87BfDupw3irkO2y0Wo3/htcQfucXm6A9D4gsDXtav+IKLvPscXkv6Rotjg4zDtQZtmD+bTCeYUPgnl1eRClPES47/zh4y+bJZj9R/zzUn4gs6bVTpP8sm7eGFzxoa/3ERFgb8sRgDNduE4jmPcmds8nS99hGKRgxyvJS0Sy/7o9XOcUCeW+yVgYjxeRwLKexlIiMQiXM8pI36Q0iyn8gElOTsysy53H465bjGzzYbFRTO03j66Cs8kRQgjodV2liT2uTiUs5weNmPJD2QPj3MMTwa9lLb9DiOSd68FS6PzwRIbgn0X+3jLLekriXis/FAbMPNz48GswACFL9xBvSid2K0Q/GhogicFMzLK8uIeCc4P9zFsz1J0aHuEbH7vrb9QPxZCGKr1cFIZwFLFDI+Dq4WNoafhrK8vICw/7sIrz8OKw07woa0j7rInmdRbfWMoJCE8Xoxg+2nz3F4kkOZkW46U8DEG8ONW7dx49omklF5VTG/EC13JIsP+EcGYhG6PQ628oa7Lq/VKj2EF7dw89YtXF1fNK/l2K3MYCOXkFm1gThjiqo2xU1VBnaK0HcZusMToAEyIh42kD4vmTzMSDjwbmOgoy1lTxktNuBNrptyXNtcmS8qm33EYpktSnlzFsgizo8/k5k4s0hKFiDIogjZ1+kPQgSEzLb3zQIC6RzSuczCM/5OBlMD7yXO1uXyGOG1tLKKtdVVrK6tY2UphdC7to9h2Y0IoMMURy8i0yxuk4VEvKY48u9iR2J7DqfL5HjHEovmvqurK1hbl9fGAfQYOaezRcCfmNnC1Q0O/H4683l7sggiUmURoRFrFCzVWoOB0B/vDGSgNIseRViyzsTJT+nAbOMWsmcZ1MdurF25gVu3rmElFTWzq38YrDvWjxHGFHGj8ZgDQs/kcYrIloDpJebtTc8suJC9qGUxmww4ssVXs5gzeeDe2ArLchvXtlYQecXGWLvs67NFUx8E9tt85gzZ6gCxlSu4dfsWrqwtIGiC3BlizyJm3rylBEfSf2UrrY4s/GJb9VnHskjrQ7lt6VMOh6xD8CEcS2JldY22RHteW8NSMgbvO1LBRHTb59+LxClm+HnzvXX5XpTBMtBrNdg2fTgpjJzyxqhSfcvGrOxHTtqyj0Ipubhkvr/K/rS+skSbDcxEHf/IIp4Pw2whtA0MQNkHe7RXWdBnFtdI0G0G3flH38Bi95rXv9ZeCemzMqaeBDYW/BTEWRyXeiZ1IkqB8V2wWCTotdGXs9+wL8rivEGPoqdanQWw71MQHwLauMycS55/hIGB8SHix9ZWsJBg/3zHxMXLctMWZTGaKXe3hQrL3ZaFVNL36IeNb5G+x7/LOCF+R8TMxW3Jnzu8FIvruH3nLm5e30TIOcSp7OgjqWX0FWaRmvhkmQCRPtAdmLKIv/7OSKfm/0swJYGFXNMsxuLfZSB70Q//eFubot+q4ky25hy5sXntFm7duIZlmW2XfsS+5gpEsU4/eO/OLfN2cNyUbRTTKNZ782u8jiyQLeUyZieHwMJsXLyyMfNZLOp7kACOAtdrQ+WU12+PEaNWCVhHyFNHtOFAJBI2C1rfhWxlKL+WbTC7rO8xhXmPY1WfbSvjn8xoGz/J/5F+43T7EIomXvMhywtJBj0X+5AXTEdD+jjqC+qSoSyUk4knBoQXplm8wku/+WZFiE+TyGXC9qUOMG1NmzELOs2v7QjGUrhy4ybu3LqO1aQfTWqg/YNTivfB7Bo/IO9/qj8V6EDCyVXcffAJPnn4APc+um9e3d+5tvZaGsMHh51eGi8RcqB49By//d0X+PrxIzx69CW++PIRMrUB/OEIIz+LEQlDRo3dTsNEgfliBd0XAxAdVYdC6WjnKR59/TW/+wzF1hRRRlce0Wg0RtmJoimr2LN5VOptI3Zd/ogRePXMAe/5Nb/7FX7/+y9NHpQ4wBcYRyc5p6U8coUqBlM7xRqvzYGwXGkyCpQI7pv857eRmbSROZBCOkW7UUUum0Op2nzHjM032DwhM2s2LJ+Z6PTrrx/h+V7apEz8QeOK5DvRSTgmDew/e8TrfG1mTg6ykjfMevC555+zI8RgKMmI2ufxwDOfSXTK6nGZEQq4LzR6ma0JRxmlo4f088f4kuX8itd/elQAPIxiGRm/b+bvBTan18yymBkAj+zAEICX5XDLzB8jaTMbxXociS20Z7ZQoC30h1M65DADEzcaxWM8/uor056//c0XeH54hrZ5M/DHIQttZKbwySN5pq+xc1aFXWYIQy46dYpklqXHAb9SyJuZgyad6oUYJzcxr9rl1bhs/2bakP3AH43QuY6ROXjOcrN9vvoCv//qicnjHrxmIyOTd7dPW/9abPbJLmpDC0LxCByWKR37zMYkdSNPGytWGvj2WIDlooOWPMt8TuyyzjKWcX6aQal+8RsBAwWDOWRF+hdFuuTuysr/auPbt/9yuP2I0yb6tQweiy2ybp/vHaHE735LlzCz2ZORpAFkWdbWO2eSZB1COCa2FIHb7TELv/yymM7jNzMr8pbnImwOD7+TREwGVfmezPZ5PeZ7wVDQvB7Pnh4j35xg+dptLAdtyKZn2yvJKu/JsI1iIYd634YoB9FY0Edbljc1AXg8brMYV2arLsyrNLA9JDhmgFQrF2kr5fmbrYsRkTPs1tl2RfRtPgoFoHj8nH6Q9cp+8NWzI3Sms91DnO+8p5XlCsI+Yb/qD+EMRpGIh1gOOSwADI7feFPxHqx2N+s9BNuIvubpE9O2X/7+9/jy8Q5y1T9uG00zYcD7i13ncgU0OiJY5798A6vdg2giYd4Sedh+Mnss7ecRHxKkP7kgTUaQVf5hSdkY1rD7fF7uL74w62pqQwoNjhWNzKF5YyC+5dHTfQbD9JfREOt1fpG3GJuFt7IYTvLaZVcZs8iMNmthPcVYx9NOGU9NH/gaX371GMf5tlkYF/K+mSbDoJ//Hg3qHIfyJqdbdlYwP2cAJ28XuuUsdp89ZtmeI31eoF+U3vtHVPgFSCqlCDDZVWbQp78rFZDPF43QkomWai6Ls8xs8ZfMapsJGBrPu2b9pVwy+SViVAS85GSL/ylWG/Tx84+8A4uDApVjkbxRHIysZuyJ+qhVGACO7fwd+9y7hxsLHBxXI/Q/nWIaj+Zjxe+pG0qiG2ISLM8a1CrjJvtwPM5A+DUfwn5mfMg7JojmjLpNs3BPtpX9+usnSLNtPQyQQ5ICNf/MH4TFiUCEfXHaxhHb+Svajbx5OjrPo09bGMmC9Mw5Mvk6pnaXOVNA4hVzgM38Ej8kfya7TNABc/DwcZBPLiwyClrH2vIiIkHPe1acfgh4X1ml65Hkb1msJB0sj4LZVcBvXndvrS8hSFE+oeAoFXPI5kroUkg43W64GZGm6FBGrTLKzT6dxxRNXqMhOcnrV3Blc8Vsd9JpVOhEcyhTgE6sDrN7QyAcx9LSIsJ0OqNOHQUKq1yphpHNg9TiIg0WkK113ME4UlE/DbtuXnWOGe1LPo6P163KYpbGBKmNK1iOB01UeSF05hLsm21g+J1iuU5ZI1sUuSn444iH3IwiBxSmMSzIK3IR35UqulM3FpaWkQyzMIMWy1igQJHFgTY+vzj9RbPY5qI2kpSTepliyrzKklk7F0UtI995zm2WgYHsJBJMreDa1S1EXBM0Wj1qV0bBiwm4qRVa9ZJZyFJgvXCIRHxhwaQLXLgBPB21PI/DMkazyuvnGHg0WH/hBVy9LvUTwICDmezOEUykKPLl8I/5d19BZkZkAR7GPZOzKVulVdsyEyevfvm9gIe20EKJgsMIBWpPsQVPkHW3vIJUxIPhPGgqlKp0ElJuyRF2oNVoAu4QFlNJBll83loFTdpKPLWAWODdOcTZQp1BEJ1bp0pnLbmUS6yzTSywzacUkTUGSoViEfX2CLJYUWa3I4kkfLahee0ZYjslw/65cGmiKvnvrE/ZpWJMoeOijS0txs2uEx0K0TzbplRrmWBIntnNIKPLevPTEY6bdbPYjh0GJdqD2MjKJvvJ2gL8bhvNZG7L5RqFtKTMuBGgg5fc0VGnzecPIrWQYDA3ZvvWwCYys2hJ1k+T9VEoNWcL9Bg4HR/mTF5aTBbYXWTaEihyMGsz0MzxnrKYbko/YvpXSOzaCdmOzOmL0q7DsMvuBWUGsmMbkqurpl/J4s+C9M1aZ/Y2xOUz7bHEfvCu7iSL3mTxYqHW5sDmpvAamTxOY+c03C77u9h2ILGE1YWYuW+dbSS2LAKaFW7WRsgWZRf1HXm9LOkt1ukQNfE5DCzK9Q6sbI8F1p17zEEuW4Ezsowb17cQ9VhN2szIKrl3PvRaVVM2N0XlYiJCgdWiX8vNdq3pT+Cn2E7Gw7L6F/2JA7FUin7IiUG3YepBfM5yKmx28CjRhkcWNwfpMIXc2wJesvDlbUKNwUi9NWFbp9hHJZVjFhCVGBCxE2Lj2jVsLouNvXvcsbKRR4OxCfAXWD8iACWdxucPmzQtt3Vk/FKPFrm4KD7Fin6jZhbK+uJJhD0Ts07CG0rN613qj8Efn7veG8MrOcLsMxPa4cgus6YLZjGr+GfZ3ScYpz+LsJ+8JgLn8EfydqZaqaBFm/X76TN7fUwdAawsJVg39FdV8S+054Vl1jvFPf2oBKnGhzR7JvBfWJB0uou3e5SJDwfbXRZNvSi3rNz3s9zLHCtiFGAicHL5LHLFKoXXbIzaXEnIqj8GwpJTmqKvcc8Wf9LP23xhJJNBBn4MMCmKJRCW3RGSa5u4urWGJAU4VQzLmaONFMw1IksbuHZlHVHn2OyeAncES6m4SeOT/ZgbvFahwXqW3Gb2P1mYvbC0AB/No8t2LxZL6MlOKuwbLk8Q8WQMDvrTPu0oSVsLOKao16voTJxIpBYR9drYh2ugXjd+K8rnvKB2jP+ScaVWKZjAt0EhLELcI29MGYCEPBbzHGcUZCVZWOuJYWNzi7YQv3AhtgQ5tF5WHYM5josF2qqMiy6OI8EEx115Y/2OtzimPCzkmP+VxaIpmfxyUFxbXWyvBSzI4opRx7wdnDiDJiXFR/8q6R6NvtUs3F2K+cxYUqT/kbGiCxeW1rZwdXMJznGbQdcQ3miK40WUAQ+1hawnOT/nGNCi3flNykw8ErxwDY+ZpGvXaddsUNKrF0zusj+5YlJwogxazTqkedkkx71Z43jFvhWLRzDttkw+f5L3kHUPffr1enPAsSeF5cUYXNK3ZBwvlGjz8mZtAk8ghpXlBOwyWcD6PM/kUGVn8UYXsXWF41XsHWUlHyqHmIHeO6YnXkFeFR0fH9MI6/B6Z7NekvOlzGEVDuhQKpKH2ejQqJ0IRmQQn6+snjLKbtZotJIzOjZRmmyZ1h/SMXqtyOw9xWHNivXNTQSt7NUc9BOM6GTbFnE2tUoJxUqdnYfXDfnlXQ3GjLQkr8jDTiKRaUlyLhlpmhxR3tdCo6rUW7By8IzSwfUlh4gd1sJBMSU7w+AAAEdhSURBVEmDlZXDj3//FbJdH+5++gCrUc8FTuQVeE+ZQSuUKuiP7SyHLG4ZYzh18BlkBSo9uTOAWJg/F0FM4SCnxkUoZvyuWYeQ73bpxAIU8dMxBy7fi31H376zcVysL9l5I0xn4ZMl4YwRJRe7XCqhwgHb5vaZHFRZdS2bmMvOInbZ35KDumUyRL1aNrsUiLCS9ohxUP62HUfGHLSkvkuyu4PNi2g8bnaTEOHRYT3X6XU9dGAyo/7uoVkWW7RQNnla4lhZLyxnxCwKoKOhsBZbaHUnDOKC8DgtGIwsDC6iiPjEuVcZPFX47LQPyS2PRehAOOhUKOytDCSiEQ7u4oBkhTSFJr8XvmihIN1z6eAxvniah3thDatJF4Zsu0gszmBx9kxGxBSKFGA91meAIoIil07FxoHIKwuV+HMPhVGUdSwBm+yAIvl3PQ5OIQ7qYwZCVn42yjrnPxjElFCWgcHmYt0l2BZ+DDjISb056BhPnj1DvmnF2rVVMxg6aQPJBO1Y2pdt1jRtxsFubKWfCcLF5xzSoiSvdtRpYkjhKGlKLuuEgrhCh0kxwzoKsx81KkX2kza8rA8f6tg7KMEZX8ft6ykGaRcjYqzK75UqEmy6EKI9mlkfBmJhv8OkzFg4YBu7NsKUfbg3QYg2GRDxKvVRKBuR4DMCTBYoSn4phdH8Hm8yC/aKHGAoCmSbMNbDcGqnnbPcssVfo8xgjMMbA2Z5uyJBiwQhZdqkLISV9ouyXr/tZC/pK/I98QNTCjjzPUbKQwa2VQ5O7mDETBpIrvBs5xE+M59zwEBStpeTnReSFHhj+rYC27zRpu0HIkgk4yynFW2K+hYjrQDrW1b2DySQY9vbxH9xQB/wPrI4cEy/kKKomfXhtxmznBWWU3Y3CcWkP7PeeW3Td6fsu/Rp8ShtQV61vhf64U7P5MM6KaZkkkxeKcupaDJTbgQm/ZLsRhCR3GA+Q499scog3cHn8jnoM9hfJZCTXGERhdI3pA/bfSHE2YfFlzUlKKJPidAGZgtRZbcGBpov+8m8OK9Bn0AxWirKLiXsg6xXky/NgDdBfyzrmloUy/WWiJgo+5Ys8Gyb+8sbQavHb/pTRHJlL/CX3yD3oe9hgFvlWOQQW0wm2K8ZMEs+qfE9rAMOM+ITZSyQZpGdf+SwEq/YhM/FsnH8kLZzeM0ssOxuJP1eZradftYF/aKk7klRZJ1ImeKmRvEiuwFIPnqI9zMLwOmzRjb2H/peOWlN+ptMHJWaDCDCQbMXNL0AbZ9jkgh5jjEiRp2s74CbY6Qs+GXft7AtZEu/MH2f1zYxY1GD44vYRohtIj6zLlt50hfIW9OLmdVNiXVTYd04GTjNFtKOYPcH2RdcaMv9OdbKW1RJufu2Pc2lLzdkfKat0orMW0AHn0g0QJj97aJFry8w+4szKJpYZoG/ZdJHpyfBsdtMDkwkKGEAJ4GAeUvE55agv0YN4WfZwgwEpN1KMpawH8q6gCQ/J2mjEtSanY3Y/mIzjE45romfo2+WHYZYNjkf4Z0+RASxpOuxTc3bN9pue+ww+cQyqWMmAOdli0rZZLKAZZO+JRpl1G6YEzsj0l4c32StQkV2OqLteGxsZ/Yh2aLNvB2jeD9NZzHyLuCzz+4j5hzRRjiOcDyfOqSsCcTpl94lhgURws1m06RhiBheX19nH4vMf/ud+aUK4p+aYQM7jx/hpOXC9bsfYS36w+yI8RI6oHqpiPP0EU5LHYSWrpoVzu9bUKf8qULHcryNJ3tlBNZv4u41CsMf1Ljez3jQwPZXj1HsOHHz4T0shOZpLh+cKXo1WSHNgTWcwkri3eJUURRF+bGYopY7xu7+Mdrwmsm6YauMXE3WcdzAvZtr7w0i3sWHEsQ6TvzUMBpMrmzhxpVVRCTnav7jHxqZSV3Zuoor66mX+UbKnxtW87rpyo0rWE4wiP0JxbAguZkL8qr16pqZXf0hsTr9SCaTSEbe3itaURRF+SmwwCMpTAsLZqZZ1hq4/HFcuXYT1zYW37lQ+MdCZ4gVRVEURVGUP0l0hvhnhMQU3yGu+CCYlBtZhGK2tOq8c4X690aeif8n2/bIlkyt7uCDbSel/LQYW5UtmGRf6Vodnf6ILa0oiqIolxcVxN8LWcRRR6FQMHsQ/3DIGeyy4XwRjd4I/VYZ+zs7ODgtYPDqHq8fALOYrViE7MwwGA/RKJxh99kuzotNiu/5h5Q/SWTfTFnQIgs0B6NZ2+7vHyNX/wO3wFMURVGUPzNUEH8fJmM0inLW/xFy1c4PJyrGfZTOj81xxJXOCMO+7BOaN9unfNs+wH8ocs76yeEBjtI5szG+rA4t5mQFcc9s9K786TLq1nB8dIDDMwmkAKfXj7Acjen68XLXFUVRFOXnyJ/JPsQ/DcMOBcb+c2wf5TC2eRCWLZQcFvSacnBFBjnZR1aEh1OOvJX6mm37UsxncZYrod3toNVsoUt14pTNzmWrsHIe5+fnZhsf2J28ng29RgG7z5/hMFuH3ROABx3ki1VM7F4EnGOUCrNDEhxsl9mRwlP0O00UWQY5q74zmM5/Z8Gw3UC5WkO92UStXDa/k31wzVY+0yEquRM8f7KNouz/F/Jj3KqhVOnAGfDDOmqZmePRVPbadZrt0syRx7JPcuYc2dJsf2Kxjze3Uhv3W7Nt6fi8sj1L1hzsMDanujnNBuhj1ttsn+Msn20wsbBOWGZznanZDk32iDw/z6He7sPqkLoRISenLzXN986zJXSGs2eVk3Sm4yFatTKyLJvsaytHl7rYFtIUknZSLcl+lLJHa1tWfJn9g2UPUZlJla10sudsQ9lSazirW9kyTfYKrdUbaDZkn9Ss2WZKTsp7UR+yVVOV9dtlvbqcrx9naeqqzrridQvlOob8nuytbJ32Z9tqyR7NDpZdtlSrlFGqN822UbL/cKfbRaNaZLuz/uV75jlY/1PW23x/aKm3/tjC+0q9yT7FVVTZbxt1tmGhiELuDHsHaVRaY3NQgcfthJy45pZDG/h52cZNnlnKNpiy/sVuzT0m6LdrKPB5s1IfI9Yx7/FtpxUpiqIoyg/Nh9qHWAXx96DXyGN/bxdH5yWKIgdC4aA5tWf36WPsHhzjLEPBRFEse4x6/V5Mu1Uc7T7F42c7SJ9nKWLOcXyaM5tZRwIOlM8P8VSOe06fUjAW0eiMzNGpw1YRB3v7OC805HBx+F1Ts+eq7Pfaokg6TZ+Y4yOnDg8Cfg+GzQL2t5/j2fYeTs8y5ixw2c/T5+W1Kud49nwHB+kzCvMyxg4fIvM9IkFhljs6wPb2IaodOUwiAMe4j3KhgFqbgraYQfr4FOUGf+cLwu+xoppLY/vpE+xQaJ1nc6jUO7A43PDxeb85yYqBAOtKPvdkL408A4KTU3nGmimz7P3aKZ+b32/vH7LeZEP+JqZWl7nOtFdH+mCbdbODo5NT5Fg3sgm7x+fDhPV9sP0Uz3b3ccI6LclevRa7OSylUzrjNR+bsmXMwSZtcwyp121B8WQfTx8zyGA95HJyyAfr2iunQI1ROD3E86fPcHB8wmeSgz0oXq1O+N12lE7lnPsdnLBt88UyBWfdnDLnDYXhddnQKp3jKJ0xJ25FZY/luSCWY7Ur2TSePXmC3cNjZFhXMsNvcXoQ9DlRy53i4Ogcfd7HPmriaO8Ale4EtiH/vrtHG8vRXk6RPjlHUfZzlJPD/C40i2fYeaXeynIojE3qzY7C0Q6Dm+cMvgpmD9ESRbapO1aeLxSApVfDyVkJU48fllaOn2VdHbKuWLZ8Rfaw9jLI86BdkdOjnuI5y3TGOi6yPmSfTX/w2/fCVRRFUZQfEhXEPwcmcuJUGbWeBcmVTWzEnTg/3sdRvoPowgqWkyGM5dQnijub149BheJl7wQWfwJry0nYKXbkFDF7IIKQrYsjiprm1IuV1RWzBVuzWjEHFASDXorvGjrg77auIuWbopjLotG3ISUnwUU9aJRKqHeBSMiD6tkBDs7KcEcXsbyUgH3cQancNCLKPWrgcP/E7AG4vLaGpcUkQubAiJlwMwdKlFkmfwxb1zbgljLmihi6Q7zWAkKOEYoUgkOH35zslKY4PK0MkVhawWIihFG7ZjZol03/g3Is5FwTj1ol7Imob0xNmZciXrQqBVT7Fj6fC4VjBha5NsIpqbcwxVrDHO/s8AUwqp3h6bN9dO0hrK8vw5xwObLA7XGglj3G/kkJ3tgi6zRBAd+h8G0BdtYfxfrBSQHOSApL8dDsuFGnF3LEcHpnGyeFLqKLi4jz/tMJjMgPuKco53OoUiB7QyGzEX+1VEStw7qNhtAtn+DwvAxXeAGbmxsIO6dottps3yCifiuFdhqFxpjXXUbU55o//xSDRpGichvn9RHirKtUjM9F26h3xvBEEgi7gVqBIrtUQaVSQrU1RmJlBSFQEB+coDZ2mdOcohS6cqhDa2ijkLYje7iLw1zrlXprmlOt7D4POvkTBhBleBNLrDfaFD/f7gzgCiZx7coKbAwmsqUOPAzk+oVj7B2V4AwnkYoHYaGDcbh9CPOZzve2sX9ehz++hOWFKOwDBkc0NqsvZE7Nehn3KIqiKMqPzIcSxKpqvwdOiqCYnPiSSGJheQlhe9/MvoWXruHBJx/j4cOPcf/OFjzWPkoidop1TJwx3Lj3EB9//DEe3L+N1VQYdgrrWrlgToPqDYYYsmGHoyG6zYqZ0RtYvYjHooglKexWlhEJUD3JOfJLG7hz/z4ePLiH9cTsSNGGnKeezZuT3Ebj4cxIBj1UKfLyhQp6kylsVjeSS5u4de8WVlIROF8oGosDoWgM8XgCydQSViiWZZNspzuI5Y3ruPfgIZ/nOpJBO7qdlkk5kKOq5Sz4kZwPz7IP5ChJyW+WVII3co5tFKMLq1u4d5918+AuNhbDs1Oq8qwbmaWlWBubMrMOhhS2xRxyhQLrjuUeu7Fx8x7r9CE+/fRTluMKos4B75VDsdExHUGedchnrZTyJqVkamPw5rBjzJ/3+mNzfrvMoNttkuLghmx5OOj30J/Y4PH74XdLioMdTv5OUlUm4xHbYcz666Pb7vAaA2rbKZz+MNau3sLdG9dxdXMVfgr0hpwyxeCoROVskxP4wt5vhOJ0jLakO+RLaMrpPKyr4XDI67ZQyrFdSi04Q0lsrC7A2inh6LwKjxGfMTioqO1OP5bWr5n6//iTB7i+HMaA7Zw5O53Pbvffqrd8oWpOv3P7oli/dhO3bt0yZU0m4khSrC+lYnC/2DnRYp09M9tannUwktPWfLM3CrRBaRtZNCr3GPIeo9GsjmdHT+veI4qiKMqfPiqIPxhTjChyplMrvBQTHskNtTnh8/vgotAQodYfTmB3eODzSI6tHR6vz5zXbsWEv6cQ6XVQrxRwcnyE9FnO5MPaHVRbMn35BhYrxR4jIDfvY7M74LDbYeXnRiOKwn4fnVYDxewZjo+Okas0YaEIlKMPx7yUxWqDnd+56Mjkt6EgszvhYdTl5D3kDYHdbjO5q3IfyXFtN6vInKZxdHyCihz16JDcU6MdX8Mm9eHzm9xVO69llxxgfkiOfe7zT6dVQ+7sxFynUOvCwvs6bIz8+iNY+bxe1psRs74gorEYfHLkMeut3W6ikD3F4eExsuUmphT2IvASKxu4dnUN7mkX+fMzpFmvp+dZtEZOrGxdwZW1OIOIGs7NPY9xniua7exKDB5E0A9GFL9so4DXAwfrdra1ntQH65tll+pzB8JIBD0YtqsmVaLel6OUw2+c/MdnpJA0dWWELOsqfYZKewQb69Nh4bUtfC4+n9VCAS73NbnVM8Vqc7jgZTncTn7W6TY2Y8MYvU6X9dZlvdXfqDd+jl9l0DwrK+v6vS0tAdLqJq5fXYHHwrrKnpu6OqENlqotBgJsm3Yd+cwp75FGrto2M/BOu+SQ60JLRVEU5U8fFcQfAgqlCYWB3e2hyJyYBVKVWhO9+dn1ne4YHnkd73Vg2K2bPNcuxW+tUka10cKIYshDoegLRbCwsol79x/iwb072FpfNueNu53zU714jwkV7ZtC81XsDgqmgB/heBIb127j/sOHuHPjqpntDcrs6Hdq8SmFzoTimffi/12MFS6KNH8wjGhiCddv38PHDz7C9SsbSMUoCGXB1psqjP9+W5hZ4PTw2QNBhGMLuHrrHh4+uI9b17awmIjC7+Xv5Fz/cRfVah2dXh+taoFC/wi5+gBuOeM/mjDP+vDjB3zWK1hZiCPgcWLMupL0gBt3H+Djh3eQ8FlQykiecd0sPgul1s2s68M7W/BOO8ic51Ao5FGqteCOreDO3bu4sbmM4DvPxmctMMBJLibgwQBnxwUM7R5E2GbUit9gscLt9cIfCCGaWmZdfYQH9+/h+tYaUomIEfrjXgOZTAEDWwCpqBfNct6k2kgoNOq3Ua9V0Gi10eJ/RaxPnV7EEjEEeM1IPIUrt+6+Um8x1htF84UBj9jqxPx5YUeS39wfjOEOpnDzHuvjo5tIeacMDApoDG20pwAisRS2btwx97h9/QqWknHeQ+ydZjkem7p+n10qiqIoys8ZFcTfB4vshOCGtd/A6cEBch0bovEwxpU0fvcv/4Rf/q9/wpfbZ7B4o1iWvNmlJAKOLna/+g1++ct/wm++em5mb6cWO8KJRSwvJDClYJZX4TKTWW0NeX0vfB4PPLzPqF7A4d4+8tX2O2WqwxvA0iqFdNCOejGHc7N4rYzeVGakvd+kR7wDq90BtwuoFk6wd3SKOsX8xfeywBNOYnllCX5rH8XsOU7PzinWmrDYZUaT9fIigfi9sA6DMSwvLyPsGKGUy/A6Z8iXahhbHfAxkEguLvJ5bDjf+Qr/9Mtf4p/+5dd4snuC5tiNxaUVJAM21Es5nJyeIVuoUJoywJDX/a0K0nvb2NnbwwnFZntoRUBmb10W1k0Ge9vbZsu8DL8zsroQjoQRDAbgdVnRzJ/g6eOv8eWj5zgv1njNKQOEi8IDKzyROIKss16nDTvrP+x7U0Bb4YsmsbKaghc9FFhXZ6yrQpnC1sa6cltQyZzgrNRBdOX6LM1mTJtKn6LaljSSPoX8Ab749b/gn371O5zURoikFrC0vML6Z705x6iYejuf1ZvFYU6UlF1FXsVqd8JlGaF8eoiDkyw6oxdPM0GnVsTx3g62d/dxyrpqSV2FKOCTKaxImo57ikoha9pG6ngIO7w+L0DbP3r+nHV8itZgNL+eoiiKovxpoYvqvg8UfKIvx4MeesMp/NEUllJReKwjtJpNtPsTsxDp2vVrWE5G4KdIcTut6LWbZuswm91GKWJDIJLClc01kxs86snpYTV0R1aEEkvYWF9BNEhxw+oedDvoT20UbX5ex4UghVgyFoTdMsWgN4DV7TfiMRENUfhO0W7U0Gi2AZcfi+sbWF2Mw4kxhhM7gvEE4hH/6zOZxMJ2tUxH6LLN4fQhQNHjdnko2BOIsByyNVx/OIYnEEUqlUJEFuRN+mjU62h0hnAH41jfWEcqxjK8IsgmY/ke4AnFkIgETJpAvz+AxRVAamERSZbFQZnVbPA6FIF2bwSrvM5SMgo/y+B1OzHqtlGvNzFx+LC4uoH1ZQrlMOvCDrT4vXq9Ayuvt7S2jtWllNkVYthrsz7raHZHFKWs56tXsGzyZ6dshwZqvF5vzEBmcRXXrm6yPllu1qe0UbNDae2hIOezx+NRk8ftZYVZXT7EE0kEPQ7zbBa2Tb2QQakxRGLtClYSwZeLFGfwO5J2IikR4x4aLE+rN2KzxLC2uYGFsAvNOsWxK4x1+XecZWA7jcZTTIY9tCW1wuujmB2gP3YitbaFa5srCAd85pp8SvP8DdqU3RvGKtt6KRWGZTg0O0XEUwkEvE7TthgOKNxl0V0QQX7f4fQiwmeJ+Vm/tL06y9buj+EVm7x2BaupOG3Aw/Yaz+7R6tHOglheoz0txGEbtxkMFdAd23mdKNtC/YKiKIry4/GhFtVZpt/hzOFqtYrj42MKjrqZeQoEArDZXqzIudzI3rI9CtXeYAKnW8SjLOLqodvtUXhSU7o9FHOyL+wU1fw5znMljO1uuB02dOs5HGXqiK3dwid3tyi2gD6vJWkBIpTdHq/Jt5VX3yIoZWGX7Gss++VOx/yLzQmvxwkrpvxe1xy2IHnFkts5pvDpdDoYULzK3rZiHC5ZKDbqU+xSKNldNJwL0hp4LVmE16FomlglF9XCe01hc7HMfDZe2IjlicXB7/O5KB4lB1j2yTWHPVA8y+zwm3vUygl4XYr2Ka/p4fckb1pyavujeZl5H7mvnEUuubt2yZWV6zBokCLK8/f4PF2qaouN16Adzvb5nb581h4LYGeg4PXyeg6WdTqhIO6ybPO2eKVssmDOtBtF+ayuPaZcUuzZ88/KIfm7TsnHZTexO1hfDBZMbjHb1eWw8tm7DDxK2H26g+rIj9sP72M55r341QvLI4v45BmlPA4ny+Nxsw7HrJu+2c/YI/8W3WryqvuonO7i+UEVgfXruLFBkTuZpV9IGo2ZgWe5JD/9m3qbPb+DNjCQnzFQc0l9SD6y1IdpKwY7bH9jJ2xbO9tWmnbAdhW7lXVyDqkrlsVhBK7YBO2G15M8+FlOs9Sxzez1LAJ7LGk//Nls32hFURRF+XEQIdxsNs0YJWJ4fX0dkUhk/tvvzC9VEP9YUEjlj7fx6Mk2yt0JRZmdYmICVySFG7fvYGsxomLiT43pGMWTXTx9+hSFngebN+/hzrVVeB0fqh1HKO49wpfbRYSufISHtxbhVBNRFEVRlJd8KEF84USW8gNgsSOSWsPNWzexthCHPxBEanUTt/nvlUToHQuglJ81bDKbwwlfKIGNK1exuZKE+80clO+F5Ccnsb61gcWYHPIx/7GiKIqiKB8UnSH+kZlMxhiPxuYVvNn+jPVoVTH8J8uL9sS8Lb/TOsI/ADnSWhbzSf6vTfP2FUVRFOU1dIb4TxQrhZPD6TQLEyXPVcXwnzYv2tPkOv8ATTnbM9quYlhRFEVRfkB0lFUURVEURVEuNSqIFUVRFEVRlEuNCmJFURRFURTlUqOCWFEURVEURbnUqCBWFEVRFEVRLjUqiBVFURRFUZRLjQpiRVEURVEU5VLzBx/M4Xa7zeEcejCHoiiKoiiK8lMiB3N0Oh30+/3vdTDHHyyIRQjLQQGWH+IUAkVRFEVRFEX5jkwmE4zHY/PnRxXEiqIoiqIoivJz40cVxJIy4fP5YNWjZBVFURRFUZSfEJkZbrfbP37KRDwex/LyMpxO5/y3iqIoiqIoivLj0+v1kM1mUSqVflxBvLi4iI2NDbhcrvlvFUVRFEVRFOXHRxbUpdNp5PP57yWINe9BURRFURRFudSoIFYURVEURVEuNSqIFUVRFEVRlEuNCmJFURRFURTlUqOCWFEURVEURbnUqCBWFEVRFEVRLjUqiBVFURRFUZRLjQpiRVEURVEU5VKjglhRFEVRFEW51KggVhRFURRFUS41P5ggnk4nGHSbKObOcXR4iKP0KQqVBgajyfwTiqIoiqIoivLT88MI4ukI1ewRvvjn/4n/57/8Z/yH//Af8B//03/Gf/u7f8SX20eodQbzD/6ZMhmi02qj1e5D5b+iKIqiKMrPmw8viCkGq5kD/Oof/zv+29//LzzaPkSukMd5eh+//5d/xP/zX/8eXzxPoz2azr/w58Wo38LJ9lf453/5HQ6ydRXEiqIoiqIoP3Ns/57M//5Oer0earUa+v0+AoEAwuEw7Hb7/LevM+pU8Ox3/xv/+PlTDP0r+OQv/hK/+PQ+rq4mYRu1Uam2EEguY319CV67BdPxEK1aEenjIxyfnKPeGcDmcMPptMFqsWDYqeEsfYxspYVhv4PieRon50X0JzY4rBPUiuc4PD5Bsd6Fld9zOx2wjDvInp0gna1gMGDZC+c4Tp+j2Z/wunZ0eb+jowNkihSsNic8bqe5FzBFr11H5vTIpHgUa23A7oDbJb8HOvUyTo75vUoH4/EI1dwpDk4yaPbGcLpYZvRwsvcY//Pv/x6/fXKCns3DuvLD53Fi3Gsie5LmfY9xni+i1R/D7nTDZbfB3FpRFEVRFEX5gxgOh6jX62i323C73Uajejye+W+/M2nLlMz/8U6q1SqOj4/NDRcXF7GxsQGXyzX/7atMUD/fxt/9l/+M36Yn+Pjf/l/427+6jbjfZQTh+QmFbbmL6PIG1laScAybOD3YxqPHz5DOV9EfjOBwB7CwcQMfP7yHreU4Otnn+B//8I/YKY6QjIcwbldRrvXhSyxhORHEsFFEplBCb+rH1fuf4a8/u4cFexX/+D/+J371PI94MgYnhXipVIctGMfq8gKs/Qay2QzqfRuWr93HX/3lx9hcCKBXyeDRl1/g8c4xRe4IVrsb8ZUrePDxQ1xfjaN69BX+gddNd71YW0xi2irinKLaGVjEp3/1r/Bwy4uv/unv8X//v/+CKq8d37iLv/m3/xoPNgM433mEr54dodYewEJ17fBEcPXux/j04S0kPCOkd49Q7tmxfm0TiaB7Xp+KoiiKoijKu+h0Okin08jn80YMr6+vIxKJzH/7nfnlh02ZoLbuNBsU0A2KzwSW19cQC7jN7KvDE6TYu4tf/MVnuLaWhMc2RUVSK/7nP+DXz87hSWzgo3u3ELa28Oif/wf+92+fIN8cYDToolw4xx4FY6ltoVjeQMjRxfPf/C98/tUOBu4ENpZi6BX28fnvv8JRvkZdPkCjUsD+7j7OSx0EF1exEHbg/PkX+OW//B7FvgObGytw9kv4/e9/j+fHWZa7ioMnv8M/f/4ItWkI127fxkrYivTj3+BXv3uCXK2LfrdlFgkeH6ZRao4QW+J1A1ac736FL57uotBzIJFcwGI0AI83grXNLawthNDIHuLXv/oV9nJtiuSbuH3jCsLOEcqlEuqSZzweoFbMI5sposOgQFEURVEURfnx+MA5xFNMJmOMJxNYHQ44nI7XbmCxWmGzWWfpCZMusscH2NkvIrB0HX/9b/8d/vZv/xb/+i8fYMHdw9HzXRxnanghD+2hBK7f/wz/7t/9a3x0fQ3e8QSB+Coe/qu/wb/+i4dYTfrQaDRQa/VYCoH/6wlh7cZH+Dd/82/w2b1riLnscPgTuPnwL/C3//ovcHUtgV6vhXqzhVa1iOODQ2QljYLll5QIeZZ+q4rTozR/3sBoPpnuDiRx7aNfmOt+cu86wj7wGg10xh4srqxiLRmGPxDH1Zu3cX0jBfuU1+kPMBgM+N8e4PRj+cpN3Ly6hrDXybryY/POR/jkk1tIMIBQFEVRFEVRfjw+sCC2wOFwmjzecYcik0Jz+GJVGcVknz+rVmpodweYjntoVOuod20IxxKIU1U6nG5EE0kkon4Mm0006x2MzZctcPuDCIdD8LpccPH6TrsTPl8QAb8XTpeT37UbISt/Zljg9PoQiYTg9/A7bhecTie8vgCCAb+5hsNhZ7GmFPBj9LodtBot9Ltdk5e8v7OL02IbnnACyWgADstkLrSpZwMsSyQMH6/p9flNmSy8zmQumF/FYrUjvryBjz76CIu+KY4ffY5/+O//gP/9+e+xvXuEYrWFkcWBMJ97aSnBa12cm60oiqIoiqL8MHxYQWyxwhsMIxaPYFzPYe/pU6SzZfQGfTSrOTz74nP897/7O/zmyT4qvSnsdhvsGGHQ62EwHBtxOuj3+fkhqFZhp8h9sd7MZuNnbfPimlVoFv5H/sx+dBFWq83MSPNT5jqz/87+/iZWM3ttg8sXwZXbn+Bv/vZv8de/eIgr6ytIJmII+DxmYZ35LD8nf+T+dpsdDt7nncVgnQTiK/j4r/4t/j//1/+Jv/2bv8b96ytA4xS///xf8GTvBO3h20JaURRFURRF+XH44DPE3nAS12/dwlJoit0v/hf+7//0H80+xP/hP/4n/Nf/79/jn3/7xCxEG1u9SK6sYGXBicLJHr5+9Bz7e9t49OgJ0qUhkuvrWF0KwzG/8g8Kha03FMPiyiL8Hgu6FORWCt1Rp4Z8voD+1Aa314X3yN6XSFqIlSJ8MuigUiiiWK4ge7KPR189QrY+RHTlKm7duoGVFJ+Nl5tOZPJ8hGatilKphh4DA0VRFEVRFOXH4wMLYl7QFcDGzYf4V3/9C2zGrDh+8jn+23/9r/jv/ySL2Zy4cvch7lzfRNTrxeLWbfzlX3+GpLOFL//p/8V/+k//xSyw86/exV/84iOsx30fvoAXYoEzEMf1ew9xeyuO8uGX+P/9l/+Cf/zNc3SdEWxsrSIedL93NvoFTk8AycUFeCw1fP27z/HlszQa7TZKmWN88av/jX/4u7/DL3/1BbItK1Zv3MX1rWV4pi0cfP0lfv3rJyjUu/MrKYqiKIqiKD8GH3wfYhGXdpcP0bjkxC5icWkF65tXcOv2R/j408/w2Sf3sLEUh8tu5ec8iMSSSMWj8Pvc8PgpPq/fwaeffYLr64vwOW283hQ2Xi+1soEr68tmERqmVvjCCWxev4bVRV7LZoHV4UVyeR03r6xRvHr4EReiqWUKznXEQyKsKXp9ESxvXcHm2gICbgc/40QksYTrV7awmIgiGJJ0jzgiQT+fM4zFtWt48MknuHVlFYF5bq/LG8Ly+lVcWVtC2DObv3b5+LO1TWwspxDye+DzBxAMh/gniqXlVWxsrGOJIlmuK3vkBSJxbFy7g48/foCt1QTc1jHazTamfIbEQhx+lk1RFEVRFEV5Pz/TfYjfYL7QbHYLC2T/3dkBGK8jv3/xx+QFW0W+vkB2rpgV0WLhzyXNYDrBVH7Gf1tNYu/sM/Ip64vPyAI7829eb/al+aK3WTnMt3gdcxn+/mW55p97UWa5vvn+q7/jX1/c55vrflO+V68hP3utjC8/O7vui2tLec0dX1xDURRFURRFeS8/z32I34TK7sVitZfbrV2AEaTzz8l/X//U7Hfm5/NfGJFpPvvik/Pvv/qZl/9++aX5dWZiePaj2WdeK9f8cy/K/PL7wovfmeu+/jP58+bPZs/z8ocvf/byOV9+gb998xqKoiiKoijKj8KPk6KrKIqiKIqiKD9TVBAriqIoiqIolxoVxIqiKIqiKMqlRgWxoiiKoiiKcqlRQawoiqIoiqJcalQQK4qiKIqiKJcaFcSKoiiKoijKpUYFsaIoiqIoinKpUUGsKIqiKIqiXGpUECuKoiiKoiiXGhXEiqIoiqIoyqVGBbGiKIqiKIpyqVFBrCiKoiiKolxqVBAriqIoiqIolxoVxIqiKIqiKMqlRgWxoiiKoiiKcqlRQawoiqIoiqJcalQQK4qiKIqiKJcaFcSKoiiKoijKpUYFsaIoiqIoinKpUUGsKIqiKIqiXGpUECuKoiiKoiiXGhXEiqIoiqIoyqVGBbGiKIqiKIpyqVFBrCiKoiiKolxqVBAriqIoiqIolxoVxIqiKIqiKMqlRgWxoiiKoiiKcqlRQawoiqIoiqJcalQQK4qiKIqiKJcaFcSKoiiKoijKpUYFsaIoiqIoinKpUUGsKIqiKIqiXGpUECuKoiiKoiiXGhXEiqIoiqIoyqVGBbGiKIqiKIpyqVFBrCiKoiiKolxqVBAriqIoiqIolxoVxIqiKIqiKMqlRgWxoiiKoiiKcqlRQawoiqIoiqJcalQQK4qiKIqiKJcaFcSKoiiKoijKpUYFsaIoiqIoinKpUUGsKIqiKIqiXGpUECuKoiiKoiiXGhXEiqIoiqIoyqVGBbGiKIqiKIpyqVFBrCiKoiiKolxqVBAriqIoiqIolxoVxIqiKIqiKMqlRgWxoiiKoiiKcqlRQawoiqIoiqJcalQQK4qiKIqiKJcaFcSKoiiKoijKpUYFsaIoiqIoinKpUUGsKIqiKIqiXGpUECuKoiiKoiiXGhXEiqIoiqIoyqVGBbGiKIqiKIpyqVFBrCiKoiiKolxqVBAriqIoiqIolxoVxIqiKIqiKMqlRgWxoiiKoiiKcqlRQawoiqIoiqJcalQQK4qiKIqiKJcaFcSKoiiKoijKpUYFsaIoiqIoinKpUUGsKIqiKIqiXGpUECuKoiiKoiiXGhXEiqIoiqIoyqVGBbGiKIqiKIpyqVFBrCiKoiiKolxqVBAriqIoiqIolxoVxIqiKIqiKMqlRgWxoiiKoiiKcqlRQawoiqIoiqJcalQQK4qiKIqiKJcaFcSKoiiKoijKpUYFsaIoiqIoinKpUUGsKIqiKIqiXGpUECuKoiiKoiiXGhXEiqIoiqIoyqVGBbGiKIqiKIpyqVFBrCiKoiiKolxqVBAriqIoiqIolxoVxIqiKIqiKMqlRgWxoiiKoiiKcqlRQawoiqIoiqJcalQQK4qiKIqiKJcaFcSKoiiKoijKpUYFsaIoiqIoinKpUUGsKIqiKIqiXGpUECuKoiiKoiiXGhXEiqIoiqIoyqVGBbGiKIqiKIpyqVFBrCiKoiiKolxqVBAriqIoiqIolxoVxIqiKIqiKMqlRgWxoiiKoiiKcqlRQawoiqIoiqJcalQQK4qiKIqiKJcaFcSKoiiKoijKpUYFsaIoiqIoinKpUUGsKIqiKIqiXGpUECuKoiiKoiiXGsuUzP/+TqrVKo6Pj1Gv1xGJRJBKpeBwOOa/VRRFURRFUZQfn36/j0KhgFqthnA4jPX1daNV/0B++QcLYhHCLpcLFotl/ltFURRFURRF+fGZTCYYDAYYDoc/niBuNpuw2WywWjXTQlEURVEU5YdiPB6bP99BpilzflRB7PF4zAyximJFURRFUZQfhl6vh06nYwSx3+9HIBCY/0Z5FZkZbrVa6Ha7P54gbjQa8Hq9pmFkplhRFEVRFEX58LTbbTMRKaysrJg/yttI0HB+fo5isfjj5hCLIJYoRQWxoiiKoijKD8Orgnhtbc0IPV2/9TYiiNPpNPL5/PcSxJr3oCiKoiiKolxqVBAriqIoiqIolxoVxIqiKIqiKMqlRgWxoiiKoiiKcqlRQawoiqIoiqJcalQQK4qiKIqiKJcaFcSKoiiKoijKpUYFsaIoiqIoinKpUUGsKIqiKIqiXGpUECuKoiiKoiiXGhXEiqIoiqLMmE7QazeQPzvB4cE+Do7SyJVq6A1GmM4/8vNjitGgi0ohg2OW+eg0g0qzi/HkW0o8HaHdqKFWb2HIz04n/He9jPP0EfYPjnCeK6HTH773uSfjPmrFLI7297E//yN1Vqg0MBxP0O+0UK3W0O6P5t9Qfq7Y/j2Z//2d9Ho91Go19Pt9OBwOuFwuWK2qpRVFURTlz4XpZIhmOYPtJ4/w9aMn2N0/wNHJGfKFCvoTGzw+H9wOOyyW+Rd+FkwxaNdwcriDJ4+fYv/oGGeZHMqNHuxuLwI+N6wXFZjCv1sv4fQ0h87EgVDAjVbxDLvPnuDZ7j7SFNX5Ip97yuf2B/jcNlz02MNOBXv8ztdPtnnfLDIZ+V4NU7sX4UgIll4N52dZNAdW+AM+2K3fvfKGwyEGg4H5eygUQjgcZt3/rCr/Z4HUU71eR7vdhtvtNvXk8Xjmv/3OpFXVKoqiKMqlR4RlFYfbT/DVV09xVmpgNOVPB21kj3fwu999iZ3jLHqjyfzzPxMmIzQrWexvb+O8NkB4YQl+axeHT77A051j1LrD+QdfZzLsoZDNoUTh7PBQNA+bZmb48LwGT3QRWxvL8KJDoX2ETLFu6uJtpui3GqjUGoA3ivWtK7h69Sq2NteRjAXhtFvh8nrhsgxQymVQrHXwM6s95RV0hlhRFEVRLj1TtCks954+x3nDgo2bH+HhgzvYWknANuigUKjD6YtgcTEBr9OG8ahPIVrAWTqN9FkWtWYPVocTLqd9NiM7pcDutlDInSN9coJsoYz2YAKH00mhaMN03Eclf46T0yzqjRaq5TzyFOGwu+CyT9GqFnB6ItfOodHqw2p38Lvza7/ClPcZDnoYjG1Irl3D3bs34JtQ3B4doesIYXF5BRGvY/7pb+jU8kjz3vDGsb6SgqVTwN7hKYbeJXzy6ce4sbWKoHOCUqmMoc2HVDwMp+1N3TNGLXuKTKGFxOYtfHTnBlaXl7C0uIBoaDYbLOW2T/sol0pojZyIhINGfOfOTnCSq2Jqc8LjdvK55pd8BZ0h/m58qBliFcSKoiiKcumhsOzUkT07Q7E5hC+aQDIZo4ALIRgMIRpLYGl5EfFIAA4KvFx6D199+TX2js+Qz+eRzeZQ7Yzh8gXhd9vRreex+/wRvn66i/NMnsI4i0w2j/bQAm8gAOe0i/TeI3zxxWMKwxIqlTIa3Sn8fj8GjQyefP01do9OKcSLyOZ47dYADo8PAS/1xyuiUASi0+1DNJFELOzHpFvF6fERspUuostb2Fpfgt9ln3/6BSMUz45xTiEbXlzFYtyHLoOB02wF7vgyg4AU3NQ61mkPxVwRHQrZhXkg8BqTHgqnFO2ZCobjEQX+KU4zRfTGFrgoyET4W/h/Nt6+XiigXOshEI/B1S/h2ddf4PFhEa5gFIlI8MJUChXE3w1NmVAURVEU5QNhhdsfwdLaKsKuAdLPv8Q//9M/4Z8//xLHxRZ8yRQWF+LwOqzo1vLYe/oUO6dV+BLruHfnOiLOAY6eP8Xu4TnqzToyRzt4/GQH9ZEHGzfu4va1NTj7FTx7/MikXrT6Qwz7PTQaVSOSo0tbuHFtHQFrG8c7z7CT5rWTG7h37wYS3hHSu8947Qy/N56X9wUWWG0OuCmArMMWy/0YT7fT6DtjSC2kELpgdhijLgVUA92JnQJcZnKnGPT7GA3GsPNaLyb8rFSytukUo14fg/HbyQ7TYR+tTgetQR/dbguNWg2l7Cm2nz1noJAzM+KCzeGBz+PEsNdArdmBhf8Ox6U+kxT4blj+gLxi5YdDBbGiKIqiKHB4Q1i7fge/+Itf4O71VXgsfRTOjvH88Rf4/F8+x9fbR6hSADZKBeQkhSK0iKs3buHOvY/w6S/+Ap89uI3leADjTg3Z83M0ey6sbt3E3bt3cPeje7h5dQV2/k4WmTU6Q5mUhtXuQnxxFTdu3sKV9QXYh00Us0U0uz10mlUUS2U0W1106vx7QX7en5f2bax2J4LRJJaXFxCw9VEpFlBpdN/K250MOmh3uxjaXHC6HBculnudKbqNMvYe/x7/+5e/xC/55/MvnyFTGyO6TNF+/yEePvwEf/HX/wp//ZcPkHCPkD05NTtdSOqxxWLjfWwYTvpot/us5wg2b97HX3zyEdZTYThUD/8sUEGsKIqiKJed6QTtZg3lWgve5AY++et/g3/7N3+Dv/rLz3BzLYlR7RzPdg6QLdfR6/XRG0zg9Hjg8bhgd3iQWr+Oz/jZ21eW4MII3XYXY5sbfn8QHpcdDo8XoQD/TvHX6/QwGM62IbPZnPB6fLM8Wpmp7fXQ7Q4wGQ/QqlWQz5fR5xWTS8tIRoOwvXM21QKXP4qtOw/xi88eYMk3xtnuLo7P+f03JpWnoyGGoxEmFss8BcFi0kEdb6ZEEIvVxuezwzLuo14pIZvJzHaSKFXQHjuwuHEDnzz8CNc2WL5EAgurK0iF/Zg262i2e5jdmveh2hqNRxiMxrDwmX2BkMkn9oggV0H8s0AFsaIoiqJcdqZjtCs5PP/qt/j8N1/jNN+CKxTD6voaFpIRuB2ynqiL7mAMp9MBp91ixGuvT/E6GaKWO8GTL77Cs/0zCkXA4XICFJHdThv94Zh/7aHFv/d4K6fbBYd9Jj5l9tRms1EM///bu/Pmto0EC+CP4AESvE9RF2nJsuIjEye2M5Otma39avvNNk4ymckmM4mvyLpJifd93wS3G6QcWVJ2lBrLyQzer4oVCGh0N1D546HdaBh/zV+6E/U7fVFsPXiEP/3xD3hwJ4mgz2tMb5DLvp03E8G5Vkjj5Q/PcJAuoi/athl12KCPxhgOx5dGiC02G2xWG5SZXEZDjuEqcKhOsc8qwngfQ3HeTDwgDMX1DnQdNhH8fYEo7vxO9Ec8JPyX+H32yX0saRPkjw9weJJHV9wXWZMM26ORDNuKCO/KYvR5ZjQj6zeuW5+Kunvo9vpGQJbn0a+PgZiIiMjsRDBVnU7YMUHheAff/PkLPP38Kb748s/4+8t9VLtAMBhAwOuFLxxFLOrFoFHA8eE+9vde4/n33+Gb754hVajB4vQhHo/DYx8gk9rD7u4+dnd2sHeUwdjpx8pqHD5NBGYjLcrXzsSGsW2DJxRGLB6CddxFs9VAp9VEKZdBrlTHWCRbGSrPm80maFVzeGUE+e/wcmcP+weHyNW6cIp+RiN+XBz4VRwa3C5xrSJMD40Pjljg8PrhcdnQyB6J/u7hSFzX7u4B6n0dPnHdbrcH/lAUyysrWBG/pUgImk1HLZ/Cix9+wAvR7vHREfbFteYaPdF2TIR4lxGyZuJhYzycwq6ocGuqsXbx8c4zfPO35zgp1vFbW8nOrLjKBBERkdlZ5LQBFarDDn3cR6NaRqFQQKlSx8iiYim5hQf37iK5EoGmuWC3WjDuNlGtlJDLFdDoTBBYSeKD7U2sRIMi+DlhmY3RrFeMFSbyhYqox4Xk9j3c29qAXxVhspRDuTY0VnpYXY5AFXXaHKoxLUKueFEpl0XdJbSHQDS5ie07txCRIfOtKQYyTuuYjgeoVyso5rMo1TpQ3FFs37+P24k43PYLecWiYNhpoNnsiiAcQijgNkaMLVP5YZICstksMtk86u0pQuKatjbXERAB/uLUBqs8x6Kj06ginzkV54jrqXegBpawKa5xOeyFVZw0HbaQOcmiq2tIJNfgHNex++ML7GVb8IbjWApzlYl/xrtaZcIyk4v4/QP1eh2pVMpoUNM0eMUTovwnDiIiIvp3MRPBcihCbBWlYhmt3gD6TK4+4UMkFkVIhDKXQ4bAGcbDPpoiDBfLVbQHUzjdPsTicYSD8w9SyA9m9NoNlOVyY80OprDBF4xgaSkGn1uFZTJApZhDsdqDL7qK5XgIjkVunQx7IpCLukvzul2eAJaWRd0BrxHEL5qJICvnPxcLRdRFWzO7hmBkyZjq4VYvB1mpXU7j1esjzDxr+PD+JryqgvGgK0J6QVxTHb3xDC5vEPGVZYQXawpfRQbxpnh4KMr7NZxC1eb3QS5PN1+3WEe7cIznr9NAIImH925BnbaNlw6rA0Vc16oRiK+4LCPgtdttYzuRSCCZTDIQX6HX6yGdThvL/8kwLO9TMBhcHL22pwzEREREZCrTUQepvV1kmzqS23eRiHrnszbeMV20k97fxWlDR2L7HhIRz5Uf4bgKA/H1vKtAfOHfEYiIiIj+vVnt2nz01+NAv9PFSL+JV9t0DLttDCZWhOOriAXd1w7D9P4xEBMREZG5WBS4A1EkEuuI+l03MjosWUTwjq6uI7EShWZjGv4tYyAmIiIi81Hs8AZDCIf8cNzI0K2cf+1HJBKG13XFF/PoN4WBmIiIiIhMjYGYiIiIiEyNgZiIiIiITI2BmIiIiIhMjYGYiIiIiEyNgZiIiIiITI2BmIiIiIhMjYGYiIiIiEyNgZiIiIiITI2BmIiIiIhMjYGYiIiIiEyNgZiIiMjMZlP0O02UigXk8/nLv0IB1UYb/UEfrWYD9VYXk+lscfIN08fotpuoifYHY32x85eYYTzsodVooNMfQb+i2/pkhE6zjkarg/E1r2sm7tmw10a1XEKxVEGz08fkQuWyTL/XRafXx3g8QrdVQ6lw7r4Wy2iI86ZXdYreO8tMWGz/rHq9jlQqhWazCU3T4PV6YbVaF0eJiIjoX9a4g+PdHbx4fYzueLrYeY7Vjuj6FrZW/agV8+jbI/jwgw34XfZFgZujDxo42N9Dvqdi6842VkIuWBbHrkdHI3eEw9MKXEubuL0eg/pWfJlh2CrjcH8fLSWAre0PEHHbFsd+hgi6rWoexwcHOMlWMJhZ4Y+u4PbWbSSWw7Ar8x5OBi2cnuYwsrgRCzmQO3yN/ZS4f5NF7FL9uHXnLn63nYTn7U4Zut0u2u22sZ1IJJBMJmGx/LKrN4Ner4d0Oo1isYhAIGDcp2AwuDh6bU85QkxERGRmihUurx+xeBzLy3ERdBU0G00R9FSxbxnLYn844INN76MkAnGu3MDgquB8EyZDNKolZAtldIaTxc5fQgTeXgvlYgG1VvfK0djpuIdqMYd8qSbC6j8ahZ5h3K3h5HAfh5karJ4AQj4n2qU0dvePUWoNRYl5uUG7jmqlis5oimG3gXyhgr64p/FlcU/lbymCoE+D1cqQ+1tg/W9hsf2zBoMBGo0GhsMh7HY7VFWFojBLExER/ctT7PAEwlhLJHErmUTABTS6Y8Q2PsR//scj3L6VxHI0CNuoidNsCUNFQ9hnR0sE1VqrL5KEAw6HDYo+QqtRRb3ZRrfTFmGwhqGuiGN2TAcdVEpFETrLaHeHsNjsxjlGFNSn6LUbKBZEKC1W0RPB12p3wGazQqRP5HI51AYKQgEPJiKMFipNTKGILOKAshgxnY4HaNZKxlSEaqOLyUyBXbRrFVGlWyuiUG7CERCBPxqAXZmh322ilM+hXG9j2O+hViljoHiwsrYGddJCsVTFYGqB0/lTG3MzjDpyCkcXrtgGHj58iO1bMVh6NRTLfTgDMUSCLtG7KerFLMrNEfxLy7APKjgp97By52P88fcfY3PjFm4lVhER13Q2onzReDzGaDQytv1+vzH6yRHiy+R9kjMY5Ii60+k07pPLJf4n/mXSDMRERES0MEOvWcZpoQ7VF0NiOQTrIoQZI6OZDCr1LkbtGk7Tx0hnimgPZ3B7vHApQ5we7OHV3gGyxhzZGuDQ4EAP6b0d/Lh7gPRpBoVCCe3BVBzyQHNY0K7ksLfzEjt7hzjJ5oww2ptY4HJ74LIMkc9mkBOBdjzoopBJ4Th9KoL4EA6XF163imlfBPXjfbx8uYOj1Ilou4hStQldBn2PhlGjZIRoIxCHPejX89jf+RGvRH8yeRHqRb6p1ZtQtCBW11dhaYv+HKZEr10i3PpguxBYLYoNbl8IS9EQnPYZuq0GyjJAz5xYWltB0KvCMu6hkC2gPVERX41iUM6Ih4EGZqKuVjlnjLKL2C8eClTYRGq/KuYyEF/PuwrETLVERER0LbPJGP3eABbVh8TGBiIuHbmTI5wUqhiJY71uHYV8BUNoWFlPIOqxoCSOH2aqsPuXcHtzE6tRDa3iCQ4OTlBvd1A8PUbqtAx7YBnbdzYR9anodVroDhbTD2Y6RoMBJhY7YisJJKJutEqnODzJod0foJpPY3fvCK2pE2sbW9hYjUBv5/F6Zw+n5Ram516VGg2aSIvQfpypQQuvIrm+LIL8VISps5fiLHC6g1hZXcNS0HspDMvjNlWDT4Qut0NHMb2Hv/7lf/EqXYXqDyDkd4mYK0eRG2j1x3B4g/CpckS6h5641kalYMx3Pdx/jefPXuHotITBP5ymQe8DAzERERFdjxx1DS/jzv0P8ejRY3x0bxNu2xj1VttYoUFGSpsniPWte/joo7uIaDPUi0XUOwNxRBwX4VaW6bfryGdzqDd7IrBOMZlOoYtcaHd6EE/cwmZyDQG3uhg5VeD0hpC8fQ8PHz3Ck4f3sBRwoNFqodVuo1wooz9xYuvBQzx+8tj4Pby7DvuwiWKxiuGblSPm83qLlTYc4XV88ljU9fgT/O7elgi/Hlgt80ikBaK4vXUH60vBKwLxOUbQtsDh1OD3ODHqNVGpNsSDwQTdZhvDMeDxe+F02OCLLmNjaxt3793H40//gE8ebEGdNJE5zaLRm48C06+LgZiIiIiuxWK1QfN44NGcUBQbHKoDVmWG0XhivLAm/0lfdbvh8XrgEPuHvT56nR4GPRFc8yc4PDxCOlMSIVWB6rSL+uyIriawthxEt5jGix++xw/Pf8RhOo9Guz8f3RVB1e5yw+1xw2GTbaqw2RXR5hjDoahfBErF7kYg4IVqVYwR3GAwDK/DYkz5HIt+GZFY1DUW5bsTHarHC58I3FabA145HcHvhu0XvtxmsWtYvvUBPvvjn/DZx1uwj5o4TuXQbHdF30XQt6rwe12wW12i3DYe/f4JHnxwx1gFYVOOlIfdIkQ30OqO5v2jXxUDMREREV2TCI1XzGOdr+A6HzG1itBqvBAnKIpFhFUVwaUE7j98jCeffoonTz7FHz77PT7+8A5iQR+C0TU8+OgRPn3yMe7eTsBjHeF0/zUODk/RGemYLZqUYfutlkWbFhGW5SqwU32M0WS6CL5TjEcjjEXwle2/OU/8V1GskD3Tp5M36wbrcnRalL3GKrSCjn6zgkw6g3Kjb1yb2+NDKBSAU1XQFwF80O+hO5zAobnh0xyYjrqoVkqoNLsi4M9rmV+HaFPXoV+rXbppDMRERER0AxQ4RVgMBr1QZiKAzqwiPHrgcdkwGfTRlx/KmI5Qyp7iJFuGrnoRX1vH+krMGN0dT8ZXfkjjPKvdhWA4AGXSROrgECe5PLInKewfnaA1tRsvWJ1f4tfpDSDmd6JbyWL/MI1cLoNU6gT5cgPj6Xwu72TYR7PZQLs3vCKszoz1hTNHu3j28jVS2TyKhSyOj0V73SmCIhgrUxGKRcB2ah44xYOBPh2idHqE598/x74oVyqXkM1mUGqMoHqC56aG0K+JgZiIiIhugAUObxjrt5IIqyMcvvgWX37xBb76y7fYOcyg2ZVfjpth1G8jn9rF37/9Bl//9Vv8eFQAfFGsLC/Bo169AsMZOUIbW0tgLeZDLb2Dr798Kur/G1KVIcJi//pKGI43q2LJF+ZCSG4k4LP28Oq7v+Krr7/FXrqAnlxX2Rj5nqFdzeLVi2fYz5QwuvTlOgWaP4RwSEO/fIS/ff1nfPHV13h2UIDdH8fmegwYdDEaz4ypJVZFvoTnQSgUhGNUw6vvv8Hnn3+B757toWf1Yj2ZQMijLuqmXxOXXSMiIqI5IxPOYHVoCEeiCPk0/PRemQiHNhXBcASxkB8Om8wBMxFKXaJszFhT16ZYjSXJopEg3A6rsUSZU04d8Hmg2m3GnF1PIILE5iY2kqvwe1zQ3G5omgqrnP8rAq4/EsfG7dtIrEbhslsxs1jh8YcRj4ahyeFe0b+ZYocvGEE8EoZPBE+vzwfNaTe+ouv2RbC+cQdbmwmEfXJNYHE9MpSK6wn6PfM50G4NdlHWofmxvLqGtZU4lpbiRr+VSR/dwRSaLyjOdxuh9icWKOIaNLeoxynnTyvG8m+xlSS2tm4hHvLI+RvGvnAkBJdxD6xwiXvgFdcqy1ttLgSj8ho3sRaXS7eJMovaz+Oya9fzrpZd46ebiYiI6CciFsynCsg5t+cDmNi/mMNgEcHOOHKurEWW1eerSMi5vW9lN6OcnKc7/1MeP1+3XH3irG5J1j//IIYIv2K/nMygvKlz3g9Z+vw+o9yiAaN9Ub9Rg9hnRB1R8OwjG8a+N32d75PkefO6RIsX+njRW3026p735ay9i/fgfJviBKPu/y/g8tPN18NPNxMREdG7J8OdDKSXwuDZfhH0FnvOl5X7jCArj186VZazGoNp8nexbhkez44Zx99UIIO2OPZWnfM2L+4zyp2r/00NRtuiXz8Vnu97U3be57N+nx27fP1ve6vPi3Pn++ftnf195nybcjRc/k2/HQzERERERGRqDMREREREZGoMxERERERkagzERERERGRqDMREREREZGoMxERERERkagzERERERGRqDMREREREZGoMxERERERkagzERERERGRqDMREREREZGoMxERERERkagzERERERGRqDMREREREZGoMxERERERkagzERERERGRqDMREREREZGoMxERERERkagzERERERGRqDMREREREZGoMxERERERkagzERERERGRqDMREREREZGoMxERERERkagzERERERGRqDMREREREZGoMxERERERkagzERERERGRqDMREREREZGoMxERERERkagzERERERGRqDMREREREZGoMxERERERkagzERERERGRqDMREREREZGoMxERERERkapaZsNj+WfV6HalUCs1mEy6XC263G1ardXGUiIiIiN6lfr+PTqdjbK+urmJtbc3YprfJ+5TNZlEulxEIBJBMJhEMBhdHr+3pLw7ENpsNdrsdFotlcZSIiIiI3qXJZILxeGxsezwe40eXyfskHxxkMH6vgZiIiIiI6LfmvQZiRVGM6RIcISYiIiK6GbquYzqd4hoxjRbeayBWVRWaphnBmIiIiIjevcFgYEwDkDFNvrvFKRNXO5syIe/Xew3EMgx7vV6+VEdERER0Q7rdLtrttrEtX6qTP7pMPjTkcrn3/1IdAzERERHRzTofiBOJhBH0OF31sl6vh3Q6jWKx+E8FYs57ICIiIiJTYyAmIiIiIlNjICYiIiIiU2MgJiIiIiJTYyAmIiIiIlNjICYiIiIiU2MgJiIiIiJTs+i6/j+L7Z/VaDSMdYjlf+XXUrgOMREREdHNOb8OsVxbV65FTJfJD3PIdYgLhcI/sQ4xnv0fy90O9NENzEoAAAAASUVORK5CYII="/>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Picture 9"/>
          <p:cNvPicPr>
            <a:picLocks noChangeAspect="1"/>
          </p:cNvPicPr>
          <p:nvPr/>
        </p:nvPicPr>
        <p:blipFill>
          <a:blip r:embed="rId3"/>
          <a:stretch>
            <a:fillRect/>
          </a:stretch>
        </p:blipFill>
        <p:spPr>
          <a:xfrm>
            <a:off x="990600" y="2284876"/>
            <a:ext cx="11693971" cy="6904501"/>
          </a:xfrm>
          <a:prstGeom prst="rect">
            <a:avLst/>
          </a:prstGeom>
        </p:spPr>
      </p:pic>
      <p:sp>
        <p:nvSpPr>
          <p:cNvPr id="8" name="Rectangle 7"/>
          <p:cNvSpPr/>
          <p:nvPr/>
        </p:nvSpPr>
        <p:spPr>
          <a:xfrm>
            <a:off x="2133600" y="3695700"/>
            <a:ext cx="10287000" cy="685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2117316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19382" y="7100182"/>
            <a:ext cx="556111" cy="556111"/>
          </a:xfrm>
          <a:custGeom>
            <a:avLst/>
            <a:gdLst/>
            <a:ahLst/>
            <a:cxnLst/>
            <a:rect l="l" t="t" r="r" b="b"/>
            <a:pathLst>
              <a:path w="556111" h="556111">
                <a:moveTo>
                  <a:pt x="0" y="0"/>
                </a:moveTo>
                <a:lnTo>
                  <a:pt x="556111" y="0"/>
                </a:lnTo>
                <a:lnTo>
                  <a:pt x="556111" y="556111"/>
                </a:lnTo>
                <a:lnTo>
                  <a:pt x="0" y="556111"/>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3" name="Freeform 3"/>
          <p:cNvSpPr/>
          <p:nvPr/>
        </p:nvSpPr>
        <p:spPr>
          <a:xfrm>
            <a:off x="2319382" y="7798858"/>
            <a:ext cx="556111" cy="556111"/>
          </a:xfrm>
          <a:custGeom>
            <a:avLst/>
            <a:gdLst/>
            <a:ahLst/>
            <a:cxnLst/>
            <a:rect l="l" t="t" r="r" b="b"/>
            <a:pathLst>
              <a:path w="556111" h="556111">
                <a:moveTo>
                  <a:pt x="0" y="0"/>
                </a:moveTo>
                <a:lnTo>
                  <a:pt x="556111" y="0"/>
                </a:lnTo>
                <a:lnTo>
                  <a:pt x="556111" y="556112"/>
                </a:lnTo>
                <a:lnTo>
                  <a:pt x="0" y="55611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Freeform 4"/>
          <p:cNvSpPr/>
          <p:nvPr/>
        </p:nvSpPr>
        <p:spPr>
          <a:xfrm>
            <a:off x="3197291" y="1165845"/>
            <a:ext cx="3753171" cy="1363427"/>
          </a:xfrm>
          <a:custGeom>
            <a:avLst/>
            <a:gdLst/>
            <a:ahLst/>
            <a:cxnLst/>
            <a:rect l="l" t="t" r="r" b="b"/>
            <a:pathLst>
              <a:path w="3753171" h="1363427">
                <a:moveTo>
                  <a:pt x="0" y="0"/>
                </a:moveTo>
                <a:lnTo>
                  <a:pt x="3753170" y="0"/>
                </a:lnTo>
                <a:lnTo>
                  <a:pt x="3753170" y="1363428"/>
                </a:lnTo>
                <a:lnTo>
                  <a:pt x="0" y="1363428"/>
                </a:lnTo>
                <a:lnTo>
                  <a:pt x="0" y="0"/>
                </a:lnTo>
                <a:close/>
              </a:path>
            </a:pathLst>
          </a:custGeom>
          <a:blipFill>
            <a:blip r:embed="rId6"/>
            <a:stretch>
              <a:fillRect/>
            </a:stretch>
          </a:blipFill>
        </p:spPr>
      </p:sp>
      <p:sp>
        <p:nvSpPr>
          <p:cNvPr id="5" name="Freeform 5"/>
          <p:cNvSpPr/>
          <p:nvPr/>
        </p:nvSpPr>
        <p:spPr>
          <a:xfrm>
            <a:off x="2319382" y="6420021"/>
            <a:ext cx="556111" cy="648527"/>
          </a:xfrm>
          <a:custGeom>
            <a:avLst/>
            <a:gdLst/>
            <a:ahLst/>
            <a:cxnLst/>
            <a:rect l="l" t="t" r="r" b="b"/>
            <a:pathLst>
              <a:path w="556111" h="648527">
                <a:moveTo>
                  <a:pt x="0" y="0"/>
                </a:moveTo>
                <a:lnTo>
                  <a:pt x="556111" y="0"/>
                </a:lnTo>
                <a:lnTo>
                  <a:pt x="556111" y="648526"/>
                </a:lnTo>
                <a:lnTo>
                  <a:pt x="0" y="648526"/>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grpSp>
        <p:nvGrpSpPr>
          <p:cNvPr id="6" name="Group 6"/>
          <p:cNvGrpSpPr/>
          <p:nvPr/>
        </p:nvGrpSpPr>
        <p:grpSpPr>
          <a:xfrm>
            <a:off x="0" y="0"/>
            <a:ext cx="831817" cy="10287000"/>
            <a:chOff x="0" y="0"/>
            <a:chExt cx="281380" cy="3479800"/>
          </a:xfrm>
        </p:grpSpPr>
        <p:sp>
          <p:nvSpPr>
            <p:cNvPr id="7" name="Freeform 7"/>
            <p:cNvSpPr/>
            <p:nvPr/>
          </p:nvSpPr>
          <p:spPr>
            <a:xfrm>
              <a:off x="0" y="0"/>
              <a:ext cx="281380" cy="3479800"/>
            </a:xfrm>
            <a:custGeom>
              <a:avLst/>
              <a:gdLst/>
              <a:ahLst/>
              <a:cxnLst/>
              <a:rect l="l" t="t" r="r" b="b"/>
              <a:pathLst>
                <a:path w="281380" h="3479800">
                  <a:moveTo>
                    <a:pt x="0" y="0"/>
                  </a:moveTo>
                  <a:lnTo>
                    <a:pt x="281380" y="0"/>
                  </a:lnTo>
                  <a:lnTo>
                    <a:pt x="281380" y="3479800"/>
                  </a:lnTo>
                  <a:lnTo>
                    <a:pt x="0" y="3479800"/>
                  </a:lnTo>
                  <a:close/>
                </a:path>
              </a:pathLst>
            </a:custGeom>
            <a:solidFill>
              <a:srgbClr val="AF1E2D"/>
            </a:solidFill>
          </p:spPr>
        </p:sp>
      </p:grpSp>
      <p:grpSp>
        <p:nvGrpSpPr>
          <p:cNvPr id="8" name="Group 8"/>
          <p:cNvGrpSpPr/>
          <p:nvPr/>
        </p:nvGrpSpPr>
        <p:grpSpPr>
          <a:xfrm>
            <a:off x="9496425" y="8282760"/>
            <a:ext cx="1932030" cy="1932030"/>
            <a:chOff x="0" y="0"/>
            <a:chExt cx="812800" cy="812800"/>
          </a:xfrm>
        </p:grpSpPr>
        <p:sp>
          <p:nvSpPr>
            <p:cNvPr id="9" name="Freeform 9"/>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blipFill>
              <a:blip r:embed="rId9"/>
              <a:stretch>
                <a:fillRect/>
              </a:stretch>
            </a:blipFill>
          </p:spPr>
        </p:sp>
      </p:grpSp>
      <p:sp>
        <p:nvSpPr>
          <p:cNvPr id="10" name="Freeform 10"/>
          <p:cNvSpPr/>
          <p:nvPr/>
        </p:nvSpPr>
        <p:spPr>
          <a:xfrm>
            <a:off x="7906666" y="9220514"/>
            <a:ext cx="1618334" cy="716113"/>
          </a:xfrm>
          <a:custGeom>
            <a:avLst/>
            <a:gdLst/>
            <a:ahLst/>
            <a:cxnLst/>
            <a:rect l="l" t="t" r="r" b="b"/>
            <a:pathLst>
              <a:path w="1618334" h="716113">
                <a:moveTo>
                  <a:pt x="0" y="0"/>
                </a:moveTo>
                <a:lnTo>
                  <a:pt x="1618334" y="0"/>
                </a:lnTo>
                <a:lnTo>
                  <a:pt x="1618334" y="716113"/>
                </a:lnTo>
                <a:lnTo>
                  <a:pt x="0" y="716113"/>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grpSp>
        <p:nvGrpSpPr>
          <p:cNvPr id="11" name="Group 11"/>
          <p:cNvGrpSpPr/>
          <p:nvPr/>
        </p:nvGrpSpPr>
        <p:grpSpPr>
          <a:xfrm>
            <a:off x="11428455" y="0"/>
            <a:ext cx="6859545" cy="10287000"/>
            <a:chOff x="0" y="0"/>
            <a:chExt cx="9146060" cy="13716000"/>
          </a:xfrm>
        </p:grpSpPr>
        <p:pic>
          <p:nvPicPr>
            <p:cNvPr id="12" name="Picture 12"/>
            <p:cNvPicPr>
              <a:picLocks noChangeAspect="1"/>
            </p:cNvPicPr>
            <p:nvPr/>
          </p:nvPicPr>
          <p:blipFill>
            <a:blip r:embed="rId12"/>
            <a:srcRect l="26661" r="26661"/>
            <a:stretch>
              <a:fillRect/>
            </a:stretch>
          </p:blipFill>
          <p:spPr>
            <a:xfrm>
              <a:off x="0" y="0"/>
              <a:ext cx="9146060" cy="13716000"/>
            </a:xfrm>
            <a:prstGeom prst="rect">
              <a:avLst/>
            </a:prstGeom>
          </p:spPr>
        </p:pic>
      </p:grpSp>
      <p:sp>
        <p:nvSpPr>
          <p:cNvPr id="13" name="TextBox 13"/>
          <p:cNvSpPr txBox="1"/>
          <p:nvPr/>
        </p:nvSpPr>
        <p:spPr>
          <a:xfrm>
            <a:off x="2319382" y="3129348"/>
            <a:ext cx="5997525" cy="1055369"/>
          </a:xfrm>
          <a:prstGeom prst="rect">
            <a:avLst/>
          </a:prstGeom>
        </p:spPr>
        <p:txBody>
          <a:bodyPr lIns="0" tIns="0" rIns="0" bIns="0" rtlCol="0" anchor="t">
            <a:spAutoFit/>
          </a:bodyPr>
          <a:lstStyle/>
          <a:p>
            <a:pPr marL="0" lvl="0" indent="0" algn="just">
              <a:lnSpc>
                <a:spcPts val="8400"/>
              </a:lnSpc>
              <a:spcBef>
                <a:spcPct val="0"/>
              </a:spcBef>
            </a:pPr>
            <a:r>
              <a:rPr lang="en-US" sz="6000" b="1">
                <a:solidFill>
                  <a:srgbClr val="3A3A3C"/>
                </a:solidFill>
                <a:latin typeface="Helios Bold"/>
                <a:ea typeface="Helios Bold"/>
                <a:cs typeface="Helios Bold"/>
                <a:sym typeface="Helios Bold"/>
              </a:rPr>
              <a:t>ΣΑΣ ΕΥΧΑΡΙΣΤΩ</a:t>
            </a:r>
          </a:p>
        </p:txBody>
      </p:sp>
      <p:sp>
        <p:nvSpPr>
          <p:cNvPr id="14" name="TextBox 14"/>
          <p:cNvSpPr txBox="1"/>
          <p:nvPr/>
        </p:nvSpPr>
        <p:spPr>
          <a:xfrm>
            <a:off x="2346508" y="5076825"/>
            <a:ext cx="5014045" cy="467692"/>
          </a:xfrm>
          <a:prstGeom prst="rect">
            <a:avLst/>
          </a:prstGeom>
        </p:spPr>
        <p:txBody>
          <a:bodyPr lIns="0" tIns="0" rIns="0" bIns="0" rtlCol="0" anchor="t">
            <a:spAutoFit/>
          </a:bodyPr>
          <a:lstStyle/>
          <a:p>
            <a:pPr marL="0" lvl="1" indent="0" algn="just">
              <a:lnSpc>
                <a:spcPts val="3919"/>
              </a:lnSpc>
              <a:spcBef>
                <a:spcPct val="0"/>
              </a:spcBef>
            </a:pPr>
            <a:r>
              <a:rPr lang="el-GR" sz="2799" b="1" spc="-55" dirty="0">
                <a:solidFill>
                  <a:srgbClr val="3E3E3F"/>
                </a:solidFill>
                <a:latin typeface="Helios Bold"/>
                <a:ea typeface="Helios Bold"/>
                <a:cs typeface="Helios Bold"/>
                <a:sym typeface="Helios Bold"/>
              </a:rPr>
              <a:t>Βασιλική </a:t>
            </a:r>
            <a:r>
              <a:rPr lang="el-GR" sz="2799" b="1" spc="-55" dirty="0" err="1">
                <a:solidFill>
                  <a:srgbClr val="3E3E3F"/>
                </a:solidFill>
                <a:latin typeface="Helios Bold"/>
                <a:ea typeface="Helios Bold"/>
                <a:cs typeface="Helios Bold"/>
                <a:sym typeface="Helios Bold"/>
              </a:rPr>
              <a:t>Καλοδήμου</a:t>
            </a:r>
            <a:endParaRPr lang="en-US" sz="2799" b="1" spc="-55" dirty="0">
              <a:solidFill>
                <a:srgbClr val="3E3E3F"/>
              </a:solidFill>
              <a:latin typeface="Helios Bold"/>
              <a:ea typeface="Helios Bold"/>
              <a:cs typeface="Helios Bold"/>
              <a:sym typeface="Helios Bold"/>
            </a:endParaRPr>
          </a:p>
        </p:txBody>
      </p:sp>
      <p:sp>
        <p:nvSpPr>
          <p:cNvPr id="15" name="TextBox 15"/>
          <p:cNvSpPr txBox="1"/>
          <p:nvPr/>
        </p:nvSpPr>
        <p:spPr>
          <a:xfrm>
            <a:off x="2346508" y="5605966"/>
            <a:ext cx="7178492" cy="487313"/>
          </a:xfrm>
          <a:prstGeom prst="rect">
            <a:avLst/>
          </a:prstGeom>
        </p:spPr>
        <p:txBody>
          <a:bodyPr wrap="square" lIns="0" tIns="0" rIns="0" bIns="0" rtlCol="0" anchor="t">
            <a:spAutoFit/>
          </a:bodyPr>
          <a:lstStyle/>
          <a:p>
            <a:pPr marL="0" lvl="1" indent="0" algn="just">
              <a:lnSpc>
                <a:spcPts val="3779"/>
              </a:lnSpc>
              <a:spcBef>
                <a:spcPct val="0"/>
              </a:spcBef>
            </a:pPr>
            <a:r>
              <a:rPr lang="el-GR" sz="2699" spc="-53" dirty="0">
                <a:solidFill>
                  <a:srgbClr val="AF1E2D"/>
                </a:solidFill>
                <a:latin typeface="Helios"/>
                <a:ea typeface="Helios"/>
                <a:cs typeface="Helios"/>
                <a:sym typeface="Helios"/>
              </a:rPr>
              <a:t>Εθνικό Σημείο Επαφής για τον Ορίζοντα Ευρώπη</a:t>
            </a:r>
            <a:endParaRPr lang="en-US" sz="2699" spc="-53" dirty="0">
              <a:solidFill>
                <a:srgbClr val="AF1E2D"/>
              </a:solidFill>
              <a:latin typeface="Helios"/>
              <a:ea typeface="Helios"/>
              <a:cs typeface="Helios"/>
              <a:sym typeface="Helios"/>
            </a:endParaRPr>
          </a:p>
        </p:txBody>
      </p:sp>
      <p:sp>
        <p:nvSpPr>
          <p:cNvPr id="16" name="TextBox 16"/>
          <p:cNvSpPr txBox="1"/>
          <p:nvPr/>
        </p:nvSpPr>
        <p:spPr>
          <a:xfrm>
            <a:off x="3073777" y="7143288"/>
            <a:ext cx="3788059" cy="422275"/>
          </a:xfrm>
          <a:prstGeom prst="rect">
            <a:avLst/>
          </a:prstGeom>
        </p:spPr>
        <p:txBody>
          <a:bodyPr lIns="0" tIns="0" rIns="0" bIns="0" rtlCol="0" anchor="t">
            <a:spAutoFit/>
          </a:bodyPr>
          <a:lstStyle/>
          <a:p>
            <a:pPr marL="0" lvl="1" indent="0" algn="just">
              <a:lnSpc>
                <a:spcPts val="3499"/>
              </a:lnSpc>
              <a:spcBef>
                <a:spcPct val="0"/>
              </a:spcBef>
            </a:pPr>
            <a:r>
              <a:rPr lang="en-US" sz="2499" spc="-49" dirty="0">
                <a:solidFill>
                  <a:srgbClr val="3A3A3C"/>
                </a:solidFill>
                <a:latin typeface="Helios"/>
                <a:ea typeface="Helios"/>
                <a:cs typeface="Helios"/>
                <a:sym typeface="Helios"/>
              </a:rPr>
              <a:t>www.praxinetwork.gr</a:t>
            </a:r>
          </a:p>
        </p:txBody>
      </p:sp>
      <p:sp>
        <p:nvSpPr>
          <p:cNvPr id="17" name="TextBox 17"/>
          <p:cNvSpPr txBox="1"/>
          <p:nvPr/>
        </p:nvSpPr>
        <p:spPr>
          <a:xfrm>
            <a:off x="3073777" y="7841964"/>
            <a:ext cx="3788059" cy="855875"/>
          </a:xfrm>
          <a:prstGeom prst="rect">
            <a:avLst/>
          </a:prstGeom>
        </p:spPr>
        <p:txBody>
          <a:bodyPr lIns="0" tIns="0" rIns="0" bIns="0" rtlCol="0" anchor="t">
            <a:spAutoFit/>
          </a:bodyPr>
          <a:lstStyle/>
          <a:p>
            <a:pPr marL="0" lvl="1" indent="0" algn="just">
              <a:lnSpc>
                <a:spcPts val="3499"/>
              </a:lnSpc>
              <a:spcBef>
                <a:spcPct val="0"/>
              </a:spcBef>
            </a:pPr>
            <a:r>
              <a:rPr lang="en-US" sz="2499" spc="-49" dirty="0">
                <a:solidFill>
                  <a:srgbClr val="3A3A3C"/>
                </a:solidFill>
                <a:latin typeface="Helios"/>
                <a:ea typeface="Helios"/>
                <a:cs typeface="Helios"/>
                <a:sym typeface="Helios"/>
              </a:rPr>
              <a:t>vkalodimou@praxinetwork.gr</a:t>
            </a:r>
          </a:p>
        </p:txBody>
      </p:sp>
      <p:sp>
        <p:nvSpPr>
          <p:cNvPr id="18" name="TextBox 18"/>
          <p:cNvSpPr txBox="1"/>
          <p:nvPr/>
        </p:nvSpPr>
        <p:spPr>
          <a:xfrm>
            <a:off x="3073777" y="6509334"/>
            <a:ext cx="3559508" cy="407035"/>
          </a:xfrm>
          <a:prstGeom prst="rect">
            <a:avLst/>
          </a:prstGeom>
        </p:spPr>
        <p:txBody>
          <a:bodyPr lIns="0" tIns="0" rIns="0" bIns="0" rtlCol="0" anchor="t">
            <a:spAutoFit/>
          </a:bodyPr>
          <a:lstStyle/>
          <a:p>
            <a:pPr marL="0" lvl="1" indent="0" algn="just">
              <a:lnSpc>
                <a:spcPts val="3499"/>
              </a:lnSpc>
              <a:spcBef>
                <a:spcPct val="0"/>
              </a:spcBef>
            </a:pPr>
            <a:r>
              <a:rPr lang="en-US" sz="2499" spc="-49" dirty="0">
                <a:solidFill>
                  <a:srgbClr val="3A3A3C"/>
                </a:solidFill>
                <a:latin typeface="Helios"/>
                <a:ea typeface="Helios"/>
                <a:cs typeface="Helios"/>
                <a:sym typeface="Helios"/>
              </a:rPr>
              <a:t>+30 </a:t>
            </a:r>
            <a:r>
              <a:rPr lang="el-GR" sz="2499" spc="-49" dirty="0">
                <a:solidFill>
                  <a:srgbClr val="3A3A3C"/>
                </a:solidFill>
                <a:latin typeface="Helios"/>
                <a:ea typeface="Helios"/>
                <a:cs typeface="Helios"/>
                <a:sym typeface="Helios"/>
              </a:rPr>
              <a:t>210 360 7690</a:t>
            </a:r>
            <a:endParaRPr lang="en-US" sz="2499" spc="-49" dirty="0">
              <a:solidFill>
                <a:srgbClr val="3A3A3C"/>
              </a:solidFill>
              <a:latin typeface="Helios"/>
              <a:ea typeface="Helios"/>
              <a:cs typeface="Helios"/>
              <a:sym typeface="Helios"/>
            </a:endParaRPr>
          </a:p>
        </p:txBody>
      </p:sp>
    </p:spTree>
    <p:extLst>
      <p:ext uri="{BB962C8B-B14F-4D97-AF65-F5344CB8AC3E}">
        <p14:creationId xmlns:p14="http://schemas.microsoft.com/office/powerpoint/2010/main" val="4021090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Basic cost eligibility criteria (Art. </a:t>
            </a:r>
            <a:r>
              <a:rPr lang="en-US" sz="4499">
                <a:solidFill>
                  <a:srgbClr val="FFFFFF"/>
                </a:solidFill>
                <a:latin typeface="Helios"/>
                <a:ea typeface="Helios"/>
                <a:cs typeface="Helios"/>
                <a:sym typeface="Helios"/>
              </a:rPr>
              <a:t>6)</a:t>
            </a:r>
            <a:endParaRPr lang="en-US" sz="4499" dirty="0">
              <a:solidFill>
                <a:srgbClr val="FFFFFF"/>
              </a:solidFill>
              <a:latin typeface="Helios"/>
              <a:ea typeface="Helios"/>
              <a:cs typeface="Helios"/>
              <a:sym typeface="Helios"/>
            </a:endParaRP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0" name="Subtitle 9"/>
          <p:cNvSpPr>
            <a:spLocks noGrp="1"/>
          </p:cNvSpPr>
          <p:nvPr>
            <p:ph type="subTitle" idx="1"/>
          </p:nvPr>
        </p:nvSpPr>
        <p:spPr>
          <a:xfrm>
            <a:off x="609600" y="1784866"/>
            <a:ext cx="14399962" cy="7086600"/>
          </a:xfrm>
        </p:spPr>
        <p:txBody>
          <a:bodyPr>
            <a:normAutofit lnSpcReduction="10000"/>
          </a:bodyPr>
          <a:lstStyle/>
          <a:p>
            <a:pPr marL="514350" indent="-514350" algn="l">
              <a:buAutoNum type="arabicPeriod"/>
            </a:pPr>
            <a:r>
              <a:rPr lang="en-US" dirty="0"/>
              <a:t>they must be actually incurred by the beneficiary</a:t>
            </a:r>
          </a:p>
          <a:p>
            <a:pPr marL="514350" indent="-514350" algn="l">
              <a:buAutoNum type="arabicPeriod"/>
            </a:pPr>
            <a:r>
              <a:rPr lang="en-US" dirty="0"/>
              <a:t>they must be incurred in the period of the project (with some exceptions)</a:t>
            </a:r>
          </a:p>
          <a:p>
            <a:pPr marL="514350" indent="-514350" algn="l">
              <a:buAutoNum type="arabicPeriod"/>
            </a:pPr>
            <a:r>
              <a:rPr lang="en-US" dirty="0"/>
              <a:t>they must be declared under one of the budget categories set out in the Grant Agreement </a:t>
            </a:r>
          </a:p>
          <a:p>
            <a:pPr marL="514350" indent="-514350" algn="l">
              <a:buAutoNum type="arabicPeriod"/>
            </a:pPr>
            <a:r>
              <a:rPr lang="en-US" dirty="0"/>
              <a:t>they must be incurred in connection with the action as described in Annex 1 and necessary for its implementation </a:t>
            </a:r>
          </a:p>
          <a:p>
            <a:pPr marL="514350" indent="-514350" algn="l">
              <a:buAutoNum type="arabicPeriod"/>
            </a:pPr>
            <a:r>
              <a:rPr lang="en-US" dirty="0"/>
              <a:t> they must be identifiable and verifiable, in particular recorded in the beneficiary’s accounts in accordance with the accounting standards applicable in the country where the beneficiary is established and with the beneficiary’s usual cost accounting practices </a:t>
            </a:r>
          </a:p>
          <a:p>
            <a:pPr marL="514350" indent="-514350" algn="l">
              <a:buAutoNum type="arabicPeriod"/>
            </a:pPr>
            <a:r>
              <a:rPr lang="en-US" dirty="0"/>
              <a:t>they must comply with the applicable national law on taxes, </a:t>
            </a:r>
            <a:r>
              <a:rPr lang="en-US" dirty="0" err="1"/>
              <a:t>labour</a:t>
            </a:r>
            <a:r>
              <a:rPr lang="en-US" dirty="0"/>
              <a:t> and social security and </a:t>
            </a:r>
          </a:p>
          <a:p>
            <a:pPr marL="514350" indent="-514350" algn="l">
              <a:buAutoNum type="arabicPeriod"/>
            </a:pPr>
            <a:r>
              <a:rPr lang="en-US" dirty="0"/>
              <a:t> they must be reasonable, justified and must comply with the principle of sound financial management, in particular regarding economy and efficiency </a:t>
            </a:r>
            <a:endParaRPr lang="el-GR" dirty="0"/>
          </a:p>
        </p:txBody>
      </p:sp>
    </p:spTree>
    <p:extLst>
      <p:ext uri="{BB962C8B-B14F-4D97-AF65-F5344CB8AC3E}">
        <p14:creationId xmlns:p14="http://schemas.microsoft.com/office/powerpoint/2010/main" val="559522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The budget table</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3824" t="5249" b="15755"/>
          <a:stretch/>
        </p:blipFill>
        <p:spPr>
          <a:xfrm>
            <a:off x="378069" y="1406768"/>
            <a:ext cx="14684711" cy="7782609"/>
          </a:xfrm>
          <a:prstGeom prst="rect">
            <a:avLst/>
          </a:prstGeom>
        </p:spPr>
      </p:pic>
    </p:spTree>
    <p:extLst>
      <p:ext uri="{BB962C8B-B14F-4D97-AF65-F5344CB8AC3E}">
        <p14:creationId xmlns:p14="http://schemas.microsoft.com/office/powerpoint/2010/main" val="1435099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66273"/>
          </a:xfrm>
          <a:prstGeom prst="rect">
            <a:avLst/>
          </a:prstGeom>
        </p:spPr>
        <p:txBody>
          <a:bodyPr lIns="0" tIns="0" rIns="0" bIns="0" rtlCol="0" anchor="t">
            <a:spAutoFit/>
          </a:bodyPr>
          <a:lstStyle/>
          <a:p>
            <a:pPr algn="l">
              <a:lnSpc>
                <a:spcPts val="5399"/>
              </a:lnSpc>
            </a:pPr>
            <a:r>
              <a:rPr lang="el-GR" sz="4499" dirty="0">
                <a:solidFill>
                  <a:srgbClr val="FFFFFF"/>
                </a:solidFill>
                <a:latin typeface="Helios"/>
                <a:ea typeface="Helios"/>
                <a:cs typeface="Helios"/>
                <a:sym typeface="Helios"/>
              </a:rPr>
              <a:t>Για την αξιολόγηση</a:t>
            </a:r>
            <a:endParaRPr lang="en-US" sz="4499" dirty="0">
              <a:solidFill>
                <a:srgbClr val="FFFFFF"/>
              </a:solidFill>
              <a:latin typeface="Helios"/>
              <a:ea typeface="Helios"/>
              <a:cs typeface="Helios"/>
              <a:sym typeface="Helios"/>
            </a:endParaRP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0" name="Rectangle 9"/>
          <p:cNvSpPr/>
          <p:nvPr/>
        </p:nvSpPr>
        <p:spPr>
          <a:xfrm>
            <a:off x="563502" y="1559954"/>
            <a:ext cx="14447898" cy="7848302"/>
          </a:xfrm>
          <a:prstGeom prst="rect">
            <a:avLst/>
          </a:prstGeom>
        </p:spPr>
        <p:txBody>
          <a:bodyPr wrap="square">
            <a:spAutoFit/>
          </a:bodyPr>
          <a:lstStyle/>
          <a:p>
            <a:pPr marL="257175" indent="-257175" algn="just">
              <a:buClr>
                <a:srgbClr val="931680"/>
              </a:buClr>
              <a:buFont typeface="Arial" panose="020B0604020202020204" pitchFamily="34" charset="0"/>
              <a:buChar char="•"/>
            </a:pPr>
            <a:r>
              <a:rPr lang="el-GR" sz="3600" dirty="0"/>
              <a:t>Προσδιορισμός πόρων σύμφωνα με τις ανάγκες της </a:t>
            </a:r>
            <a:r>
              <a:rPr lang="el-GR" sz="3600" b="1" dirty="0">
                <a:solidFill>
                  <a:srgbClr val="B21C26"/>
                </a:solidFill>
              </a:rPr>
              <a:t>συγκεκριμένης πρότασης </a:t>
            </a:r>
            <a:r>
              <a:rPr lang="el-GR" sz="3600" dirty="0"/>
              <a:t>(όχι υπερ/ υπο εκτιμημένα)</a:t>
            </a:r>
          </a:p>
          <a:p>
            <a:pPr marL="257175" indent="-257175" algn="just">
              <a:buClr>
                <a:srgbClr val="931680"/>
              </a:buClr>
              <a:buFont typeface="Arial" panose="020B0604020202020204" pitchFamily="34" charset="0"/>
              <a:buChar char="•"/>
            </a:pPr>
            <a:endParaRPr lang="en-US" sz="3600" dirty="0"/>
          </a:p>
          <a:p>
            <a:pPr marL="257175" indent="-257175" algn="just">
              <a:buClr>
                <a:srgbClr val="931680"/>
              </a:buClr>
              <a:buFont typeface="Arial" panose="020B0604020202020204" pitchFamily="34" charset="0"/>
              <a:buChar char="•"/>
            </a:pPr>
            <a:r>
              <a:rPr lang="el-GR" sz="3600" dirty="0"/>
              <a:t>Αποκλίσεις μεταξύ εταίρων με την κατάλληλη αιτιολογία </a:t>
            </a:r>
            <a:r>
              <a:rPr lang="el-GR" sz="3600" b="1" dirty="0">
                <a:solidFill>
                  <a:srgbClr val="B21C26"/>
                </a:solidFill>
              </a:rPr>
              <a:t>βάσει του ρόλου τους </a:t>
            </a:r>
          </a:p>
          <a:p>
            <a:pPr marL="257175" indent="-257175" algn="just">
              <a:buClr>
                <a:srgbClr val="931680"/>
              </a:buClr>
              <a:buFont typeface="Arial" panose="020B0604020202020204" pitchFamily="34" charset="0"/>
              <a:buChar char="•"/>
            </a:pPr>
            <a:endParaRPr lang="el-GR" sz="3600" dirty="0"/>
          </a:p>
          <a:p>
            <a:pPr marL="257175" indent="-257175" algn="just">
              <a:buClr>
                <a:srgbClr val="931680"/>
              </a:buClr>
              <a:buFont typeface="Arial" panose="020B0604020202020204" pitchFamily="34" charset="0"/>
              <a:buChar char="•"/>
            </a:pPr>
            <a:r>
              <a:rPr lang="el-GR" sz="3600" dirty="0"/>
              <a:t>Πολύ καλή τεκμηρίωση </a:t>
            </a:r>
            <a:r>
              <a:rPr lang="en-US" sz="3600" b="1" dirty="0">
                <a:solidFill>
                  <a:srgbClr val="B21C26"/>
                </a:solidFill>
              </a:rPr>
              <a:t>subcontracting</a:t>
            </a:r>
          </a:p>
          <a:p>
            <a:pPr marL="257175" indent="-257175" algn="just">
              <a:buClr>
                <a:srgbClr val="931680"/>
              </a:buClr>
              <a:buFont typeface="Arial" panose="020B0604020202020204" pitchFamily="34" charset="0"/>
              <a:buChar char="•"/>
            </a:pPr>
            <a:endParaRPr lang="el-GR" sz="3600" dirty="0"/>
          </a:p>
          <a:p>
            <a:pPr marL="257175" indent="-257175" algn="just">
              <a:buClr>
                <a:srgbClr val="931680"/>
              </a:buClr>
              <a:buFont typeface="Arial" panose="020B0604020202020204" pitchFamily="34" charset="0"/>
              <a:buChar char="•"/>
            </a:pPr>
            <a:r>
              <a:rPr lang="el-GR" sz="3600" dirty="0"/>
              <a:t>Συμμετοχή </a:t>
            </a:r>
            <a:r>
              <a:rPr lang="en-US" sz="3600" b="1" dirty="0">
                <a:solidFill>
                  <a:srgbClr val="B21C26"/>
                </a:solidFill>
              </a:rPr>
              <a:t>3rd parties </a:t>
            </a:r>
            <a:r>
              <a:rPr lang="el-GR" sz="3600" dirty="0"/>
              <a:t>με τον κατάλληλο τρόπο</a:t>
            </a:r>
            <a:endParaRPr lang="en-US" sz="3600" dirty="0"/>
          </a:p>
          <a:p>
            <a:pPr marL="257175" indent="-257175" algn="just">
              <a:buClr>
                <a:srgbClr val="931680"/>
              </a:buClr>
              <a:buFont typeface="Arial" panose="020B0604020202020204" pitchFamily="34" charset="0"/>
              <a:buChar char="•"/>
            </a:pPr>
            <a:endParaRPr lang="el-GR" sz="3600" dirty="0"/>
          </a:p>
          <a:p>
            <a:pPr marL="257175" indent="-257175" algn="just">
              <a:buClr>
                <a:srgbClr val="931680"/>
              </a:buClr>
              <a:buFont typeface="Arial" panose="020B0604020202020204" pitchFamily="34" charset="0"/>
              <a:buChar char="•"/>
            </a:pPr>
            <a:r>
              <a:rPr lang="el-GR" sz="3600" dirty="0"/>
              <a:t>Επαρκές </a:t>
            </a:r>
            <a:r>
              <a:rPr lang="en-US" sz="3600" dirty="0"/>
              <a:t>effort/ budget </a:t>
            </a:r>
            <a:r>
              <a:rPr lang="el-GR" sz="3600" dirty="0"/>
              <a:t>για </a:t>
            </a:r>
            <a:r>
              <a:rPr lang="en-US" sz="3600" b="1" dirty="0">
                <a:solidFill>
                  <a:srgbClr val="B21C26"/>
                </a:solidFill>
              </a:rPr>
              <a:t>management / coordination</a:t>
            </a:r>
          </a:p>
          <a:p>
            <a:pPr marL="257175" indent="-257175" algn="just">
              <a:buClr>
                <a:srgbClr val="931680"/>
              </a:buClr>
              <a:buFont typeface="Arial" panose="020B0604020202020204" pitchFamily="34" charset="0"/>
              <a:buChar char="•"/>
            </a:pPr>
            <a:endParaRPr lang="el-GR" sz="3600" dirty="0"/>
          </a:p>
          <a:p>
            <a:pPr marL="257175" indent="-257175" algn="just">
              <a:buClr>
                <a:srgbClr val="931680"/>
              </a:buClr>
              <a:buFont typeface="Arial" panose="020B0604020202020204" pitchFamily="34" charset="0"/>
              <a:buChar char="•"/>
            </a:pPr>
            <a:r>
              <a:rPr lang="el-GR" sz="3600" b="1" dirty="0">
                <a:solidFill>
                  <a:srgbClr val="B21C26"/>
                </a:solidFill>
              </a:rPr>
              <a:t>Διαφάνεια / Σαφήνεια / Τεκμηρίωση της αναγκαιότητας / Σύνδεση με τις δράσεις του έργου </a:t>
            </a:r>
            <a:endParaRPr lang="en-US" sz="3600" b="1" dirty="0">
              <a:solidFill>
                <a:srgbClr val="B21C26"/>
              </a:solidFill>
            </a:endParaRPr>
          </a:p>
        </p:txBody>
      </p:sp>
    </p:spTree>
    <p:extLst>
      <p:ext uri="{BB962C8B-B14F-4D97-AF65-F5344CB8AC3E}">
        <p14:creationId xmlns:p14="http://schemas.microsoft.com/office/powerpoint/2010/main" val="2666790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A. Personnel costs</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2" name="Rectangle 11"/>
          <p:cNvSpPr/>
          <p:nvPr/>
        </p:nvSpPr>
        <p:spPr>
          <a:xfrm>
            <a:off x="457200" y="2327344"/>
            <a:ext cx="14828114" cy="6494085"/>
          </a:xfrm>
          <a:prstGeom prst="rect">
            <a:avLst/>
          </a:prstGeom>
        </p:spPr>
        <p:txBody>
          <a:bodyPr wrap="square">
            <a:spAutoFit/>
          </a:bodyPr>
          <a:lstStyle/>
          <a:p>
            <a:pPr marL="257175" indent="-257175" algn="just">
              <a:buClr>
                <a:srgbClr val="931680"/>
              </a:buClr>
              <a:buFont typeface="Arial" panose="020B0604020202020204" pitchFamily="34" charset="0"/>
              <a:buChar char="•"/>
            </a:pPr>
            <a:r>
              <a:rPr lang="el-GR" sz="3200" dirty="0"/>
              <a:t>Προσδιορισμός κατάλληλων εργαζομένων με βάση την ερευνητική δουλειά του </a:t>
            </a:r>
            <a:r>
              <a:rPr lang="el-GR" sz="3200" b="1" dirty="0">
                <a:solidFill>
                  <a:srgbClr val="B21C26"/>
                </a:solidFill>
              </a:rPr>
              <a:t>συγκεκριμένου έργου</a:t>
            </a:r>
          </a:p>
          <a:p>
            <a:pPr algn="just">
              <a:buClr>
                <a:srgbClr val="931680"/>
              </a:buClr>
            </a:pPr>
            <a:endParaRPr lang="en-US" sz="3200" b="1" dirty="0">
              <a:solidFill>
                <a:srgbClr val="B21C26"/>
              </a:solidFill>
            </a:endParaRPr>
          </a:p>
          <a:p>
            <a:pPr marL="1171575" lvl="2" indent="-257175" algn="just">
              <a:buClr>
                <a:srgbClr val="931680"/>
              </a:buClr>
              <a:buFont typeface="Arial" panose="020B0604020202020204" pitchFamily="34" charset="0"/>
              <a:buChar char="•"/>
            </a:pPr>
            <a:r>
              <a:rPr lang="el-GR" sz="3200" dirty="0"/>
              <a:t>Μισθοδοτούνται από τον </a:t>
            </a:r>
            <a:r>
              <a:rPr lang="en-US" sz="3200" b="1" dirty="0">
                <a:solidFill>
                  <a:srgbClr val="B21C26"/>
                </a:solidFill>
              </a:rPr>
              <a:t>beneficiary </a:t>
            </a:r>
            <a:r>
              <a:rPr lang="el-GR" sz="3200" b="1" dirty="0">
                <a:solidFill>
                  <a:srgbClr val="B21C26"/>
                </a:solidFill>
              </a:rPr>
              <a:t>ή άλλη οντότητα</a:t>
            </a:r>
            <a:r>
              <a:rPr lang="el-GR" sz="3200" dirty="0"/>
              <a:t>;</a:t>
            </a:r>
          </a:p>
          <a:p>
            <a:pPr marL="1171575" lvl="2" indent="-257175" algn="just">
              <a:buClr>
                <a:srgbClr val="931680"/>
              </a:buClr>
              <a:buFont typeface="Arial" panose="020B0604020202020204" pitchFamily="34" charset="0"/>
              <a:buChar char="•"/>
            </a:pPr>
            <a:r>
              <a:rPr lang="el-GR" sz="3200" b="1" dirty="0">
                <a:solidFill>
                  <a:srgbClr val="B21C26"/>
                </a:solidFill>
              </a:rPr>
              <a:t>Βαθμός/ ιεραρχία </a:t>
            </a:r>
            <a:r>
              <a:rPr lang="el-GR" sz="3200" dirty="0"/>
              <a:t>(</a:t>
            </a:r>
            <a:r>
              <a:rPr lang="en-US" sz="3200" dirty="0"/>
              <a:t>manager, junior – senior, technical, professor, researcher, post-doc, administrative, …)</a:t>
            </a:r>
          </a:p>
          <a:p>
            <a:pPr marL="1171575" lvl="2" indent="-257175" algn="just">
              <a:buClr>
                <a:srgbClr val="931680"/>
              </a:buClr>
              <a:buFont typeface="Arial" panose="020B0604020202020204" pitchFamily="34" charset="0"/>
              <a:buChar char="•"/>
            </a:pPr>
            <a:r>
              <a:rPr lang="el-GR" sz="3200" b="1" dirty="0">
                <a:solidFill>
                  <a:srgbClr val="B21C26"/>
                </a:solidFill>
              </a:rPr>
              <a:t>Είδος εργασιακής σχέσης </a:t>
            </a:r>
            <a:r>
              <a:rPr lang="el-GR" sz="3200" dirty="0"/>
              <a:t>(μισθωτοί, συμβασιούχοι έργου, τίτλοι κτήσης, </a:t>
            </a:r>
            <a:r>
              <a:rPr lang="en-US" sz="3200" dirty="0"/>
              <a:t>SME owners, </a:t>
            </a:r>
            <a:r>
              <a:rPr lang="el-GR" sz="3200" dirty="0"/>
              <a:t>...)</a:t>
            </a:r>
          </a:p>
          <a:p>
            <a:pPr marL="1171575" lvl="2" indent="-257175" algn="just">
              <a:buClr>
                <a:srgbClr val="931680"/>
              </a:buClr>
              <a:buFont typeface="Arial" panose="020B0604020202020204" pitchFamily="34" charset="0"/>
              <a:buChar char="•"/>
            </a:pPr>
            <a:r>
              <a:rPr lang="el-GR" sz="3200" b="1" dirty="0">
                <a:solidFill>
                  <a:srgbClr val="B21C26"/>
                </a:solidFill>
              </a:rPr>
              <a:t>Ποσοστό</a:t>
            </a:r>
            <a:r>
              <a:rPr lang="el-GR" sz="3200" dirty="0"/>
              <a:t> απασχόλησης (</a:t>
            </a:r>
            <a:r>
              <a:rPr lang="en-US" sz="3200" dirty="0"/>
              <a:t>full time – part time, …) </a:t>
            </a:r>
          </a:p>
          <a:p>
            <a:pPr marL="1171575" lvl="2" indent="-257175" algn="just">
              <a:buClr>
                <a:srgbClr val="931680"/>
              </a:buClr>
              <a:buFont typeface="Arial" panose="020B0604020202020204" pitchFamily="34" charset="0"/>
              <a:buChar char="•"/>
            </a:pPr>
            <a:r>
              <a:rPr lang="el-GR" sz="3200" dirty="0"/>
              <a:t>Λαμβάνοντας υπόψη πιθανή </a:t>
            </a:r>
            <a:r>
              <a:rPr lang="el-GR" sz="3200" b="1" dirty="0">
                <a:solidFill>
                  <a:srgbClr val="B21C26"/>
                </a:solidFill>
              </a:rPr>
              <a:t>ημερομηνία έναρξης </a:t>
            </a:r>
            <a:r>
              <a:rPr lang="el-GR" sz="3200" dirty="0"/>
              <a:t>και πιθανές αλλαγές</a:t>
            </a:r>
          </a:p>
          <a:p>
            <a:pPr marL="1171575" lvl="2"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l-GR" sz="3200" dirty="0"/>
              <a:t>Προσδιορισμός </a:t>
            </a:r>
            <a:r>
              <a:rPr lang="en-US" sz="3200" b="1" dirty="0">
                <a:solidFill>
                  <a:srgbClr val="B21C26"/>
                </a:solidFill>
              </a:rPr>
              <a:t>average monthly rate </a:t>
            </a:r>
            <a:r>
              <a:rPr lang="el-GR" sz="3200" b="1" dirty="0">
                <a:solidFill>
                  <a:srgbClr val="B21C26"/>
                </a:solidFill>
              </a:rPr>
              <a:t>(</a:t>
            </a:r>
            <a:r>
              <a:rPr lang="en-US" sz="3200" b="1" dirty="0">
                <a:solidFill>
                  <a:srgbClr val="B21C26"/>
                </a:solidFill>
              </a:rPr>
              <a:t>“PM rate”) </a:t>
            </a:r>
            <a:r>
              <a:rPr lang="el-GR" sz="3200" dirty="0"/>
              <a:t>των συγκεκριμένων εργαζομένων (πλήρες εργοδοτικό κόστος), ανάλογα και με τη συνεισφορά καθενός</a:t>
            </a:r>
          </a:p>
        </p:txBody>
      </p:sp>
    </p:spTree>
    <p:extLst>
      <p:ext uri="{BB962C8B-B14F-4D97-AF65-F5344CB8AC3E}">
        <p14:creationId xmlns:p14="http://schemas.microsoft.com/office/powerpoint/2010/main" val="3110254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66273"/>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B. Subcontracting</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2" name="Rectangle 11"/>
          <p:cNvSpPr/>
          <p:nvPr/>
        </p:nvSpPr>
        <p:spPr>
          <a:xfrm>
            <a:off x="488086" y="1545084"/>
            <a:ext cx="13075513" cy="7294305"/>
          </a:xfrm>
          <a:prstGeom prst="rect">
            <a:avLst/>
          </a:prstGeom>
        </p:spPr>
        <p:txBody>
          <a:bodyPr wrap="square">
            <a:spAutoFit/>
          </a:bodyPr>
          <a:lstStyle/>
          <a:p>
            <a:pPr marL="257175" indent="-257175" algn="just">
              <a:buClr>
                <a:srgbClr val="931680"/>
              </a:buClr>
              <a:buFont typeface="Arial" panose="020B0604020202020204" pitchFamily="34" charset="0"/>
              <a:buChar char="•"/>
            </a:pPr>
            <a:r>
              <a:rPr lang="el-GR" sz="3600" dirty="0"/>
              <a:t>Ελέγχεται </a:t>
            </a:r>
            <a:r>
              <a:rPr lang="el-GR" sz="3600" b="1" dirty="0">
                <a:solidFill>
                  <a:srgbClr val="B21C26"/>
                </a:solidFill>
              </a:rPr>
              <a:t>διεξοδικά</a:t>
            </a:r>
            <a:endParaRPr lang="en-US" sz="3600" b="1" dirty="0">
              <a:solidFill>
                <a:srgbClr val="B21C26"/>
              </a:solidFill>
            </a:endParaRPr>
          </a:p>
          <a:p>
            <a:pPr marL="257175" indent="-257175" algn="just">
              <a:buClr>
                <a:srgbClr val="931680"/>
              </a:buClr>
              <a:buFont typeface="Arial" panose="020B0604020202020204" pitchFamily="34" charset="0"/>
              <a:buChar char="•"/>
            </a:pPr>
            <a:endParaRPr lang="en-US" sz="3600" dirty="0"/>
          </a:p>
          <a:p>
            <a:pPr marL="257175" indent="-257175" algn="just">
              <a:buClr>
                <a:srgbClr val="931680"/>
              </a:buClr>
              <a:buFont typeface="Arial" panose="020B0604020202020204" pitchFamily="34" charset="0"/>
              <a:buChar char="•"/>
            </a:pPr>
            <a:r>
              <a:rPr lang="el-GR" sz="3600" dirty="0"/>
              <a:t>Μόνο για </a:t>
            </a:r>
            <a:r>
              <a:rPr lang="el-GR" sz="3600" b="1" dirty="0">
                <a:solidFill>
                  <a:srgbClr val="B21C26"/>
                </a:solidFill>
              </a:rPr>
              <a:t>περιορισμένο</a:t>
            </a:r>
            <a:r>
              <a:rPr lang="el-GR" sz="3600" dirty="0"/>
              <a:t> μέρος της ερευνητικής δουλειάς</a:t>
            </a:r>
          </a:p>
          <a:p>
            <a:pPr marL="257175" indent="-257175" algn="just">
              <a:buClr>
                <a:srgbClr val="931680"/>
              </a:buClr>
              <a:buFont typeface="Arial" panose="020B0604020202020204" pitchFamily="34" charset="0"/>
              <a:buChar char="•"/>
            </a:pPr>
            <a:endParaRPr lang="en-US" sz="3600" dirty="0"/>
          </a:p>
          <a:p>
            <a:pPr marL="257175" indent="-257175" algn="just">
              <a:buClr>
                <a:srgbClr val="931680"/>
              </a:buClr>
              <a:buFont typeface="Arial" panose="020B0604020202020204" pitchFamily="34" charset="0"/>
              <a:buChar char="•"/>
            </a:pPr>
            <a:r>
              <a:rPr lang="el-GR" sz="3600" dirty="0"/>
              <a:t>Απαραίτητα στην πρόταση: </a:t>
            </a:r>
          </a:p>
          <a:p>
            <a:pPr marL="1171575" lvl="2" indent="-257175" algn="just">
              <a:buClr>
                <a:srgbClr val="931680"/>
              </a:buClr>
              <a:buFont typeface="Arial" panose="020B0604020202020204" pitchFamily="34" charset="0"/>
              <a:buChar char="•"/>
            </a:pPr>
            <a:r>
              <a:rPr lang="el-GR" sz="3600" dirty="0"/>
              <a:t>Γιατί απαιτείται;</a:t>
            </a:r>
          </a:p>
          <a:p>
            <a:pPr marL="1171575" lvl="2" indent="-257175" algn="just">
              <a:buClr>
                <a:srgbClr val="931680"/>
              </a:buClr>
              <a:buFont typeface="Arial" panose="020B0604020202020204" pitchFamily="34" charset="0"/>
              <a:buChar char="•"/>
            </a:pPr>
            <a:r>
              <a:rPr lang="el-GR" sz="3600" dirty="0"/>
              <a:t>Γιατί δεν μπορεί ο </a:t>
            </a:r>
            <a:r>
              <a:rPr lang="en-US" sz="3600" dirty="0"/>
              <a:t>beneficiary </a:t>
            </a:r>
            <a:r>
              <a:rPr lang="el-GR" sz="3600" dirty="0"/>
              <a:t>να υλοποιήσει τα </a:t>
            </a:r>
            <a:r>
              <a:rPr lang="en-US" sz="3600" dirty="0"/>
              <a:t>tasks</a:t>
            </a:r>
            <a:r>
              <a:rPr lang="el-GR" sz="3600" dirty="0"/>
              <a:t>;</a:t>
            </a:r>
          </a:p>
          <a:p>
            <a:pPr marL="1171575" lvl="2" indent="-257175" algn="just">
              <a:buClr>
                <a:srgbClr val="931680"/>
              </a:buClr>
              <a:buFont typeface="Arial" panose="020B0604020202020204" pitchFamily="34" charset="0"/>
              <a:buChar char="•"/>
            </a:pPr>
            <a:r>
              <a:rPr lang="el-GR" sz="3600" dirty="0"/>
              <a:t>Πώς θα διασφαλιστεί </a:t>
            </a:r>
            <a:r>
              <a:rPr lang="en-US" sz="3600" dirty="0"/>
              <a:t>value for money/ conflict of interest</a:t>
            </a:r>
            <a:r>
              <a:rPr lang="el-GR" sz="3600" dirty="0"/>
              <a:t>;</a:t>
            </a:r>
          </a:p>
          <a:p>
            <a:pPr marL="1171575" lvl="2" indent="-257175" algn="just">
              <a:buClr>
                <a:srgbClr val="931680"/>
              </a:buClr>
              <a:buFont typeface="Arial" panose="020B0604020202020204" pitchFamily="34" charset="0"/>
              <a:buChar char="•"/>
            </a:pPr>
            <a:r>
              <a:rPr lang="el-GR" sz="3600" dirty="0"/>
              <a:t>Αναλυτική περιγραφή </a:t>
            </a:r>
            <a:r>
              <a:rPr lang="el-GR" sz="3600" b="1" dirty="0">
                <a:solidFill>
                  <a:srgbClr val="B21C26"/>
                </a:solidFill>
              </a:rPr>
              <a:t>δράσεων </a:t>
            </a:r>
            <a:r>
              <a:rPr lang="en-US" sz="3600" b="1" dirty="0">
                <a:solidFill>
                  <a:srgbClr val="B21C26"/>
                </a:solidFill>
              </a:rPr>
              <a:t>subcontracting </a:t>
            </a:r>
            <a:r>
              <a:rPr lang="el-GR" sz="3600" b="1" dirty="0">
                <a:solidFill>
                  <a:srgbClr val="B21C26"/>
                </a:solidFill>
              </a:rPr>
              <a:t>και κόστους </a:t>
            </a:r>
            <a:r>
              <a:rPr lang="el-GR" sz="3600" dirty="0"/>
              <a:t>(όχι ονομαστική αναφορά εκτός εξαιρέσεων) </a:t>
            </a:r>
            <a:endParaRPr lang="en-US" sz="3600" dirty="0"/>
          </a:p>
          <a:p>
            <a:pPr marL="257175" indent="-257175" algn="just">
              <a:buClr>
                <a:srgbClr val="931680"/>
              </a:buClr>
              <a:buFont typeface="Arial" panose="020B0604020202020204" pitchFamily="34" charset="0"/>
              <a:buChar char="•"/>
            </a:pPr>
            <a:endParaRPr lang="en-US" sz="3600" dirty="0"/>
          </a:p>
          <a:p>
            <a:pPr marL="257175" indent="-257175" algn="just">
              <a:buClr>
                <a:srgbClr val="931680"/>
              </a:buClr>
              <a:buFont typeface="Arial" panose="020B0604020202020204" pitchFamily="34" charset="0"/>
              <a:buChar char="•"/>
            </a:pPr>
            <a:r>
              <a:rPr lang="el-GR" sz="3600" dirty="0"/>
              <a:t>Τροποποιήσεις/ προσθήκη </a:t>
            </a:r>
            <a:r>
              <a:rPr lang="en-US" sz="3600" dirty="0"/>
              <a:t>subcontracting: </a:t>
            </a:r>
            <a:r>
              <a:rPr lang="el-GR" sz="3600" dirty="0"/>
              <a:t>γενικά απαιτείται </a:t>
            </a:r>
            <a:r>
              <a:rPr lang="el-GR" sz="3600" b="1" dirty="0">
                <a:solidFill>
                  <a:srgbClr val="B21C26"/>
                </a:solidFill>
              </a:rPr>
              <a:t>έγκριση</a:t>
            </a:r>
            <a:r>
              <a:rPr lang="el-GR" sz="3600" dirty="0"/>
              <a:t> ή/και</a:t>
            </a:r>
            <a:r>
              <a:rPr lang="en-US" sz="3600" dirty="0"/>
              <a:t> </a:t>
            </a:r>
            <a:r>
              <a:rPr lang="en-US" sz="3600" b="1" dirty="0">
                <a:solidFill>
                  <a:srgbClr val="B21C26"/>
                </a:solidFill>
              </a:rPr>
              <a:t>amendment GA</a:t>
            </a:r>
          </a:p>
        </p:txBody>
      </p:sp>
    </p:spTree>
    <p:extLst>
      <p:ext uri="{BB962C8B-B14F-4D97-AF65-F5344CB8AC3E}">
        <p14:creationId xmlns:p14="http://schemas.microsoft.com/office/powerpoint/2010/main" val="1584248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C1. Travel</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0" name="Rectangle 9"/>
          <p:cNvSpPr/>
          <p:nvPr/>
        </p:nvSpPr>
        <p:spPr>
          <a:xfrm>
            <a:off x="488086" y="2107793"/>
            <a:ext cx="11475313" cy="6494085"/>
          </a:xfrm>
          <a:prstGeom prst="rect">
            <a:avLst/>
          </a:prstGeom>
        </p:spPr>
        <p:txBody>
          <a:bodyPr wrap="square">
            <a:spAutoFit/>
          </a:bodyPr>
          <a:lstStyle/>
          <a:p>
            <a:pPr algn="just">
              <a:buClr>
                <a:srgbClr val="931680"/>
              </a:buClr>
            </a:pPr>
            <a:endParaRPr lang="el-GR" sz="3200" dirty="0"/>
          </a:p>
          <a:p>
            <a:pPr marL="257175" indent="-257175" algn="just">
              <a:buClr>
                <a:srgbClr val="931680"/>
              </a:buClr>
              <a:buFont typeface="Arial" panose="020B0604020202020204" pitchFamily="34" charset="0"/>
              <a:buChar char="•"/>
            </a:pPr>
            <a:r>
              <a:rPr lang="en-US" sz="3200" dirty="0">
                <a:solidFill>
                  <a:srgbClr val="B21C26"/>
                </a:solidFill>
              </a:rPr>
              <a:t>Project implementation, communication and dissemination  </a:t>
            </a:r>
            <a:r>
              <a:rPr lang="en-US" sz="3200" dirty="0"/>
              <a:t>(Visits to research sites, Conferences, </a:t>
            </a:r>
            <a:r>
              <a:rPr lang="en-US" sz="3200" dirty="0" err="1"/>
              <a:t>Infodays</a:t>
            </a:r>
            <a:r>
              <a:rPr lang="en-US" sz="3200" dirty="0"/>
              <a:t>, Events, Exhibitions, …)</a:t>
            </a:r>
            <a:endParaRPr lang="el-GR" sz="3200" dirty="0"/>
          </a:p>
          <a:p>
            <a:pPr marL="257175" indent="-257175" algn="just">
              <a:buClr>
                <a:srgbClr val="931680"/>
              </a:buClr>
              <a:buFont typeface="Arial" panose="020B0604020202020204" pitchFamily="34" charset="0"/>
              <a:buChar char="•"/>
            </a:pPr>
            <a:endParaRPr lang="en-US" sz="3200" dirty="0"/>
          </a:p>
          <a:p>
            <a:pPr marL="257175" indent="-257175" algn="just">
              <a:buClr>
                <a:srgbClr val="931680"/>
              </a:buClr>
              <a:buFont typeface="Arial" panose="020B0604020202020204" pitchFamily="34" charset="0"/>
              <a:buChar char="•"/>
            </a:pPr>
            <a:r>
              <a:rPr lang="en-US" sz="3200" dirty="0">
                <a:solidFill>
                  <a:srgbClr val="B21C26"/>
                </a:solidFill>
              </a:rPr>
              <a:t>Project meetings between partners </a:t>
            </a:r>
            <a:r>
              <a:rPr lang="en-US" sz="3200" dirty="0"/>
              <a:t>(General Assembly, Steering Committee, Consortium Board, Advisory Board, WP Leaders meetings, …)</a:t>
            </a:r>
          </a:p>
          <a:p>
            <a:pPr marL="257175" indent="-257175" algn="just">
              <a:buClr>
                <a:srgbClr val="931680"/>
              </a:buClr>
              <a:buFont typeface="Arial" panose="020B0604020202020204" pitchFamily="34" charset="0"/>
              <a:buChar char="•"/>
            </a:pPr>
            <a:endParaRPr lang="el-GR" sz="3200" dirty="0"/>
          </a:p>
          <a:p>
            <a:pPr marL="257175" indent="-257175" algn="just">
              <a:buClr>
                <a:srgbClr val="931680"/>
              </a:buClr>
              <a:buFont typeface="Arial" panose="020B0604020202020204" pitchFamily="34" charset="0"/>
              <a:buChar char="•"/>
            </a:pPr>
            <a:r>
              <a:rPr lang="en-US" sz="3200" dirty="0"/>
              <a:t>Travels for </a:t>
            </a:r>
            <a:r>
              <a:rPr lang="en-US" sz="3200" dirty="0">
                <a:solidFill>
                  <a:srgbClr val="B21C26"/>
                </a:solidFill>
              </a:rPr>
              <a:t>meetings with the EC </a:t>
            </a:r>
            <a:r>
              <a:rPr lang="el-GR" sz="3200" dirty="0">
                <a:solidFill>
                  <a:srgbClr val="B21C26"/>
                </a:solidFill>
              </a:rPr>
              <a:t>/ </a:t>
            </a:r>
            <a:r>
              <a:rPr lang="en-US" sz="3200" dirty="0">
                <a:solidFill>
                  <a:srgbClr val="B21C26"/>
                </a:solidFill>
              </a:rPr>
              <a:t>Project review meetings</a:t>
            </a:r>
          </a:p>
          <a:p>
            <a:pPr marL="257175" indent="-257175" algn="just">
              <a:buClr>
                <a:srgbClr val="931680"/>
              </a:buClr>
              <a:buFont typeface="Arial" panose="020B0604020202020204" pitchFamily="34" charset="0"/>
              <a:buChar char="•"/>
            </a:pPr>
            <a:endParaRPr lang="el-GR" sz="3200" dirty="0"/>
          </a:p>
          <a:p>
            <a:pPr marL="257175" indent="-257175" algn="just">
              <a:buClr>
                <a:srgbClr val="931680"/>
              </a:buClr>
              <a:buFont typeface="Arial" panose="020B0604020202020204" pitchFamily="34" charset="0"/>
              <a:buChar char="•"/>
            </a:pPr>
            <a:r>
              <a:rPr lang="en-US" sz="3200" dirty="0"/>
              <a:t>Travels of </a:t>
            </a:r>
            <a:r>
              <a:rPr lang="en-US" sz="3200" dirty="0">
                <a:solidFill>
                  <a:srgbClr val="B21C26"/>
                </a:solidFill>
              </a:rPr>
              <a:t>invited speakers /external experts</a:t>
            </a:r>
          </a:p>
          <a:p>
            <a:pPr marL="257175" indent="-257175" algn="just">
              <a:buClr>
                <a:srgbClr val="931680"/>
              </a:buClr>
              <a:buFont typeface="Arial" panose="020B0604020202020204" pitchFamily="34" charset="0"/>
              <a:buChar char="•"/>
            </a:pPr>
            <a:endParaRPr lang="el-GR" sz="3200" dirty="0"/>
          </a:p>
          <a:p>
            <a:pPr marL="257175" indent="-257175" algn="just">
              <a:buClr>
                <a:srgbClr val="931680"/>
              </a:buClr>
              <a:buFont typeface="Arial" panose="020B0604020202020204" pitchFamily="34" charset="0"/>
              <a:buChar char="•"/>
            </a:pPr>
            <a:r>
              <a:rPr lang="en-US" sz="3200" dirty="0"/>
              <a:t>Take into account the </a:t>
            </a:r>
            <a:r>
              <a:rPr lang="en-US" sz="3200" dirty="0">
                <a:solidFill>
                  <a:srgbClr val="B21C26"/>
                </a:solidFill>
              </a:rPr>
              <a:t>usual practices </a:t>
            </a:r>
            <a:r>
              <a:rPr lang="en-US" sz="3200" dirty="0"/>
              <a:t>of your organisation</a:t>
            </a:r>
          </a:p>
        </p:txBody>
      </p:sp>
    </p:spTree>
    <p:extLst>
      <p:ext uri="{BB962C8B-B14F-4D97-AF65-F5344CB8AC3E}">
        <p14:creationId xmlns:p14="http://schemas.microsoft.com/office/powerpoint/2010/main" val="3926713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345281"/>
            <a:ext cx="10595477" cy="1021556"/>
            <a:chOff x="0" y="0"/>
            <a:chExt cx="604777" cy="58309"/>
          </a:xfrm>
        </p:grpSpPr>
        <p:sp>
          <p:nvSpPr>
            <p:cNvPr id="3" name="Freeform 3"/>
            <p:cNvSpPr/>
            <p:nvPr/>
          </p:nvSpPr>
          <p:spPr>
            <a:xfrm>
              <a:off x="0" y="0"/>
              <a:ext cx="604777" cy="58309"/>
            </a:xfrm>
            <a:custGeom>
              <a:avLst/>
              <a:gdLst/>
              <a:ahLst/>
              <a:cxnLst/>
              <a:rect l="l" t="t" r="r" b="b"/>
              <a:pathLst>
                <a:path w="604777" h="58309">
                  <a:moveTo>
                    <a:pt x="0" y="0"/>
                  </a:moveTo>
                  <a:lnTo>
                    <a:pt x="604777" y="0"/>
                  </a:lnTo>
                  <a:lnTo>
                    <a:pt x="604777" y="58309"/>
                  </a:lnTo>
                  <a:lnTo>
                    <a:pt x="0" y="58309"/>
                  </a:lnTo>
                  <a:close/>
                </a:path>
              </a:pathLst>
            </a:custGeom>
            <a:solidFill>
              <a:srgbClr val="AF1E2D"/>
            </a:solidFill>
          </p:spPr>
        </p:sp>
        <p:sp>
          <p:nvSpPr>
            <p:cNvPr id="4" name="TextBox 4"/>
            <p:cNvSpPr txBox="1"/>
            <p:nvPr/>
          </p:nvSpPr>
          <p:spPr>
            <a:xfrm>
              <a:off x="0" y="-38100"/>
              <a:ext cx="604777" cy="96409"/>
            </a:xfrm>
            <a:prstGeom prst="rect">
              <a:avLst/>
            </a:prstGeom>
          </p:spPr>
          <p:txBody>
            <a:bodyPr lIns="50800" tIns="50800" rIns="50800" bIns="50800" rtlCol="0" anchor="ctr"/>
            <a:lstStyle/>
            <a:p>
              <a:pPr algn="ctr">
                <a:lnSpc>
                  <a:spcPts val="2100"/>
                </a:lnSpc>
              </a:pPr>
              <a:endParaRPr/>
            </a:p>
          </p:txBody>
        </p:sp>
      </p:grpSp>
      <p:sp>
        <p:nvSpPr>
          <p:cNvPr id="5" name="TextBox 5"/>
          <p:cNvSpPr txBox="1"/>
          <p:nvPr/>
        </p:nvSpPr>
        <p:spPr>
          <a:xfrm>
            <a:off x="794196" y="508397"/>
            <a:ext cx="9007086" cy="646139"/>
          </a:xfrm>
          <a:prstGeom prst="rect">
            <a:avLst/>
          </a:prstGeom>
        </p:spPr>
        <p:txBody>
          <a:bodyPr lIns="0" tIns="0" rIns="0" bIns="0" rtlCol="0" anchor="t">
            <a:spAutoFit/>
          </a:bodyPr>
          <a:lstStyle/>
          <a:p>
            <a:pPr algn="l">
              <a:lnSpc>
                <a:spcPts val="5399"/>
              </a:lnSpc>
            </a:pPr>
            <a:r>
              <a:rPr lang="en-US" sz="4499" dirty="0">
                <a:solidFill>
                  <a:srgbClr val="FFFFFF"/>
                </a:solidFill>
                <a:latin typeface="Helios"/>
                <a:ea typeface="Helios"/>
                <a:cs typeface="Helios"/>
                <a:sym typeface="Helios"/>
              </a:rPr>
              <a:t>C2. Equipment</a:t>
            </a:r>
          </a:p>
        </p:txBody>
      </p:sp>
      <p:sp>
        <p:nvSpPr>
          <p:cNvPr id="6" name="Freeform 6"/>
          <p:cNvSpPr/>
          <p:nvPr/>
        </p:nvSpPr>
        <p:spPr>
          <a:xfrm>
            <a:off x="15624473" y="9189377"/>
            <a:ext cx="2386120" cy="866814"/>
          </a:xfrm>
          <a:custGeom>
            <a:avLst/>
            <a:gdLst/>
            <a:ahLst/>
            <a:cxnLst/>
            <a:rect l="l" t="t" r="r" b="b"/>
            <a:pathLst>
              <a:path w="2386120" h="866814">
                <a:moveTo>
                  <a:pt x="0" y="0"/>
                </a:moveTo>
                <a:lnTo>
                  <a:pt x="2386119" y="0"/>
                </a:lnTo>
                <a:lnTo>
                  <a:pt x="2386119" y="866814"/>
                </a:lnTo>
                <a:lnTo>
                  <a:pt x="0" y="866814"/>
                </a:lnTo>
                <a:lnTo>
                  <a:pt x="0" y="0"/>
                </a:lnTo>
                <a:close/>
              </a:path>
            </a:pathLst>
          </a:custGeom>
          <a:blipFill>
            <a:blip r:embed="rId2"/>
            <a:stretch>
              <a:fillRect/>
            </a:stretch>
          </a:blipFill>
        </p:spPr>
      </p:sp>
      <p:sp>
        <p:nvSpPr>
          <p:cNvPr id="9" name="Rectangle 8"/>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1" name="Rectangle 10"/>
          <p:cNvSpPr/>
          <p:nvPr/>
        </p:nvSpPr>
        <p:spPr>
          <a:xfrm>
            <a:off x="9022813" y="4958834"/>
            <a:ext cx="242374" cy="369332"/>
          </a:xfrm>
          <a:prstGeom prst="rect">
            <a:avLst/>
          </a:prstGeom>
        </p:spPr>
        <p:txBody>
          <a:bodyPr wrap="none">
            <a:spAutoFit/>
          </a:bodyPr>
          <a:lstStyle/>
          <a:p>
            <a:r>
              <a:rPr lang="el-GR" dirty="0">
                <a:solidFill>
                  <a:srgbClr val="000000"/>
                </a:solidFill>
                <a:latin typeface="Times New Roman" panose="02020603050405020304" pitchFamily="18" charset="0"/>
              </a:rPr>
              <a:t> </a:t>
            </a:r>
            <a:endParaRPr lang="el-GR" dirty="0"/>
          </a:p>
        </p:txBody>
      </p:sp>
      <p:sp>
        <p:nvSpPr>
          <p:cNvPr id="12" name="Rectangle 11"/>
          <p:cNvSpPr/>
          <p:nvPr/>
        </p:nvSpPr>
        <p:spPr>
          <a:xfrm>
            <a:off x="488086" y="1940739"/>
            <a:ext cx="12008713" cy="6771084"/>
          </a:xfrm>
          <a:prstGeom prst="rect">
            <a:avLst/>
          </a:prstGeom>
        </p:spPr>
        <p:txBody>
          <a:bodyPr wrap="square">
            <a:spAutoFit/>
          </a:bodyPr>
          <a:lstStyle/>
          <a:p>
            <a:pPr marL="257175" indent="-257175" algn="just">
              <a:buClr>
                <a:srgbClr val="931680"/>
              </a:buClr>
              <a:buFont typeface="Arial" panose="020B0604020202020204" pitchFamily="34" charset="0"/>
              <a:buChar char="•"/>
            </a:pPr>
            <a:endParaRPr lang="en-US" dirty="0"/>
          </a:p>
          <a:p>
            <a:pPr marL="257175" indent="-257175" algn="just">
              <a:buClr>
                <a:srgbClr val="931680"/>
              </a:buClr>
              <a:buFont typeface="Arial" panose="020B0604020202020204" pitchFamily="34" charset="0"/>
              <a:buChar char="•"/>
            </a:pPr>
            <a:r>
              <a:rPr lang="el-GR" sz="3200" dirty="0"/>
              <a:t>Επιλέξιμο κόστος: </a:t>
            </a:r>
          </a:p>
          <a:p>
            <a:pPr marL="714375" lvl="1" indent="-257175" algn="just">
              <a:buClr>
                <a:srgbClr val="931680"/>
              </a:buClr>
              <a:buFont typeface="Arial" panose="020B0604020202020204" pitchFamily="34" charset="0"/>
              <a:buChar char="•"/>
            </a:pPr>
            <a:r>
              <a:rPr lang="el-GR" sz="3200" dirty="0"/>
              <a:t>Μόνο </a:t>
            </a:r>
            <a:r>
              <a:rPr lang="el-GR" sz="3200" dirty="0">
                <a:solidFill>
                  <a:srgbClr val="B21C26"/>
                </a:solidFill>
              </a:rPr>
              <a:t>απολύτως απαραίτητος </a:t>
            </a:r>
            <a:r>
              <a:rPr lang="el-GR" sz="3200" dirty="0"/>
              <a:t>για το έργο εξοπλισμός</a:t>
            </a:r>
          </a:p>
          <a:p>
            <a:pPr marL="714375" lvl="1" indent="-257175" algn="just">
              <a:buClr>
                <a:srgbClr val="931680"/>
              </a:buClr>
              <a:buFont typeface="Arial" panose="020B0604020202020204" pitchFamily="34" charset="0"/>
              <a:buChar char="•"/>
            </a:pPr>
            <a:r>
              <a:rPr lang="el-GR" sz="3200" dirty="0"/>
              <a:t>Μόνο για την αξία </a:t>
            </a:r>
            <a:r>
              <a:rPr lang="el-GR" sz="3200" dirty="0">
                <a:solidFill>
                  <a:srgbClr val="B21C26"/>
                </a:solidFill>
              </a:rPr>
              <a:t>αποσβέσεων</a:t>
            </a:r>
            <a:r>
              <a:rPr lang="el-GR" sz="3200" dirty="0"/>
              <a:t> </a:t>
            </a:r>
          </a:p>
          <a:p>
            <a:pPr marL="714375" lvl="1" indent="-257175" algn="just">
              <a:buClr>
                <a:srgbClr val="931680"/>
              </a:buClr>
              <a:buFont typeface="Arial" panose="020B0604020202020204" pitchFamily="34" charset="0"/>
              <a:buChar char="•"/>
            </a:pPr>
            <a:r>
              <a:rPr lang="el-GR" sz="3200" dirty="0"/>
              <a:t>Στη </a:t>
            </a:r>
            <a:r>
              <a:rPr lang="el-GR" sz="3200" dirty="0">
                <a:solidFill>
                  <a:srgbClr val="B21C26"/>
                </a:solidFill>
              </a:rPr>
              <a:t>διάρκεια και στο ποσοστό χρήσης </a:t>
            </a:r>
            <a:r>
              <a:rPr lang="el-GR" sz="3200" dirty="0"/>
              <a:t>στο έργο </a:t>
            </a:r>
          </a:p>
          <a:p>
            <a:pPr marL="257175" indent="-257175" algn="just">
              <a:buClr>
                <a:srgbClr val="931680"/>
              </a:buClr>
              <a:buFont typeface="Arial" panose="020B0604020202020204" pitchFamily="34" charset="0"/>
              <a:buChar char="•"/>
            </a:pPr>
            <a:endParaRPr lang="el-GR" sz="3200" dirty="0"/>
          </a:p>
          <a:p>
            <a:pPr marL="257175" indent="-257175" algn="just">
              <a:buClr>
                <a:srgbClr val="931680"/>
              </a:buClr>
              <a:buFont typeface="Arial" panose="020B0604020202020204" pitchFamily="34" charset="0"/>
              <a:buChar char="•"/>
            </a:pPr>
            <a:r>
              <a:rPr lang="el-GR" sz="3200" dirty="0"/>
              <a:t>Απόφαση στην πρόταση: </a:t>
            </a:r>
          </a:p>
          <a:p>
            <a:pPr marL="714375" lvl="1" indent="-257175" algn="just">
              <a:buClr>
                <a:srgbClr val="931680"/>
              </a:buClr>
              <a:buFont typeface="Arial" panose="020B0604020202020204" pitchFamily="34" charset="0"/>
              <a:buChar char="•"/>
            </a:pPr>
            <a:r>
              <a:rPr lang="el-GR" sz="3200" dirty="0"/>
              <a:t>Αγορά </a:t>
            </a:r>
            <a:r>
              <a:rPr lang="el-GR" sz="3200" dirty="0">
                <a:solidFill>
                  <a:srgbClr val="B21C26"/>
                </a:solidFill>
              </a:rPr>
              <a:t>νέου</a:t>
            </a:r>
            <a:r>
              <a:rPr lang="el-GR" sz="3200" dirty="0"/>
              <a:t> εξοπλισμού; </a:t>
            </a:r>
          </a:p>
          <a:p>
            <a:pPr marL="714375" lvl="1" indent="-257175" algn="just">
              <a:buClr>
                <a:srgbClr val="931680"/>
              </a:buClr>
              <a:buFont typeface="Arial" panose="020B0604020202020204" pitchFamily="34" charset="0"/>
              <a:buChar char="•"/>
            </a:pPr>
            <a:r>
              <a:rPr lang="el-GR" sz="3200" dirty="0"/>
              <a:t>Αγορά </a:t>
            </a:r>
            <a:r>
              <a:rPr lang="el-GR" sz="3200" dirty="0">
                <a:solidFill>
                  <a:srgbClr val="B21C26"/>
                </a:solidFill>
              </a:rPr>
              <a:t>μεταχειρισμένου</a:t>
            </a:r>
            <a:r>
              <a:rPr lang="el-GR" sz="3200" dirty="0"/>
              <a:t> εξοπλισμού;</a:t>
            </a:r>
          </a:p>
          <a:p>
            <a:pPr marL="714375" lvl="1" indent="-257175" algn="just">
              <a:buClr>
                <a:srgbClr val="931680"/>
              </a:buClr>
              <a:buFont typeface="Arial" panose="020B0604020202020204" pitchFamily="34" charset="0"/>
              <a:buChar char="•"/>
            </a:pPr>
            <a:r>
              <a:rPr lang="el-GR" sz="3200" dirty="0"/>
              <a:t>Χρήση </a:t>
            </a:r>
            <a:r>
              <a:rPr lang="el-GR" sz="3200" dirty="0">
                <a:solidFill>
                  <a:srgbClr val="B21C26"/>
                </a:solidFill>
              </a:rPr>
              <a:t>υπάρχοντος</a:t>
            </a:r>
            <a:r>
              <a:rPr lang="el-GR" sz="3200" dirty="0"/>
              <a:t> εξοπλισμού; </a:t>
            </a:r>
          </a:p>
          <a:p>
            <a:pPr marL="714375" lvl="1" indent="-257175" algn="just">
              <a:buClr>
                <a:srgbClr val="931680"/>
              </a:buClr>
              <a:buFont typeface="Arial" panose="020B0604020202020204" pitchFamily="34" charset="0"/>
              <a:buChar char="•"/>
            </a:pPr>
            <a:r>
              <a:rPr lang="el-GR" sz="3200" dirty="0">
                <a:solidFill>
                  <a:srgbClr val="B21C26"/>
                </a:solidFill>
              </a:rPr>
              <a:t>Ενοικίαση/ </a:t>
            </a:r>
            <a:r>
              <a:rPr lang="en-US" sz="3200" dirty="0">
                <a:solidFill>
                  <a:srgbClr val="B21C26"/>
                </a:solidFill>
              </a:rPr>
              <a:t>leasing</a:t>
            </a:r>
            <a:r>
              <a:rPr lang="el-GR" sz="3200" dirty="0"/>
              <a:t>;</a:t>
            </a:r>
          </a:p>
          <a:p>
            <a:pPr marL="257175" indent="-257175" algn="just">
              <a:buClr>
                <a:srgbClr val="931680"/>
              </a:buClr>
              <a:buFont typeface="Arial" panose="020B0604020202020204" pitchFamily="34" charset="0"/>
              <a:buChar char="•"/>
            </a:pPr>
            <a:endParaRPr lang="el-GR" sz="3200" dirty="0"/>
          </a:p>
          <a:p>
            <a:pPr marL="257175" indent="-257175" algn="just">
              <a:buClr>
                <a:srgbClr val="931680"/>
              </a:buClr>
              <a:buFont typeface="Arial" panose="020B0604020202020204" pitchFamily="34" charset="0"/>
              <a:buChar char="•"/>
            </a:pPr>
            <a:r>
              <a:rPr lang="el-GR" sz="3200" dirty="0"/>
              <a:t>Χρόνος έναρξης σχετικών δράσεων – προγραμματισμός απαραίτητων διαδικασιών</a:t>
            </a:r>
            <a:endParaRPr lang="en-US" sz="3200" dirty="0"/>
          </a:p>
        </p:txBody>
      </p:sp>
    </p:spTree>
    <p:extLst>
      <p:ext uri="{BB962C8B-B14F-4D97-AF65-F5344CB8AC3E}">
        <p14:creationId xmlns:p14="http://schemas.microsoft.com/office/powerpoint/2010/main" val="3485553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Έγγραφο" ma:contentTypeID="0x01010016A26940FD183644B81E7E28C3D79B9D" ma:contentTypeVersion="18" ma:contentTypeDescription="Δημιουργία νέου εγγράφου" ma:contentTypeScope="" ma:versionID="776cc779ca84ee454ccf95d640394990">
  <xsd:schema xmlns:xsd="http://www.w3.org/2001/XMLSchema" xmlns:xs="http://www.w3.org/2001/XMLSchema" xmlns:p="http://schemas.microsoft.com/office/2006/metadata/properties" xmlns:ns2="2fd5e1e2-7639-49b6-8361-bec4cbff27ac" xmlns:ns3="8c7a666b-bea8-4199-979a-f3a7d6e86710" targetNamespace="http://schemas.microsoft.com/office/2006/metadata/properties" ma:root="true" ma:fieldsID="de87c07101e60394632545b6536fcf25" ns2:_="" ns3:_="">
    <xsd:import namespace="2fd5e1e2-7639-49b6-8361-bec4cbff27ac"/>
    <xsd:import namespace="8c7a666b-bea8-4199-979a-f3a7d6e8671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AutoKeyPoints" minOccurs="0"/>
                <xsd:element ref="ns3:MediaServiceKeyPoints" minOccurs="0"/>
                <xsd:element ref="ns3:MediaLengthInSeconds" minOccurs="0"/>
                <xsd:element ref="ns3:MediaServiceGenerationTime" minOccurs="0"/>
                <xsd:element ref="ns3:MediaServiceEventHashCode"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d5e1e2-7639-49b6-8361-bec4cbff27ac" elementFormDefault="qualified">
    <xsd:import namespace="http://schemas.microsoft.com/office/2006/documentManagement/types"/>
    <xsd:import namespace="http://schemas.microsoft.com/office/infopath/2007/PartnerControls"/>
    <xsd:element name="SharedWithUsers" ma:index="8" nillable="true" ma:displayName="Κοινή χρήση με"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Κοινή χρήση με λεπτομέρειες" ma:description="" ma:internalName="SharedWithDetails" ma:readOnly="true">
      <xsd:simpleType>
        <xsd:restriction base="dms:Note">
          <xsd:maxLength value="255"/>
        </xsd:restriction>
      </xsd:simpleType>
    </xsd:element>
    <xsd:element name="TaxCatchAll" ma:index="23" nillable="true" ma:displayName="Taxonomy Catch All Column" ma:hidden="true" ma:list="{fad47742-6236-4bc2-9ec9-c185f7e02a28}" ma:internalName="TaxCatchAll" ma:showField="CatchAllData" ma:web="2fd5e1e2-7639-49b6-8361-bec4cbff27a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c7a666b-bea8-4199-979a-f3a7d6e86710"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Ετικέτες εικόνας" ma:readOnly="false" ma:fieldId="{5cf76f15-5ced-4ddc-b409-7134ff3c332f}" ma:taxonomyMulti="true" ma:sspId="0ad224fa-07d5-4588-8c73-39faf899652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fd5e1e2-7639-49b6-8361-bec4cbff27ac" xsi:nil="true"/>
    <lcf76f155ced4ddcb4097134ff3c332f xmlns="8c7a666b-bea8-4199-979a-f3a7d6e8671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E4AE015-069A-4792-B8E0-054A173E94E9}"/>
</file>

<file path=customXml/itemProps2.xml><?xml version="1.0" encoding="utf-8"?>
<ds:datastoreItem xmlns:ds="http://schemas.openxmlformats.org/officeDocument/2006/customXml" ds:itemID="{86C449B7-1B6C-45BB-A162-039CA2FE89A3}">
  <ds:schemaRefs>
    <ds:schemaRef ds:uri="http://schemas.microsoft.com/sharepoint/v3/contenttype/forms"/>
  </ds:schemaRefs>
</ds:datastoreItem>
</file>

<file path=customXml/itemProps3.xml><?xml version="1.0" encoding="utf-8"?>
<ds:datastoreItem xmlns:ds="http://schemas.openxmlformats.org/officeDocument/2006/customXml" ds:itemID="{155E1F44-19F4-4A13-BF60-89491E6B6883}">
  <ds:schemaRefs>
    <ds:schemaRef ds:uri="http://schemas.microsoft.com/office/2006/documentManagement/types"/>
    <ds:schemaRef ds:uri="http://purl.org/dc/terms/"/>
    <ds:schemaRef ds:uri="http://schemas.openxmlformats.org/package/2006/metadata/core-properties"/>
    <ds:schemaRef ds:uri="3a6ef24c-0bf8-44f6-91e9-3a194e6ea5c5"/>
    <ds:schemaRef ds:uri="http://purl.org/dc/dcmitype/"/>
    <ds:schemaRef ds:uri="http://schemas.microsoft.com/office/infopath/2007/PartnerControls"/>
    <ds:schemaRef ds:uri="37249363-9178-4dc2-b769-05b4e9f5fe63"/>
    <ds:schemaRef ds:uri="http://purl.org/dc/elements/1.1/"/>
    <ds:schemaRef ds:uri="http://schemas.microsoft.com/office/2006/metadata/properties"/>
    <ds:schemaRef ds:uri="http://www.w3.org/XML/1998/namespace"/>
    <ds:schemaRef ds:uri="2fd5e1e2-7639-49b6-8361-bec4cbff27ac"/>
    <ds:schemaRef ds:uri="8c7a666b-bea8-4199-979a-f3a7d6e86710"/>
  </ds:schemaRefs>
</ds:datastoreItem>
</file>

<file path=docProps/app.xml><?xml version="1.0" encoding="utf-8"?>
<Properties xmlns="http://schemas.openxmlformats.org/officeDocument/2006/extended-properties" xmlns:vt="http://schemas.openxmlformats.org/officeDocument/2006/docPropsVTypes">
  <TotalTime>73</TotalTime>
  <Words>1090</Words>
  <Application>Microsoft Office PowerPoint</Application>
  <PresentationFormat>Προσαρμογή</PresentationFormat>
  <Paragraphs>219</Paragraphs>
  <Slides>20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20</vt:i4>
      </vt:variant>
    </vt:vector>
  </HeadingPairs>
  <TitlesOfParts>
    <vt:vector size="21" baseType="lpstr">
      <vt:lpstr>Office Theme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 of  Presentation Template GR</dc:title>
  <dc:creator>Kalodimou</dc:creator>
  <cp:lastModifiedBy>Kalodimou Vasiliki</cp:lastModifiedBy>
  <cp:revision>37</cp:revision>
  <dcterms:created xsi:type="dcterms:W3CDTF">2006-08-16T00:00:00Z</dcterms:created>
  <dcterms:modified xsi:type="dcterms:W3CDTF">2025-03-21T10:33:29Z</dcterms:modified>
  <dc:identifier>DAGbtW5LGjc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0x01010016A26940FD183644B81E7E28C3D79B9D</vt:lpwstr>
  </property>
  <property fmtid="{D5CDD505-2E9C-101B-9397-08002B2CF9AE}" pid="3" name="MediaServiceImageTags">
    <vt:lpwstr/>
  </property>
</Properties>
</file>