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65" r:id="rId7"/>
    <p:sldId id="258" r:id="rId8"/>
    <p:sldId id="260" r:id="rId9"/>
    <p:sldId id="261" r:id="rId10"/>
    <p:sldId id="262" r:id="rId11"/>
    <p:sldId id="263" r:id="rId12"/>
    <p:sldId id="259" r:id="rId13"/>
  </p:sldIdLst>
  <p:sldSz cx="18288000" cy="10287000"/>
  <p:notesSz cx="6858000" cy="9144000"/>
  <p:embeddedFontLst>
    <p:embeddedFont>
      <p:font typeface="Helios Bold" panose="020B0604020202020204" charset="0"/>
      <p:regular r:id="rId14"/>
    </p:embeddedFont>
    <p:embeddedFont>
      <p:font typeface="Helios" panose="020B0604020202020204" charset="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78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N/TXT/?uri=CELEX%3A32021R1237&amp;qid=162788525348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svg"/><Relationship Id="rId7" Type="http://schemas.openxmlformats.org/officeDocument/2006/relationships/image" Target="../media/image11.png"/><Relationship Id="rId12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13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55514" y="7632127"/>
            <a:ext cx="682497" cy="682497"/>
          </a:xfrm>
          <a:custGeom>
            <a:avLst/>
            <a:gdLst/>
            <a:ahLst/>
            <a:cxnLst/>
            <a:rect l="l" t="t" r="r" b="b"/>
            <a:pathLst>
              <a:path w="682497" h="682497">
                <a:moveTo>
                  <a:pt x="0" y="0"/>
                </a:moveTo>
                <a:lnTo>
                  <a:pt x="682497" y="0"/>
                </a:lnTo>
                <a:lnTo>
                  <a:pt x="682497" y="682497"/>
                </a:lnTo>
                <a:lnTo>
                  <a:pt x="0" y="6824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28700" y="451805"/>
            <a:ext cx="4384200" cy="1592663"/>
          </a:xfrm>
          <a:custGeom>
            <a:avLst/>
            <a:gdLst/>
            <a:ahLst/>
            <a:cxnLst/>
            <a:rect l="l" t="t" r="r" b="b"/>
            <a:pathLst>
              <a:path w="4384200" h="1592663">
                <a:moveTo>
                  <a:pt x="0" y="0"/>
                </a:moveTo>
                <a:lnTo>
                  <a:pt x="4384200" y="0"/>
                </a:lnTo>
                <a:lnTo>
                  <a:pt x="4384200" y="1592664"/>
                </a:lnTo>
                <a:lnTo>
                  <a:pt x="0" y="15926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4364252"/>
            <a:ext cx="8893723" cy="1590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60"/>
              </a:lnSpc>
              <a:spcBef>
                <a:spcPct val="0"/>
              </a:spcBef>
            </a:pPr>
            <a:r>
              <a:rPr lang="en-US" sz="4400" b="1" dirty="0" smtClean="0">
                <a:solidFill>
                  <a:srgbClr val="AF1E2D"/>
                </a:solidFill>
                <a:latin typeface="Helios Bold"/>
                <a:ea typeface="Helios Bold"/>
                <a:cs typeface="Helios Bold"/>
                <a:sym typeface="Helios Bold"/>
              </a:rPr>
              <a:t>WIDERA</a:t>
            </a:r>
            <a:endParaRPr lang="el-GR" sz="4400" b="1" dirty="0" smtClean="0">
              <a:solidFill>
                <a:srgbClr val="AF1E2D"/>
              </a:solidFill>
              <a:latin typeface="Helios Bold"/>
              <a:ea typeface="Helios Bold"/>
              <a:cs typeface="Helios Bold"/>
              <a:sym typeface="Helios Bold"/>
            </a:endParaRPr>
          </a:p>
          <a:p>
            <a:pPr algn="l">
              <a:lnSpc>
                <a:spcPts val="6160"/>
              </a:lnSpc>
              <a:spcBef>
                <a:spcPct val="0"/>
              </a:spcBef>
            </a:pPr>
            <a:endParaRPr lang="el-GR" sz="4400" b="1" dirty="0">
              <a:solidFill>
                <a:srgbClr val="AF1E2D"/>
              </a:solidFill>
              <a:latin typeface="Helios Bold"/>
              <a:ea typeface="Helios Bold"/>
              <a:cs typeface="Helios Bold"/>
              <a:sym typeface="Helios Bold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10380940" y="649592"/>
            <a:ext cx="7516996" cy="8987817"/>
            <a:chOff x="0" y="0"/>
            <a:chExt cx="8603361" cy="10286746"/>
          </a:xfrm>
        </p:grpSpPr>
        <p:sp>
          <p:nvSpPr>
            <p:cNvPr id="9" name="Freeform 9"/>
            <p:cNvSpPr/>
            <p:nvPr/>
          </p:nvSpPr>
          <p:spPr>
            <a:xfrm>
              <a:off x="-2794" y="-127"/>
              <a:ext cx="8606155" cy="10286873"/>
            </a:xfrm>
            <a:custGeom>
              <a:avLst/>
              <a:gdLst/>
              <a:ahLst/>
              <a:cxnLst/>
              <a:rect l="l" t="t" r="r" b="b"/>
              <a:pathLst>
                <a:path w="8606155" h="10286873">
                  <a:moveTo>
                    <a:pt x="8606155" y="10251440"/>
                  </a:moveTo>
                  <a:cubicBezTo>
                    <a:pt x="8606155" y="10284587"/>
                    <a:pt x="8595487" y="10286873"/>
                    <a:pt x="8567674" y="10286873"/>
                  </a:cubicBezTo>
                  <a:cubicBezTo>
                    <a:pt x="5713095" y="10286238"/>
                    <a:pt x="2858643" y="10286238"/>
                    <a:pt x="4064" y="10286238"/>
                  </a:cubicBezTo>
                  <a:cubicBezTo>
                    <a:pt x="0" y="10272395"/>
                    <a:pt x="6350" y="10259822"/>
                    <a:pt x="9271" y="10246995"/>
                  </a:cubicBezTo>
                  <a:cubicBezTo>
                    <a:pt x="134747" y="9685401"/>
                    <a:pt x="260350" y="9123934"/>
                    <a:pt x="386207" y="8562467"/>
                  </a:cubicBezTo>
                  <a:cubicBezTo>
                    <a:pt x="565658" y="7761986"/>
                    <a:pt x="745490" y="6961632"/>
                    <a:pt x="924814" y="6161151"/>
                  </a:cubicBezTo>
                  <a:cubicBezTo>
                    <a:pt x="1146302" y="5172583"/>
                    <a:pt x="1367282" y="4184015"/>
                    <a:pt x="1588643" y="3195574"/>
                  </a:cubicBezTo>
                  <a:cubicBezTo>
                    <a:pt x="1813560" y="2191385"/>
                    <a:pt x="2038604" y="1187323"/>
                    <a:pt x="2264156" y="183261"/>
                  </a:cubicBezTo>
                  <a:cubicBezTo>
                    <a:pt x="2277872" y="122174"/>
                    <a:pt x="2286635" y="59690"/>
                    <a:pt x="2308860" y="635"/>
                  </a:cubicBezTo>
                  <a:cubicBezTo>
                    <a:pt x="4395216" y="635"/>
                    <a:pt x="6481572" y="635"/>
                    <a:pt x="8567928" y="0"/>
                  </a:cubicBezTo>
                  <a:cubicBezTo>
                    <a:pt x="8596249" y="0"/>
                    <a:pt x="8605901" y="3429"/>
                    <a:pt x="8605901" y="35814"/>
                  </a:cubicBezTo>
                  <a:cubicBezTo>
                    <a:pt x="8605139" y="3441065"/>
                    <a:pt x="8605139" y="6846316"/>
                    <a:pt x="8606155" y="10251440"/>
                  </a:cubicBezTo>
                  <a:close/>
                </a:path>
              </a:pathLst>
            </a:custGeom>
            <a:blipFill>
              <a:blip r:embed="rId5"/>
              <a:stretch>
                <a:fillRect l="-63334" r="-63334"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Statistics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136677"/>
              </p:ext>
            </p:extLst>
          </p:nvPr>
        </p:nvGraphicFramePr>
        <p:xfrm>
          <a:off x="609600" y="2026718"/>
          <a:ext cx="8410764" cy="6970227"/>
        </p:xfrm>
        <a:graphic>
          <a:graphicData uri="http://schemas.openxmlformats.org/drawingml/2006/table">
            <a:tbl>
              <a:tblPr/>
              <a:tblGrid>
                <a:gridCol w="3930657">
                  <a:extLst>
                    <a:ext uri="{9D8B030D-6E8A-4147-A177-3AD203B41FA5}">
                      <a16:colId xmlns:a16="http://schemas.microsoft.com/office/drawing/2014/main" val="440396925"/>
                    </a:ext>
                  </a:extLst>
                </a:gridCol>
                <a:gridCol w="1838535">
                  <a:extLst>
                    <a:ext uri="{9D8B030D-6E8A-4147-A177-3AD203B41FA5}">
                      <a16:colId xmlns:a16="http://schemas.microsoft.com/office/drawing/2014/main" val="850664969"/>
                    </a:ext>
                  </a:extLst>
                </a:gridCol>
                <a:gridCol w="2641572">
                  <a:extLst>
                    <a:ext uri="{9D8B030D-6E8A-4147-A177-3AD203B41FA5}">
                      <a16:colId xmlns:a16="http://schemas.microsoft.com/office/drawing/2014/main" val="3639645573"/>
                    </a:ext>
                  </a:extLst>
                </a:gridCol>
              </a:tblGrid>
              <a:tr h="366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Participation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Net EU Contribution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049789"/>
                  </a:ext>
                </a:extLst>
              </a:tr>
              <a:tr h="366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Totals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300" b="1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3.548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300" b="1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€ 1.626.245.215,88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170618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€ 77.389.747,07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42730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243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€ 124.292.392,67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279838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Portugal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€ 139.658.863,82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57969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€ 75.690.234,50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716416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€ 49.576.026,81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853030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€ 47.138.210,09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523328"/>
                  </a:ext>
                </a:extLst>
              </a:tr>
              <a:tr h="437732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€ 312.023.740,38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341378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Czechia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€ 91.245.602,28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610165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€ 48.588.764,46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473594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€ 9.998.167,24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936732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Türkiye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€ 31.100.683,90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513518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€ 84.356.377,30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246953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€ 36.403.788,65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359114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Cyprus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 dirty="0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€ 48.236.030,74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832315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Serbia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€ 36.601.210,99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022797"/>
                  </a:ext>
                </a:extLst>
              </a:tr>
              <a:tr h="38667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300" b="0" i="0" u="none" strike="noStrike" dirty="0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€ 42.321.208,23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089734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62" y="3467100"/>
            <a:ext cx="11290805" cy="5402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Open: Teaming for Excellence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19" y="1710556"/>
            <a:ext cx="15059454" cy="777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Teaming for excellence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Rectangle 7"/>
          <p:cNvSpPr/>
          <p:nvPr/>
        </p:nvSpPr>
        <p:spPr>
          <a:xfrm>
            <a:off x="794196" y="2932467"/>
            <a:ext cx="158174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Costs </a:t>
            </a:r>
            <a:r>
              <a:rPr lang="en-US" sz="4000" dirty="0"/>
              <a:t>for the </a:t>
            </a:r>
            <a:r>
              <a:rPr lang="en-US" sz="4000" dirty="0" smtClean="0"/>
              <a:t>start-up phase </a:t>
            </a:r>
            <a:r>
              <a:rPr lang="en-US" sz="4000" dirty="0"/>
              <a:t>&amp; operation of the </a:t>
            </a:r>
            <a:r>
              <a:rPr lang="en-US" sz="4000" dirty="0" smtClean="0"/>
              <a:t>Centre</a:t>
            </a:r>
          </a:p>
          <a:p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Salaries (personnel costs) of any kind for eligible </a:t>
            </a:r>
            <a:r>
              <a:rPr lang="en-US" sz="4000" dirty="0" smtClean="0"/>
              <a:t>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Scientific</a:t>
            </a:r>
            <a:r>
              <a:rPr lang="en-US" sz="4000" dirty="0"/>
              <a:t>, managerial, technical, permanent or temporary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Recruitment costs (i.e. inward mobility</a:t>
            </a:r>
            <a:r>
              <a:rPr lang="en-US" sz="4000" dirty="0" smtClean="0"/>
              <a:t>)</a:t>
            </a:r>
          </a:p>
          <a:p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 smtClean="0"/>
              <a:t>Research </a:t>
            </a:r>
            <a:r>
              <a:rPr lang="en-US" sz="4000" b="1" dirty="0"/>
              <a:t>costs</a:t>
            </a:r>
            <a:r>
              <a:rPr lang="en-US" sz="4000" dirty="0"/>
              <a:t>: 10% of the Horizon Europe grant may be allocated to preparatory research project (consumables, small equipment, </a:t>
            </a:r>
            <a:r>
              <a:rPr lang="en-US" sz="4000" dirty="0" smtClean="0"/>
              <a:t>people’s salaries for the research work)</a:t>
            </a:r>
            <a:endParaRPr lang="en-US" sz="4000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462442"/>
            <a:ext cx="7772400" cy="1470025"/>
          </a:xfrm>
        </p:spPr>
        <p:txBody>
          <a:bodyPr/>
          <a:lstStyle/>
          <a:p>
            <a:r>
              <a:rPr lang="en-US" dirty="0" smtClean="0"/>
              <a:t>What does EU funding cover?</a:t>
            </a:r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When preparing the proposal…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Rectangle 7"/>
          <p:cNvSpPr/>
          <p:nvPr/>
        </p:nvSpPr>
        <p:spPr>
          <a:xfrm>
            <a:off x="304800" y="2243178"/>
            <a:ext cx="16687800" cy="834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This is not a blind evaluation call!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 </a:t>
            </a:r>
            <a:r>
              <a:rPr lang="en-US" sz="4000" dirty="0" smtClean="0"/>
              <a:t>At 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stage you only submit </a:t>
            </a:r>
            <a:r>
              <a:rPr lang="en-US" sz="4000" b="1" dirty="0" smtClean="0"/>
              <a:t>one amount  for EU requested contribution (no budget breakdown)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No major changes are allowed at the 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stage, if you’re invited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Provide sufficient role for your advanced partners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Please </a:t>
            </a:r>
            <a:r>
              <a:rPr lang="en-US" sz="4000" dirty="0" smtClean="0"/>
              <a:t>remember…you are creating a center, not a research project…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Evaluators will look at the decision-making autonomy | growth potential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Be </a:t>
            </a:r>
            <a:r>
              <a:rPr lang="en-US" sz="4000" dirty="0" smtClean="0"/>
              <a:t>aware of Art 25d Teaming of the Revised General Block Exemption </a:t>
            </a:r>
            <a:r>
              <a:rPr lang="el-GR" sz="2800" u="sng" dirty="0" smtClean="0">
                <a:hlinkClick r:id="rId3"/>
              </a:rPr>
              <a:t>https</a:t>
            </a:r>
            <a:r>
              <a:rPr lang="el-GR" sz="2800" u="sng" dirty="0">
                <a:hlinkClick r:id="rId3"/>
              </a:rPr>
              <a:t>://eur-lex.europa.eu/legal-content/EN/TXT/?</a:t>
            </a:r>
            <a:r>
              <a:rPr lang="el-GR" sz="2800" u="sng" dirty="0" smtClean="0">
                <a:hlinkClick r:id="rId3"/>
              </a:rPr>
              <a:t>uri=CELEX%3A32021R1237&amp;qid=1627885253480</a:t>
            </a:r>
            <a:endParaRPr lang="en-US" sz="2800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Commitment letter is necessary at the 2nd stage</a:t>
            </a:r>
            <a:endParaRPr lang="el-GR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6624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European Excellence Initiative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Rectangle 7"/>
          <p:cNvSpPr/>
          <p:nvPr/>
        </p:nvSpPr>
        <p:spPr>
          <a:xfrm>
            <a:off x="304800" y="2243178"/>
            <a:ext cx="166878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8497B0"/>
              </a:buClr>
            </a:pPr>
            <a:r>
              <a:rPr lang="en-US" altLang="el-GR" sz="3000" b="1" dirty="0">
                <a:latin typeface="Verdana" panose="020B0604030504040204" pitchFamily="34" charset="0"/>
                <a:ea typeface="Verdana" panose="020B0604030504040204" pitchFamily="34" charset="0"/>
              </a:rPr>
              <a:t>To whom? </a:t>
            </a:r>
            <a:r>
              <a:rPr lang="en-US" altLang="el-GR" sz="3000" dirty="0" smtClean="0">
                <a:latin typeface="Verdana" panose="020B0604030504040204" pitchFamily="34" charset="0"/>
                <a:ea typeface="Verdana" panose="020B0604030504040204" pitchFamily="34" charset="0"/>
              </a:rPr>
              <a:t>Any </a:t>
            </a:r>
            <a:r>
              <a:rPr lang="en-US" altLang="el-GR" sz="3000" dirty="0">
                <a:latin typeface="Verdana" panose="020B0604030504040204" pitchFamily="34" charset="0"/>
                <a:ea typeface="Verdana" panose="020B0604030504040204" pitchFamily="34" charset="0"/>
              </a:rPr>
              <a:t>network or alliance of higher education institutions, such as – </a:t>
            </a:r>
            <a:r>
              <a:rPr lang="en-US" altLang="el-GR" sz="3000" b="1" dirty="0">
                <a:latin typeface="Verdana" panose="020B0604030504040204" pitchFamily="34" charset="0"/>
                <a:ea typeface="Verdana" panose="020B0604030504040204" pitchFamily="34" charset="0"/>
              </a:rPr>
              <a:t>but not limited to </a:t>
            </a:r>
            <a:r>
              <a:rPr lang="en-US" altLang="el-GR" sz="3000" dirty="0" smtClean="0">
                <a:latin typeface="Verdana" panose="020B0604030504040204" pitchFamily="34" charset="0"/>
                <a:ea typeface="Verdana" panose="020B0604030504040204" pitchFamily="34" charset="0"/>
              </a:rPr>
              <a:t>European </a:t>
            </a:r>
            <a:r>
              <a:rPr lang="en-US" altLang="el-GR" sz="3000" dirty="0">
                <a:latin typeface="Verdana" panose="020B0604030504040204" pitchFamily="34" charset="0"/>
                <a:ea typeface="Verdana" panose="020B0604030504040204" pitchFamily="34" charset="0"/>
              </a:rPr>
              <a:t>Universities alliances selected under Erasmus</a:t>
            </a:r>
            <a:r>
              <a:rPr lang="en-US" altLang="el-GR" sz="3000" dirty="0" smtClean="0"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  <a:r>
              <a:rPr lang="el-GR" altLang="el-GR" sz="3000" dirty="0" smtClean="0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endParaRPr lang="en-US" altLang="el-GR" sz="3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4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Objectives</a:t>
            </a:r>
          </a:p>
          <a:p>
            <a:pPr marL="342900" indent="-342900">
              <a:lnSpc>
                <a:spcPct val="150000"/>
              </a:lnSpc>
              <a:buClr>
                <a:srgbClr val="8497B0"/>
              </a:buClr>
              <a:buAutoNum type="arabicPeriod"/>
            </a:pPr>
            <a:r>
              <a:rPr lang="en-US" altLang="el-GR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Consolidation </a:t>
            </a:r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</a:rPr>
              <a:t>of geographically inclusive </a:t>
            </a:r>
            <a:r>
              <a:rPr lang="en-US" altLang="el-GR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alliances along an R&amp;I component</a:t>
            </a:r>
            <a:endParaRPr lang="en-US" altLang="el-GR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rgbClr val="8497B0"/>
              </a:buClr>
              <a:buAutoNum type="arabicPeriod"/>
            </a:pPr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</a:rPr>
              <a:t>Acceleration of institutional reforms (R&amp;I), </a:t>
            </a:r>
            <a:r>
              <a:rPr lang="en-US" altLang="el-GR" sz="3200" dirty="0" err="1">
                <a:latin typeface="Verdana" panose="020B0604030504040204" pitchFamily="34" charset="0"/>
                <a:ea typeface="Verdana" panose="020B0604030504040204" pitchFamily="34" charset="0"/>
              </a:rPr>
              <a:t>ie</a:t>
            </a:r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</a:rPr>
              <a:t>. research careers, </a:t>
            </a:r>
            <a:r>
              <a:rPr lang="en-US" altLang="el-GR" sz="3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valorisation</a:t>
            </a:r>
            <a:r>
              <a:rPr lang="en-US" altLang="el-GR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 practices</a:t>
            </a:r>
            <a:endParaRPr lang="en-US" altLang="el-GR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rgbClr val="8497B0"/>
              </a:buClr>
              <a:buAutoNum type="arabicPeriod"/>
            </a:pPr>
            <a:r>
              <a:rPr lang="en-US" altLang="el-GR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Upskilling of research + non research staff</a:t>
            </a:r>
            <a:endParaRPr lang="en-US" altLang="el-GR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rgbClr val="8497B0"/>
              </a:buClr>
              <a:buAutoNum type="arabicPeriod"/>
            </a:pPr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</a:rPr>
              <a:t>Science – business </a:t>
            </a:r>
            <a:r>
              <a:rPr lang="en-US" altLang="el-GR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links and other stakeholders</a:t>
            </a:r>
            <a:endParaRPr lang="en-US" altLang="el-GR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4000" b="1" dirty="0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008D2B73-468E-9754-A701-0FB5EBD6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400" y="6515100"/>
            <a:ext cx="1485900" cy="1571625"/>
          </a:xfrm>
          <a:prstGeom prst="rect">
            <a:avLst/>
          </a:prstGeom>
        </p:spPr>
      </p:pic>
      <p:pic>
        <p:nvPicPr>
          <p:cNvPr id="11" name="Εικόνα 8">
            <a:extLst>
              <a:ext uri="{FF2B5EF4-FFF2-40B4-BE49-F238E27FC236}">
                <a16:creationId xmlns:a16="http://schemas.microsoft.com/office/drawing/2014/main" id="{008D2B73-468E-9754-A701-0FB5EBD6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1633" y="3109893"/>
            <a:ext cx="148590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When preparing the proposal…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Rectangle 7"/>
          <p:cNvSpPr/>
          <p:nvPr/>
        </p:nvSpPr>
        <p:spPr>
          <a:xfrm>
            <a:off x="304800" y="2243178"/>
            <a:ext cx="166878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Coordinator eligibility from a Widening Country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Budget allocation to widening partners: 70%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Up to 20% for experimentation </a:t>
            </a:r>
            <a:r>
              <a:rPr lang="en-US" sz="4000" dirty="0" err="1" smtClean="0"/>
              <a:t>activites</a:t>
            </a:r>
            <a:endParaRPr lang="en-US" sz="4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Budget per proposal: 2-5 </a:t>
            </a:r>
            <a:r>
              <a:rPr lang="en-US" sz="4000" dirty="0" err="1" smtClean="0"/>
              <a:t>mio</a:t>
            </a:r>
            <a:r>
              <a:rPr lang="en-US" sz="4000" dirty="0" smtClean="0"/>
              <a:t> euro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 smtClean="0"/>
              <a:t>Non-university </a:t>
            </a:r>
            <a:r>
              <a:rPr lang="en-US" sz="4000" dirty="0" err="1" smtClean="0"/>
              <a:t>partnes</a:t>
            </a:r>
            <a:r>
              <a:rPr lang="en-US" sz="4000" dirty="0" smtClean="0"/>
              <a:t> can participate as long as the eligibility criteria are met</a:t>
            </a:r>
          </a:p>
          <a:p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501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" y="345283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1" tIns="50801" rIns="50801" bIns="50801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28600" y="508399"/>
            <a:ext cx="10896600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400"/>
              </a:lnSpc>
            </a:pPr>
            <a:r>
              <a:rPr lang="en-US" sz="4400" dirty="0" err="1">
                <a:solidFill>
                  <a:schemeClr val="bg1"/>
                </a:solidFill>
              </a:rPr>
              <a:t>PreAccelerator</a:t>
            </a:r>
            <a:r>
              <a:rPr lang="en-US" sz="4400" dirty="0">
                <a:solidFill>
                  <a:schemeClr val="bg1"/>
                </a:solidFill>
              </a:rPr>
              <a:t> (WIDERA WP25)</a:t>
            </a:r>
            <a:endParaRPr lang="en-US" sz="4400" dirty="0">
              <a:solidFill>
                <a:schemeClr val="bg1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350098" y="8985386"/>
            <a:ext cx="2608289" cy="1011557"/>
          </a:xfrm>
          <a:custGeom>
            <a:avLst/>
            <a:gdLst/>
            <a:ahLst/>
            <a:cxnLst/>
            <a:rect l="l" t="t" r="r" b="b"/>
            <a:pathLst>
              <a:path w="2608289" h="1011557">
                <a:moveTo>
                  <a:pt x="0" y="0"/>
                </a:moveTo>
                <a:lnTo>
                  <a:pt x="2608288" y="0"/>
                </a:lnTo>
                <a:lnTo>
                  <a:pt x="2608288" y="1011557"/>
                </a:lnTo>
                <a:lnTo>
                  <a:pt x="0" y="10115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3C4672-58A4-4F63-8E11-5418914050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37" t="36944" r="17656" b="10833"/>
          <a:stretch/>
        </p:blipFill>
        <p:spPr>
          <a:xfrm>
            <a:off x="261938" y="2039100"/>
            <a:ext cx="14706600" cy="6705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" y="8977766"/>
            <a:ext cx="128378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err="1"/>
              <a:t>Disclaimer</a:t>
            </a:r>
            <a:r>
              <a:rPr lang="el-GR" sz="2400" dirty="0"/>
              <a:t>: </a:t>
            </a:r>
            <a:r>
              <a:rPr lang="el-GR" sz="2400" dirty="0" err="1"/>
              <a:t>Tο</a:t>
            </a:r>
            <a:r>
              <a:rPr lang="el-GR" sz="2400" dirty="0"/>
              <a:t> περιεχόμενο της παρουσίασης έχει προέλθει από σχετικό υλικό που έχει χορηγήσει η ΕΕ στα </a:t>
            </a:r>
            <a:r>
              <a:rPr lang="el-GR" sz="2400" dirty="0" smtClean="0"/>
              <a:t>ΕΣΕ</a:t>
            </a:r>
            <a:r>
              <a:rPr lang="en-US" sz="2400" dirty="0" smtClean="0"/>
              <a:t> </a:t>
            </a:r>
            <a:r>
              <a:rPr lang="el-GR" sz="2400" dirty="0" smtClean="0"/>
              <a:t>της θεματικής </a:t>
            </a:r>
            <a:r>
              <a:rPr lang="en-US" sz="2400" dirty="0" smtClean="0"/>
              <a:t>EIC </a:t>
            </a:r>
            <a:r>
              <a:rPr lang="el-GR" sz="2400" dirty="0" smtClean="0"/>
              <a:t> </a:t>
            </a:r>
            <a:r>
              <a:rPr lang="el-GR" sz="2400" dirty="0"/>
              <a:t>για παρουσίαση των προγραμμάτων εργασίας</a:t>
            </a:r>
          </a:p>
        </p:txBody>
      </p:sp>
    </p:spTree>
    <p:extLst>
      <p:ext uri="{BB962C8B-B14F-4D97-AF65-F5344CB8AC3E}">
        <p14:creationId xmlns:p14="http://schemas.microsoft.com/office/powerpoint/2010/main" val="3807917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19382" y="7100182"/>
            <a:ext cx="556111" cy="556111"/>
          </a:xfrm>
          <a:custGeom>
            <a:avLst/>
            <a:gdLst/>
            <a:ahLst/>
            <a:cxnLst/>
            <a:rect l="l" t="t" r="r" b="b"/>
            <a:pathLst>
              <a:path w="556111" h="556111">
                <a:moveTo>
                  <a:pt x="0" y="0"/>
                </a:moveTo>
                <a:lnTo>
                  <a:pt x="556111" y="0"/>
                </a:lnTo>
                <a:lnTo>
                  <a:pt x="556111" y="556111"/>
                </a:lnTo>
                <a:lnTo>
                  <a:pt x="0" y="5561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Freeform 3"/>
          <p:cNvSpPr/>
          <p:nvPr/>
        </p:nvSpPr>
        <p:spPr>
          <a:xfrm>
            <a:off x="2319382" y="7798858"/>
            <a:ext cx="556111" cy="556111"/>
          </a:xfrm>
          <a:custGeom>
            <a:avLst/>
            <a:gdLst/>
            <a:ahLst/>
            <a:cxnLst/>
            <a:rect l="l" t="t" r="r" b="b"/>
            <a:pathLst>
              <a:path w="556111" h="556111">
                <a:moveTo>
                  <a:pt x="0" y="0"/>
                </a:moveTo>
                <a:lnTo>
                  <a:pt x="556111" y="0"/>
                </a:lnTo>
                <a:lnTo>
                  <a:pt x="556111" y="556112"/>
                </a:lnTo>
                <a:lnTo>
                  <a:pt x="0" y="55611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197291" y="1165845"/>
            <a:ext cx="3753171" cy="1363427"/>
          </a:xfrm>
          <a:custGeom>
            <a:avLst/>
            <a:gdLst/>
            <a:ahLst/>
            <a:cxnLst/>
            <a:rect l="l" t="t" r="r" b="b"/>
            <a:pathLst>
              <a:path w="3753171" h="1363427">
                <a:moveTo>
                  <a:pt x="0" y="0"/>
                </a:moveTo>
                <a:lnTo>
                  <a:pt x="3753170" y="0"/>
                </a:lnTo>
                <a:lnTo>
                  <a:pt x="3753170" y="1363428"/>
                </a:lnTo>
                <a:lnTo>
                  <a:pt x="0" y="13634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319382" y="6420021"/>
            <a:ext cx="556111" cy="648527"/>
          </a:xfrm>
          <a:custGeom>
            <a:avLst/>
            <a:gdLst/>
            <a:ahLst/>
            <a:cxnLst/>
            <a:rect l="l" t="t" r="r" b="b"/>
            <a:pathLst>
              <a:path w="556111" h="648527">
                <a:moveTo>
                  <a:pt x="0" y="0"/>
                </a:moveTo>
                <a:lnTo>
                  <a:pt x="556111" y="0"/>
                </a:lnTo>
                <a:lnTo>
                  <a:pt x="556111" y="648526"/>
                </a:lnTo>
                <a:lnTo>
                  <a:pt x="0" y="64852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0" y="0"/>
            <a:ext cx="831817" cy="10287000"/>
            <a:chOff x="0" y="0"/>
            <a:chExt cx="281380" cy="3479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81380" cy="3479800"/>
            </a:xfrm>
            <a:custGeom>
              <a:avLst/>
              <a:gdLst/>
              <a:ahLst/>
              <a:cxnLst/>
              <a:rect l="l" t="t" r="r" b="b"/>
              <a:pathLst>
                <a:path w="281380" h="3479800">
                  <a:moveTo>
                    <a:pt x="0" y="0"/>
                  </a:moveTo>
                  <a:lnTo>
                    <a:pt x="281380" y="0"/>
                  </a:lnTo>
                  <a:lnTo>
                    <a:pt x="28138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AF1E2D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9496425" y="8282760"/>
            <a:ext cx="1932030" cy="19320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</p:sp>
      </p:grpSp>
      <p:sp>
        <p:nvSpPr>
          <p:cNvPr id="10" name="Freeform 10"/>
          <p:cNvSpPr/>
          <p:nvPr/>
        </p:nvSpPr>
        <p:spPr>
          <a:xfrm>
            <a:off x="7906666" y="9220514"/>
            <a:ext cx="1618334" cy="716113"/>
          </a:xfrm>
          <a:custGeom>
            <a:avLst/>
            <a:gdLst/>
            <a:ahLst/>
            <a:cxnLst/>
            <a:rect l="l" t="t" r="r" b="b"/>
            <a:pathLst>
              <a:path w="1618334" h="716113">
                <a:moveTo>
                  <a:pt x="0" y="0"/>
                </a:moveTo>
                <a:lnTo>
                  <a:pt x="1618334" y="0"/>
                </a:lnTo>
                <a:lnTo>
                  <a:pt x="1618334" y="716113"/>
                </a:lnTo>
                <a:lnTo>
                  <a:pt x="0" y="7161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1428455" y="0"/>
            <a:ext cx="6859545" cy="10287000"/>
            <a:chOff x="0" y="0"/>
            <a:chExt cx="9146060" cy="13716000"/>
          </a:xfrm>
        </p:grpSpPr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12"/>
            <a:srcRect l="26661" r="26661"/>
            <a:stretch>
              <a:fillRect/>
            </a:stretch>
          </p:blipFill>
          <p:spPr>
            <a:xfrm>
              <a:off x="0" y="0"/>
              <a:ext cx="9146060" cy="13716000"/>
            </a:xfrm>
            <a:prstGeom prst="rect">
              <a:avLst/>
            </a:prstGeom>
          </p:spPr>
        </p:pic>
      </p:grpSp>
      <p:sp>
        <p:nvSpPr>
          <p:cNvPr id="13" name="TextBox 13"/>
          <p:cNvSpPr txBox="1"/>
          <p:nvPr/>
        </p:nvSpPr>
        <p:spPr>
          <a:xfrm>
            <a:off x="2319382" y="3129348"/>
            <a:ext cx="5997525" cy="1055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400"/>
              </a:lnSpc>
              <a:spcBef>
                <a:spcPct val="0"/>
              </a:spcBef>
            </a:pPr>
            <a:r>
              <a:rPr lang="en-US" sz="6000" b="1">
                <a:solidFill>
                  <a:srgbClr val="3A3A3C"/>
                </a:solidFill>
                <a:latin typeface="Helios Bold"/>
                <a:ea typeface="Helios Bold"/>
                <a:cs typeface="Helios Bold"/>
                <a:sym typeface="Helios Bold"/>
              </a:rPr>
              <a:t>ΣΑΣ ΕΥΧΑΡΙΣΤΩ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346508" y="5076825"/>
            <a:ext cx="5014045" cy="4676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919"/>
              </a:lnSpc>
              <a:spcBef>
                <a:spcPct val="0"/>
              </a:spcBef>
            </a:pPr>
            <a:r>
              <a:rPr lang="el-GR" sz="2799" b="1" spc="-55" dirty="0" smtClean="0">
                <a:solidFill>
                  <a:srgbClr val="3E3E3F"/>
                </a:solidFill>
                <a:latin typeface="Helios Bold"/>
                <a:ea typeface="Helios Bold"/>
                <a:cs typeface="Helios Bold"/>
                <a:sym typeface="Helios Bold"/>
              </a:rPr>
              <a:t>Βασιλική </a:t>
            </a:r>
            <a:r>
              <a:rPr lang="el-GR" sz="2799" b="1" spc="-55" dirty="0" err="1" smtClean="0">
                <a:solidFill>
                  <a:srgbClr val="3E3E3F"/>
                </a:solidFill>
                <a:latin typeface="Helios Bold"/>
                <a:ea typeface="Helios Bold"/>
                <a:cs typeface="Helios Bold"/>
                <a:sym typeface="Helios Bold"/>
              </a:rPr>
              <a:t>Καλοδήμου</a:t>
            </a:r>
            <a:endParaRPr lang="en-US" sz="2799" b="1" spc="-55" dirty="0">
              <a:solidFill>
                <a:srgbClr val="3E3E3F"/>
              </a:solidFill>
              <a:latin typeface="Helios Bold"/>
              <a:ea typeface="Helios Bold"/>
              <a:cs typeface="Helios Bold"/>
              <a:sym typeface="Helios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346508" y="5605966"/>
            <a:ext cx="7178492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1" indent="0" algn="just">
              <a:lnSpc>
                <a:spcPts val="3779"/>
              </a:lnSpc>
              <a:spcBef>
                <a:spcPct val="0"/>
              </a:spcBef>
            </a:pPr>
            <a:r>
              <a:rPr lang="el-GR" sz="2699" spc="-53" dirty="0" smtClean="0">
                <a:solidFill>
                  <a:srgbClr val="AF1E2D"/>
                </a:solidFill>
                <a:latin typeface="Helios"/>
                <a:ea typeface="Helios"/>
                <a:cs typeface="Helios"/>
                <a:sym typeface="Helios"/>
              </a:rPr>
              <a:t>Εθνικό Σημείο Επαφής για τον Ορίζοντα Ευρώπη</a:t>
            </a:r>
            <a:endParaRPr lang="en-US" sz="2699" spc="-53" dirty="0">
              <a:solidFill>
                <a:srgbClr val="AF1E2D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73777" y="7143288"/>
            <a:ext cx="378805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499"/>
              </a:lnSpc>
              <a:spcBef>
                <a:spcPct val="0"/>
              </a:spcBef>
            </a:pPr>
            <a:r>
              <a:rPr lang="en-US" sz="2499" spc="-49" dirty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www.praxinetwork.gr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73777" y="7841964"/>
            <a:ext cx="3788059" cy="85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499"/>
              </a:lnSpc>
              <a:spcBef>
                <a:spcPct val="0"/>
              </a:spcBef>
            </a:pPr>
            <a:r>
              <a:rPr lang="en-US" sz="2499" spc="-49" dirty="0" smtClean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vkalodimou@praxinetwork.gr</a:t>
            </a:r>
            <a:endParaRPr lang="en-US" sz="2499" spc="-49" dirty="0">
              <a:solidFill>
                <a:srgbClr val="3A3A3C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3073777" y="6509334"/>
            <a:ext cx="3559508" cy="4070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499"/>
              </a:lnSpc>
              <a:spcBef>
                <a:spcPct val="0"/>
              </a:spcBef>
            </a:pPr>
            <a:r>
              <a:rPr lang="en-US" sz="2499" spc="-49" dirty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+30 </a:t>
            </a:r>
            <a:r>
              <a:rPr lang="el-GR" sz="2499" spc="-49" dirty="0" smtClean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210 360 7690</a:t>
            </a:r>
            <a:endParaRPr lang="en-US" sz="2499" spc="-49" dirty="0">
              <a:solidFill>
                <a:srgbClr val="3A3A3C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</p:spTree>
    <p:extLst>
      <p:ext uri="{BB962C8B-B14F-4D97-AF65-F5344CB8AC3E}">
        <p14:creationId xmlns:p14="http://schemas.microsoft.com/office/powerpoint/2010/main" val="402109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16A26940FD183644B81E7E28C3D79B9D" ma:contentTypeVersion="18" ma:contentTypeDescription="Δημιουργία νέου εγγράφου" ma:contentTypeScope="" ma:versionID="776cc779ca84ee454ccf95d640394990">
  <xsd:schema xmlns:xsd="http://www.w3.org/2001/XMLSchema" xmlns:xs="http://www.w3.org/2001/XMLSchema" xmlns:p="http://schemas.microsoft.com/office/2006/metadata/properties" xmlns:ns2="2fd5e1e2-7639-49b6-8361-bec4cbff27ac" xmlns:ns3="8c7a666b-bea8-4199-979a-f3a7d6e86710" targetNamespace="http://schemas.microsoft.com/office/2006/metadata/properties" ma:root="true" ma:fieldsID="de87c07101e60394632545b6536fcf25" ns2:_="" ns3:_="">
    <xsd:import namespace="2fd5e1e2-7639-49b6-8361-bec4cbff27ac"/>
    <xsd:import namespace="8c7a666b-bea8-4199-979a-f3a7d6e867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d5e1e2-7639-49b6-8361-bec4cbff27a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Κοινή χρήση με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Κοινή χρήση με λεπτομέρειες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ad47742-6236-4bc2-9ec9-c185f7e02a28}" ma:internalName="TaxCatchAll" ma:showField="CatchAllData" ma:web="2fd5e1e2-7639-49b6-8361-bec4cbff27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7a666b-bea8-4199-979a-f3a7d6e867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Ετικέτες εικόνας" ma:readOnly="false" ma:fieldId="{5cf76f15-5ced-4ddc-b409-7134ff3c332f}" ma:taxonomyMulti="true" ma:sspId="0ad224fa-07d5-4588-8c73-39faf89965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fd5e1e2-7639-49b6-8361-bec4cbff27ac" xsi:nil="true"/>
    <lcf76f155ced4ddcb4097134ff3c332f xmlns="8c7a666b-bea8-4199-979a-f3a7d6e8671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8BD8C98-BAEE-422B-B464-A4C0D0D5CE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58D697-F996-4D66-B044-F91397542768}"/>
</file>

<file path=customXml/itemProps3.xml><?xml version="1.0" encoding="utf-8"?>
<ds:datastoreItem xmlns:ds="http://schemas.openxmlformats.org/officeDocument/2006/customXml" ds:itemID="{5594610D-98B3-414A-A594-CDA65FF470B8}">
  <ds:schemaRefs>
    <ds:schemaRef ds:uri="http://schemas.microsoft.com/office/infopath/2007/PartnerControls"/>
    <ds:schemaRef ds:uri="37249363-9178-4dc2-b769-05b4e9f5fe63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3a6ef24c-0bf8-44f6-91e9-3a194e6ea5c5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417</Words>
  <Application>Microsoft Office PowerPoint</Application>
  <PresentationFormat>Custom</PresentationFormat>
  <Paragraphs>104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Helios Bold</vt:lpstr>
      <vt:lpstr>Helios</vt:lpstr>
      <vt:lpstr>Calibri</vt:lpstr>
      <vt:lpstr>Verdana</vt:lpstr>
      <vt:lpstr>Arial</vt:lpstr>
      <vt:lpstr>Office Theme</vt:lpstr>
      <vt:lpstr>PowerPoint Presentation</vt:lpstr>
      <vt:lpstr>PowerPoint Presentation</vt:lpstr>
      <vt:lpstr>PowerPoint Presentation</vt:lpstr>
      <vt:lpstr>What does EU funding cover?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 Presentation Template GR</dc:title>
  <dc:creator>Kalodimou</dc:creator>
  <cp:lastModifiedBy>Kalodimou Vasiliki</cp:lastModifiedBy>
  <cp:revision>16</cp:revision>
  <dcterms:created xsi:type="dcterms:W3CDTF">2006-08-16T00:00:00Z</dcterms:created>
  <dcterms:modified xsi:type="dcterms:W3CDTF">2025-03-20T21:25:03Z</dcterms:modified>
  <dc:identifier>DAGbtW5LGjc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0x01010016A26940FD183644B81E7E28C3D79B9D</vt:lpwstr>
  </property>
</Properties>
</file>