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31"/>
  </p:notesMasterIdLst>
  <p:sldIdLst>
    <p:sldId id="257" r:id="rId6"/>
    <p:sldId id="302" r:id="rId7"/>
    <p:sldId id="298" r:id="rId8"/>
    <p:sldId id="292" r:id="rId9"/>
    <p:sldId id="301" r:id="rId10"/>
    <p:sldId id="300" r:id="rId11"/>
    <p:sldId id="319" r:id="rId12"/>
    <p:sldId id="368" r:id="rId13"/>
    <p:sldId id="293" r:id="rId14"/>
    <p:sldId id="285" r:id="rId15"/>
    <p:sldId id="289" r:id="rId16"/>
    <p:sldId id="282" r:id="rId17"/>
    <p:sldId id="297" r:id="rId18"/>
    <p:sldId id="271" r:id="rId19"/>
    <p:sldId id="295" r:id="rId20"/>
    <p:sldId id="291" r:id="rId21"/>
    <p:sldId id="359" r:id="rId22"/>
    <p:sldId id="367" r:id="rId23"/>
    <p:sldId id="326" r:id="rId24"/>
    <p:sldId id="369" r:id="rId25"/>
    <p:sldId id="371" r:id="rId26"/>
    <p:sldId id="370" r:id="rId27"/>
    <p:sldId id="373" r:id="rId28"/>
    <p:sldId id="372" r:id="rId29"/>
    <p:sldId id="284" r:id="rId3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7AFF"/>
    <a:srgbClr val="FED5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2092B6-52CE-7C89-1C51-0321D4E2795B}" v="3" dt="2024-12-19T17:05:23.413"/>
    <p1510:client id="{6CABFBB4-1020-920D-10EB-1E35784899FC}" v="33" dt="2024-12-20T11:35:21.986"/>
    <p1510:client id="{99431E59-D5B5-24F9-8558-32543E8FE758}" v="47" dt="2024-12-19T20:10:14.230"/>
    <p1510:client id="{BCC197D4-576F-88E9-F8F3-4076DD144E2B}" v="87" dt="2024-12-19T12:58:40.309"/>
    <p1510:client id="{C1F0F277-333B-5DA5-5CE6-5C286C146319}" v="674" dt="2024-12-19T18:41:59.108"/>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 pośredni 4 — Ak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884" y="1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Mikroni" userId="S::mikroni@praxinetwork.gr::9af4e08f-249d-4714-8df0-94915f54ee22" providerId="AD" clId="Web-{6CABFBB4-1020-920D-10EB-1E35784899FC}"/>
    <pc:docChg chg="modSld">
      <pc:chgData name="Maria Mikroni" userId="S::mikroni@praxinetwork.gr::9af4e08f-249d-4714-8df0-94915f54ee22" providerId="AD" clId="Web-{6CABFBB4-1020-920D-10EB-1E35784899FC}" dt="2024-12-20T11:35:20.892" v="18" actId="20577"/>
      <pc:docMkLst>
        <pc:docMk/>
      </pc:docMkLst>
      <pc:sldChg chg="modSp">
        <pc:chgData name="Maria Mikroni" userId="S::mikroni@praxinetwork.gr::9af4e08f-249d-4714-8df0-94915f54ee22" providerId="AD" clId="Web-{6CABFBB4-1020-920D-10EB-1E35784899FC}" dt="2024-12-20T11:35:18.033" v="17" actId="20577"/>
        <pc:sldMkLst>
          <pc:docMk/>
          <pc:sldMk cId="1282166387" sldId="297"/>
        </pc:sldMkLst>
        <pc:spChg chg="mod">
          <ac:chgData name="Maria Mikroni" userId="S::mikroni@praxinetwork.gr::9af4e08f-249d-4714-8df0-94915f54ee22" providerId="AD" clId="Web-{6CABFBB4-1020-920D-10EB-1E35784899FC}" dt="2024-12-20T11:35:18.033" v="17" actId="20577"/>
          <ac:spMkLst>
            <pc:docMk/>
            <pc:sldMk cId="1282166387" sldId="297"/>
            <ac:spMk id="3" creationId="{A152BCCB-C3B7-69B4-F066-D71AA167CA9D}"/>
          </ac:spMkLst>
        </pc:spChg>
      </pc:sldChg>
      <pc:sldChg chg="modSp">
        <pc:chgData name="Maria Mikroni" userId="S::mikroni@praxinetwork.gr::9af4e08f-249d-4714-8df0-94915f54ee22" providerId="AD" clId="Web-{6CABFBB4-1020-920D-10EB-1E35784899FC}" dt="2024-12-20T11:34:58.016" v="15" actId="20577"/>
        <pc:sldMkLst>
          <pc:docMk/>
          <pc:sldMk cId="3895876846" sldId="319"/>
        </pc:sldMkLst>
        <pc:spChg chg="mod">
          <ac:chgData name="Maria Mikroni" userId="S::mikroni@praxinetwork.gr::9af4e08f-249d-4714-8df0-94915f54ee22" providerId="AD" clId="Web-{6CABFBB4-1020-920D-10EB-1E35784899FC}" dt="2024-12-20T11:34:58.016" v="15" actId="20577"/>
          <ac:spMkLst>
            <pc:docMk/>
            <pc:sldMk cId="3895876846" sldId="319"/>
            <ac:spMk id="2" creationId="{2407D4A4-024C-C1EE-8A07-59C97E6FE912}"/>
          </ac:spMkLst>
        </pc:spChg>
      </pc:sldChg>
      <pc:sldChg chg="modSp">
        <pc:chgData name="Maria Mikroni" userId="S::mikroni@praxinetwork.gr::9af4e08f-249d-4714-8df0-94915f54ee22" providerId="AD" clId="Web-{6CABFBB4-1020-920D-10EB-1E35784899FC}" dt="2024-12-20T11:35:20.892" v="18" actId="20577"/>
        <pc:sldMkLst>
          <pc:docMk/>
          <pc:sldMk cId="1610635046" sldId="369"/>
        </pc:sldMkLst>
        <pc:spChg chg="mod">
          <ac:chgData name="Maria Mikroni" userId="S::mikroni@praxinetwork.gr::9af4e08f-249d-4714-8df0-94915f54ee22" providerId="AD" clId="Web-{6CABFBB4-1020-920D-10EB-1E35784899FC}" dt="2024-12-20T11:35:20.892" v="18" actId="20577"/>
          <ac:spMkLst>
            <pc:docMk/>
            <pc:sldMk cId="1610635046" sldId="369"/>
            <ac:spMk id="4" creationId="{E6F4A489-4F48-985D-1732-8EE6EF3B445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485DC5-BA0D-425E-9CAE-909A35796634}"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00771163-1DEB-4C2E-AA26-6946C374E814}">
      <dgm:prSet phldrT="[Text]"/>
      <dgm:spPr/>
      <dgm:t>
        <a:bodyPr/>
        <a:lstStyle/>
        <a:p>
          <a:r>
            <a:rPr lang="en-US" dirty="0"/>
            <a:t>Submit your proposal</a:t>
          </a:r>
        </a:p>
      </dgm:t>
    </dgm:pt>
    <dgm:pt modelId="{8FE0117E-44E6-42BD-96E9-0F716405C562}" type="parTrans" cxnId="{4C82A1AA-691C-437D-8F88-C5DC00A10345}">
      <dgm:prSet/>
      <dgm:spPr/>
      <dgm:t>
        <a:bodyPr/>
        <a:lstStyle/>
        <a:p>
          <a:endParaRPr lang="en-US"/>
        </a:p>
      </dgm:t>
    </dgm:pt>
    <dgm:pt modelId="{4232B8DF-8281-4E82-A151-586E71F73507}" type="sibTrans" cxnId="{4C82A1AA-691C-437D-8F88-C5DC00A10345}">
      <dgm:prSet/>
      <dgm:spPr/>
      <dgm:t>
        <a:bodyPr/>
        <a:lstStyle/>
        <a:p>
          <a:endParaRPr lang="en-US"/>
        </a:p>
      </dgm:t>
    </dgm:pt>
    <dgm:pt modelId="{6034FE61-AB3E-4720-9813-D321E6F2BC50}">
      <dgm:prSet phldrT="[Text]"/>
      <dgm:spPr/>
      <dgm:t>
        <a:bodyPr/>
        <a:lstStyle/>
        <a:p>
          <a:r>
            <a:rPr lang="en-US" dirty="0"/>
            <a:t>4 weeks before the call deadline</a:t>
          </a:r>
        </a:p>
      </dgm:t>
    </dgm:pt>
    <dgm:pt modelId="{A4914479-D1A4-4392-A572-308017C1265A}" type="parTrans" cxnId="{F430252B-222E-4F16-9F05-C28B9C91921F}">
      <dgm:prSet/>
      <dgm:spPr/>
      <dgm:t>
        <a:bodyPr/>
        <a:lstStyle/>
        <a:p>
          <a:endParaRPr lang="en-US"/>
        </a:p>
      </dgm:t>
    </dgm:pt>
    <dgm:pt modelId="{268B5999-AEC1-4DCD-A809-47C2809A3E21}" type="sibTrans" cxnId="{F430252B-222E-4F16-9F05-C28B9C91921F}">
      <dgm:prSet/>
      <dgm:spPr/>
      <dgm:t>
        <a:bodyPr/>
        <a:lstStyle/>
        <a:p>
          <a:endParaRPr lang="en-US"/>
        </a:p>
      </dgm:t>
    </dgm:pt>
    <dgm:pt modelId="{7ED1F2C9-B64C-49F3-8F88-54CD366E18E3}">
      <dgm:prSet phldrT="[Text]"/>
      <dgm:spPr/>
      <dgm:t>
        <a:bodyPr/>
        <a:lstStyle/>
        <a:p>
          <a:r>
            <a:rPr lang="en-US" dirty="0"/>
            <a:t>The proposal</a:t>
          </a:r>
        </a:p>
      </dgm:t>
    </dgm:pt>
    <dgm:pt modelId="{66D0F8AD-14E6-4D3F-9301-A99091E09FA8}" type="parTrans" cxnId="{AB3BA794-8A8D-4202-812F-1E2EE0460CB7}">
      <dgm:prSet/>
      <dgm:spPr/>
      <dgm:t>
        <a:bodyPr/>
        <a:lstStyle/>
        <a:p>
          <a:endParaRPr lang="en-US"/>
        </a:p>
      </dgm:t>
    </dgm:pt>
    <dgm:pt modelId="{2D4B4213-5449-475F-82B6-857964A24588}" type="sibTrans" cxnId="{AB3BA794-8A8D-4202-812F-1E2EE0460CB7}">
      <dgm:prSet/>
      <dgm:spPr/>
      <dgm:t>
        <a:bodyPr/>
        <a:lstStyle/>
        <a:p>
          <a:endParaRPr lang="en-US"/>
        </a:p>
      </dgm:t>
    </dgm:pt>
    <dgm:pt modelId="{12E2C787-FE0F-4504-9471-4EDE761C4201}">
      <dgm:prSet phldrT="[Text]"/>
      <dgm:spPr/>
      <dgm:t>
        <a:bodyPr/>
        <a:lstStyle/>
        <a:p>
          <a:r>
            <a:rPr lang="en-US" dirty="0"/>
            <a:t> advanced grants are needed</a:t>
          </a:r>
        </a:p>
      </dgm:t>
    </dgm:pt>
    <dgm:pt modelId="{7D681D71-1FA7-4618-93EE-376D3F58B332}" type="parTrans" cxnId="{06C96766-50CB-4899-A023-31E3CEE6780D}">
      <dgm:prSet/>
      <dgm:spPr/>
      <dgm:t>
        <a:bodyPr/>
        <a:lstStyle/>
        <a:p>
          <a:endParaRPr lang="en-US"/>
        </a:p>
      </dgm:t>
    </dgm:pt>
    <dgm:pt modelId="{51FA515C-E499-471D-AFC8-046BC409191C}" type="sibTrans" cxnId="{06C96766-50CB-4899-A023-31E3CEE6780D}">
      <dgm:prSet/>
      <dgm:spPr/>
      <dgm:t>
        <a:bodyPr/>
        <a:lstStyle/>
        <a:p>
          <a:endParaRPr lang="en-US"/>
        </a:p>
      </dgm:t>
    </dgm:pt>
    <dgm:pt modelId="{1748D249-78AE-482B-852C-38BE8B43F16F}">
      <dgm:prSet phldrT="[Text]"/>
      <dgm:spPr/>
      <dgm:t>
        <a:bodyPr/>
        <a:lstStyle/>
        <a:p>
          <a:r>
            <a:rPr lang="en-US" dirty="0"/>
            <a:t>Contact your NCP</a:t>
          </a:r>
        </a:p>
      </dgm:t>
    </dgm:pt>
    <dgm:pt modelId="{AD26713E-2F32-4726-B29B-CF75BDF5A6B0}" type="parTrans" cxnId="{1F389F43-5D12-46CE-9C65-CC492B9F627E}">
      <dgm:prSet/>
      <dgm:spPr/>
      <dgm:t>
        <a:bodyPr/>
        <a:lstStyle/>
        <a:p>
          <a:endParaRPr lang="en-US"/>
        </a:p>
      </dgm:t>
    </dgm:pt>
    <dgm:pt modelId="{718B1853-E24A-46CD-89C4-34AA3D248EA7}" type="sibTrans" cxnId="{1F389F43-5D12-46CE-9C65-CC492B9F627E}">
      <dgm:prSet/>
      <dgm:spPr/>
      <dgm:t>
        <a:bodyPr/>
        <a:lstStyle/>
        <a:p>
          <a:endParaRPr lang="en-US"/>
        </a:p>
      </dgm:t>
    </dgm:pt>
    <dgm:pt modelId="{9594E1E7-0BEF-4DC6-88C2-2E9DCAD6D8FD}">
      <dgm:prSet phldrT="[Text]"/>
      <dgm:spPr/>
      <dgm:t>
        <a:bodyPr/>
        <a:lstStyle/>
        <a:p>
          <a:r>
            <a:rPr lang="en-US" dirty="0"/>
            <a:t>at all times, especially in case of issues</a:t>
          </a:r>
        </a:p>
      </dgm:t>
    </dgm:pt>
    <dgm:pt modelId="{D96F3F19-3AD3-4185-B6A2-199DBA496D80}" type="parTrans" cxnId="{4D74274A-67D6-48CE-ACF7-080090CFA34E}">
      <dgm:prSet/>
      <dgm:spPr/>
      <dgm:t>
        <a:bodyPr/>
        <a:lstStyle/>
        <a:p>
          <a:endParaRPr lang="en-US"/>
        </a:p>
      </dgm:t>
    </dgm:pt>
    <dgm:pt modelId="{4A3E0040-6504-4BF1-990C-20C9868C9A4C}" type="sibTrans" cxnId="{4D74274A-67D6-48CE-ACF7-080090CFA34E}">
      <dgm:prSet/>
      <dgm:spPr/>
      <dgm:t>
        <a:bodyPr/>
        <a:lstStyle/>
        <a:p>
          <a:endParaRPr lang="en-US"/>
        </a:p>
      </dgm:t>
    </dgm:pt>
    <dgm:pt modelId="{EC3D48FE-0B6B-4518-974D-7357BB6A90A0}" type="pres">
      <dgm:prSet presAssocID="{2E485DC5-BA0D-425E-9CAE-909A35796634}" presName="linear" presStyleCnt="0">
        <dgm:presLayoutVars>
          <dgm:animLvl val="lvl"/>
          <dgm:resizeHandles val="exact"/>
        </dgm:presLayoutVars>
      </dgm:prSet>
      <dgm:spPr/>
    </dgm:pt>
    <dgm:pt modelId="{28032FEF-1DE7-42D9-840C-276DF2A35CD1}" type="pres">
      <dgm:prSet presAssocID="{00771163-1DEB-4C2E-AA26-6946C374E814}" presName="parentText" presStyleLbl="node1" presStyleIdx="0" presStyleCnt="3">
        <dgm:presLayoutVars>
          <dgm:chMax val="0"/>
          <dgm:bulletEnabled val="1"/>
        </dgm:presLayoutVars>
      </dgm:prSet>
      <dgm:spPr/>
    </dgm:pt>
    <dgm:pt modelId="{5BC25741-2DF2-48B7-9427-D1A1F1A5F453}" type="pres">
      <dgm:prSet presAssocID="{00771163-1DEB-4C2E-AA26-6946C374E814}" presName="childText" presStyleLbl="revTx" presStyleIdx="0" presStyleCnt="3">
        <dgm:presLayoutVars>
          <dgm:bulletEnabled val="1"/>
        </dgm:presLayoutVars>
      </dgm:prSet>
      <dgm:spPr/>
    </dgm:pt>
    <dgm:pt modelId="{60ADFF05-8870-49AF-AC85-BF08E281A685}" type="pres">
      <dgm:prSet presAssocID="{7ED1F2C9-B64C-49F3-8F88-54CD366E18E3}" presName="parentText" presStyleLbl="node1" presStyleIdx="1" presStyleCnt="3">
        <dgm:presLayoutVars>
          <dgm:chMax val="0"/>
          <dgm:bulletEnabled val="1"/>
        </dgm:presLayoutVars>
      </dgm:prSet>
      <dgm:spPr/>
    </dgm:pt>
    <dgm:pt modelId="{E07968EA-E351-47E8-8918-03941C8A8FEE}" type="pres">
      <dgm:prSet presAssocID="{7ED1F2C9-B64C-49F3-8F88-54CD366E18E3}" presName="childText" presStyleLbl="revTx" presStyleIdx="1" presStyleCnt="3">
        <dgm:presLayoutVars>
          <dgm:bulletEnabled val="1"/>
        </dgm:presLayoutVars>
      </dgm:prSet>
      <dgm:spPr/>
    </dgm:pt>
    <dgm:pt modelId="{D4088A59-99B8-43D8-8DDD-D3B743D6E6D7}" type="pres">
      <dgm:prSet presAssocID="{1748D249-78AE-482B-852C-38BE8B43F16F}" presName="parentText" presStyleLbl="node1" presStyleIdx="2" presStyleCnt="3">
        <dgm:presLayoutVars>
          <dgm:chMax val="0"/>
          <dgm:bulletEnabled val="1"/>
        </dgm:presLayoutVars>
      </dgm:prSet>
      <dgm:spPr/>
    </dgm:pt>
    <dgm:pt modelId="{70F6EFED-604F-4F51-82ED-E18877B322B2}" type="pres">
      <dgm:prSet presAssocID="{1748D249-78AE-482B-852C-38BE8B43F16F}" presName="childText" presStyleLbl="revTx" presStyleIdx="2" presStyleCnt="3">
        <dgm:presLayoutVars>
          <dgm:bulletEnabled val="1"/>
        </dgm:presLayoutVars>
      </dgm:prSet>
      <dgm:spPr/>
    </dgm:pt>
  </dgm:ptLst>
  <dgm:cxnLst>
    <dgm:cxn modelId="{E63E5911-A042-4436-BDA5-013C4749E735}" type="presOf" srcId="{9594E1E7-0BEF-4DC6-88C2-2E9DCAD6D8FD}" destId="{70F6EFED-604F-4F51-82ED-E18877B322B2}" srcOrd="0" destOrd="0" presId="urn:microsoft.com/office/officeart/2005/8/layout/vList2"/>
    <dgm:cxn modelId="{F430252B-222E-4F16-9F05-C28B9C91921F}" srcId="{00771163-1DEB-4C2E-AA26-6946C374E814}" destId="{6034FE61-AB3E-4720-9813-D321E6F2BC50}" srcOrd="0" destOrd="0" parTransId="{A4914479-D1A4-4392-A572-308017C1265A}" sibTransId="{268B5999-AEC1-4DCD-A809-47C2809A3E21}"/>
    <dgm:cxn modelId="{1F389F43-5D12-46CE-9C65-CC492B9F627E}" srcId="{2E485DC5-BA0D-425E-9CAE-909A35796634}" destId="{1748D249-78AE-482B-852C-38BE8B43F16F}" srcOrd="2" destOrd="0" parTransId="{AD26713E-2F32-4726-B29B-CF75BDF5A6B0}" sibTransId="{718B1853-E24A-46CD-89C4-34AA3D248EA7}"/>
    <dgm:cxn modelId="{06C96766-50CB-4899-A023-31E3CEE6780D}" srcId="{7ED1F2C9-B64C-49F3-8F88-54CD366E18E3}" destId="{12E2C787-FE0F-4504-9471-4EDE761C4201}" srcOrd="0" destOrd="0" parTransId="{7D681D71-1FA7-4618-93EE-376D3F58B332}" sibTransId="{51FA515C-E499-471D-AFC8-046BC409191C}"/>
    <dgm:cxn modelId="{4D74274A-67D6-48CE-ACF7-080090CFA34E}" srcId="{1748D249-78AE-482B-852C-38BE8B43F16F}" destId="{9594E1E7-0BEF-4DC6-88C2-2E9DCAD6D8FD}" srcOrd="0" destOrd="0" parTransId="{D96F3F19-3AD3-4185-B6A2-199DBA496D80}" sibTransId="{4A3E0040-6504-4BF1-990C-20C9868C9A4C}"/>
    <dgm:cxn modelId="{8B915F4B-BD6A-4CD4-A2E9-8C82B813D4CE}" type="presOf" srcId="{2E485DC5-BA0D-425E-9CAE-909A35796634}" destId="{EC3D48FE-0B6B-4518-974D-7357BB6A90A0}" srcOrd="0" destOrd="0" presId="urn:microsoft.com/office/officeart/2005/8/layout/vList2"/>
    <dgm:cxn modelId="{31A73174-270F-4C82-9665-F614BBEE5F13}" type="presOf" srcId="{12E2C787-FE0F-4504-9471-4EDE761C4201}" destId="{E07968EA-E351-47E8-8918-03941C8A8FEE}" srcOrd="0" destOrd="0" presId="urn:microsoft.com/office/officeart/2005/8/layout/vList2"/>
    <dgm:cxn modelId="{20EE5E56-5F43-4D07-96DB-0D7E8BB9A28D}" type="presOf" srcId="{6034FE61-AB3E-4720-9813-D321E6F2BC50}" destId="{5BC25741-2DF2-48B7-9427-D1A1F1A5F453}" srcOrd="0" destOrd="0" presId="urn:microsoft.com/office/officeart/2005/8/layout/vList2"/>
    <dgm:cxn modelId="{12127D87-B24D-425B-81F3-BFCFF09CC33E}" type="presOf" srcId="{7ED1F2C9-B64C-49F3-8F88-54CD366E18E3}" destId="{60ADFF05-8870-49AF-AC85-BF08E281A685}" srcOrd="0" destOrd="0" presId="urn:microsoft.com/office/officeart/2005/8/layout/vList2"/>
    <dgm:cxn modelId="{F738B98A-187C-4673-819F-07181FAC90C5}" type="presOf" srcId="{00771163-1DEB-4C2E-AA26-6946C374E814}" destId="{28032FEF-1DE7-42D9-840C-276DF2A35CD1}" srcOrd="0" destOrd="0" presId="urn:microsoft.com/office/officeart/2005/8/layout/vList2"/>
    <dgm:cxn modelId="{AB3BA794-8A8D-4202-812F-1E2EE0460CB7}" srcId="{2E485DC5-BA0D-425E-9CAE-909A35796634}" destId="{7ED1F2C9-B64C-49F3-8F88-54CD366E18E3}" srcOrd="1" destOrd="0" parTransId="{66D0F8AD-14E6-4D3F-9301-A99091E09FA8}" sibTransId="{2D4B4213-5449-475F-82B6-857964A24588}"/>
    <dgm:cxn modelId="{4C82A1AA-691C-437D-8F88-C5DC00A10345}" srcId="{2E485DC5-BA0D-425E-9CAE-909A35796634}" destId="{00771163-1DEB-4C2E-AA26-6946C374E814}" srcOrd="0" destOrd="0" parTransId="{8FE0117E-44E6-42BD-96E9-0F716405C562}" sibTransId="{4232B8DF-8281-4E82-A151-586E71F73507}"/>
    <dgm:cxn modelId="{DB5534B6-4750-456C-B1B6-86590B563B34}" type="presOf" srcId="{1748D249-78AE-482B-852C-38BE8B43F16F}" destId="{D4088A59-99B8-43D8-8DDD-D3B743D6E6D7}" srcOrd="0" destOrd="0" presId="urn:microsoft.com/office/officeart/2005/8/layout/vList2"/>
    <dgm:cxn modelId="{3549065C-FD35-4A19-A710-6D2DC304F316}" type="presParOf" srcId="{EC3D48FE-0B6B-4518-974D-7357BB6A90A0}" destId="{28032FEF-1DE7-42D9-840C-276DF2A35CD1}" srcOrd="0" destOrd="0" presId="urn:microsoft.com/office/officeart/2005/8/layout/vList2"/>
    <dgm:cxn modelId="{1C372A49-57ED-49E3-B228-A8C0F3B5F9B6}" type="presParOf" srcId="{EC3D48FE-0B6B-4518-974D-7357BB6A90A0}" destId="{5BC25741-2DF2-48B7-9427-D1A1F1A5F453}" srcOrd="1" destOrd="0" presId="urn:microsoft.com/office/officeart/2005/8/layout/vList2"/>
    <dgm:cxn modelId="{9EE7E7C5-EBE8-4F75-8AEC-2CBDF2E00E08}" type="presParOf" srcId="{EC3D48FE-0B6B-4518-974D-7357BB6A90A0}" destId="{60ADFF05-8870-49AF-AC85-BF08E281A685}" srcOrd="2" destOrd="0" presId="urn:microsoft.com/office/officeart/2005/8/layout/vList2"/>
    <dgm:cxn modelId="{ACDEBF2F-2AE8-459E-BAEC-E3107602BBB6}" type="presParOf" srcId="{EC3D48FE-0B6B-4518-974D-7357BB6A90A0}" destId="{E07968EA-E351-47E8-8918-03941C8A8FEE}" srcOrd="3" destOrd="0" presId="urn:microsoft.com/office/officeart/2005/8/layout/vList2"/>
    <dgm:cxn modelId="{53736A1F-8973-4270-850D-1E5A879A8AF7}" type="presParOf" srcId="{EC3D48FE-0B6B-4518-974D-7357BB6A90A0}" destId="{D4088A59-99B8-43D8-8DDD-D3B743D6E6D7}" srcOrd="4" destOrd="0" presId="urn:microsoft.com/office/officeart/2005/8/layout/vList2"/>
    <dgm:cxn modelId="{EDFCBF75-660A-4855-A420-73C14063C9DD}" type="presParOf" srcId="{EC3D48FE-0B6B-4518-974D-7357BB6A90A0}" destId="{70F6EFED-604F-4F51-82ED-E18877B322B2}"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032FEF-1DE7-42D9-840C-276DF2A35CD1}">
      <dsp:nvSpPr>
        <dsp:cNvPr id="0" name=""/>
        <dsp:cNvSpPr/>
      </dsp:nvSpPr>
      <dsp:spPr>
        <a:xfrm>
          <a:off x="0" y="8916"/>
          <a:ext cx="7865909" cy="98338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Submit your proposal</a:t>
          </a:r>
        </a:p>
      </dsp:txBody>
      <dsp:txXfrm>
        <a:off x="48005" y="56921"/>
        <a:ext cx="7769899" cy="887374"/>
      </dsp:txXfrm>
    </dsp:sp>
    <dsp:sp modelId="{5BC25741-2DF2-48B7-9427-D1A1F1A5F453}">
      <dsp:nvSpPr>
        <dsp:cNvPr id="0" name=""/>
        <dsp:cNvSpPr/>
      </dsp:nvSpPr>
      <dsp:spPr>
        <a:xfrm>
          <a:off x="0" y="992301"/>
          <a:ext cx="7865909" cy="678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743" tIns="52070" rIns="291592" bIns="52070" numCol="1" spcCol="1270" anchor="t" anchorCtr="0">
          <a:noAutofit/>
        </a:bodyPr>
        <a:lstStyle/>
        <a:p>
          <a:pPr marL="285750" lvl="1" indent="-285750" algn="l" defTabSz="1422400">
            <a:lnSpc>
              <a:spcPct val="90000"/>
            </a:lnSpc>
            <a:spcBef>
              <a:spcPct val="0"/>
            </a:spcBef>
            <a:spcAft>
              <a:spcPct val="20000"/>
            </a:spcAft>
            <a:buChar char="•"/>
          </a:pPr>
          <a:r>
            <a:rPr lang="en-US" sz="3200" kern="1200" dirty="0"/>
            <a:t>4 weeks before the call deadline</a:t>
          </a:r>
        </a:p>
      </dsp:txBody>
      <dsp:txXfrm>
        <a:off x="0" y="992301"/>
        <a:ext cx="7865909" cy="678960"/>
      </dsp:txXfrm>
    </dsp:sp>
    <dsp:sp modelId="{60ADFF05-8870-49AF-AC85-BF08E281A685}">
      <dsp:nvSpPr>
        <dsp:cNvPr id="0" name=""/>
        <dsp:cNvSpPr/>
      </dsp:nvSpPr>
      <dsp:spPr>
        <a:xfrm>
          <a:off x="0" y="1671261"/>
          <a:ext cx="7865909" cy="98338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The proposal</a:t>
          </a:r>
        </a:p>
      </dsp:txBody>
      <dsp:txXfrm>
        <a:off x="48005" y="1719266"/>
        <a:ext cx="7769899" cy="887374"/>
      </dsp:txXfrm>
    </dsp:sp>
    <dsp:sp modelId="{E07968EA-E351-47E8-8918-03941C8A8FEE}">
      <dsp:nvSpPr>
        <dsp:cNvPr id="0" name=""/>
        <dsp:cNvSpPr/>
      </dsp:nvSpPr>
      <dsp:spPr>
        <a:xfrm>
          <a:off x="0" y="2654646"/>
          <a:ext cx="7865909" cy="678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743" tIns="52070" rIns="291592" bIns="52070" numCol="1" spcCol="1270" anchor="t" anchorCtr="0">
          <a:noAutofit/>
        </a:bodyPr>
        <a:lstStyle/>
        <a:p>
          <a:pPr marL="285750" lvl="1" indent="-285750" algn="l" defTabSz="1422400">
            <a:lnSpc>
              <a:spcPct val="90000"/>
            </a:lnSpc>
            <a:spcBef>
              <a:spcPct val="0"/>
            </a:spcBef>
            <a:spcAft>
              <a:spcPct val="20000"/>
            </a:spcAft>
            <a:buChar char="•"/>
          </a:pPr>
          <a:r>
            <a:rPr lang="en-US" sz="3200" kern="1200" dirty="0"/>
            <a:t> advanced grants are needed</a:t>
          </a:r>
        </a:p>
      </dsp:txBody>
      <dsp:txXfrm>
        <a:off x="0" y="2654646"/>
        <a:ext cx="7865909" cy="678960"/>
      </dsp:txXfrm>
    </dsp:sp>
    <dsp:sp modelId="{D4088A59-99B8-43D8-8DDD-D3B743D6E6D7}">
      <dsp:nvSpPr>
        <dsp:cNvPr id="0" name=""/>
        <dsp:cNvSpPr/>
      </dsp:nvSpPr>
      <dsp:spPr>
        <a:xfrm>
          <a:off x="0" y="3333606"/>
          <a:ext cx="7865909" cy="98338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Contact your NCP</a:t>
          </a:r>
        </a:p>
      </dsp:txBody>
      <dsp:txXfrm>
        <a:off x="48005" y="3381611"/>
        <a:ext cx="7769899" cy="887374"/>
      </dsp:txXfrm>
    </dsp:sp>
    <dsp:sp modelId="{70F6EFED-604F-4F51-82ED-E18877B322B2}">
      <dsp:nvSpPr>
        <dsp:cNvPr id="0" name=""/>
        <dsp:cNvSpPr/>
      </dsp:nvSpPr>
      <dsp:spPr>
        <a:xfrm>
          <a:off x="0" y="4316991"/>
          <a:ext cx="7865909" cy="678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743" tIns="52070" rIns="291592" bIns="52070" numCol="1" spcCol="1270" anchor="t" anchorCtr="0">
          <a:noAutofit/>
        </a:bodyPr>
        <a:lstStyle/>
        <a:p>
          <a:pPr marL="285750" lvl="1" indent="-285750" algn="l" defTabSz="1422400">
            <a:lnSpc>
              <a:spcPct val="90000"/>
            </a:lnSpc>
            <a:spcBef>
              <a:spcPct val="0"/>
            </a:spcBef>
            <a:spcAft>
              <a:spcPct val="20000"/>
            </a:spcAft>
            <a:buChar char="•"/>
          </a:pPr>
          <a:r>
            <a:rPr lang="en-US" sz="3200" kern="1200" dirty="0"/>
            <a:t>at all times, especially in case of issues</a:t>
          </a:r>
        </a:p>
      </dsp:txBody>
      <dsp:txXfrm>
        <a:off x="0" y="4316991"/>
        <a:ext cx="7865909" cy="6789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2542A3-8F55-4652-BE4F-608038C1448F}" type="datetimeFigureOut">
              <a:rPr lang="pl-PL" smtClean="0"/>
              <a:t>20.12.2024</a:t>
            </a:fld>
            <a:endParaRPr lang="pl-P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l-P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30256B-0564-48D6-AC33-992ECFE58183}" type="slidenum">
              <a:rPr lang="pl-PL" smtClean="0"/>
              <a:t>‹#›</a:t>
            </a:fld>
            <a:endParaRPr lang="pl-PL"/>
          </a:p>
        </p:txBody>
      </p:sp>
    </p:spTree>
    <p:extLst>
      <p:ext uri="{BB962C8B-B14F-4D97-AF65-F5344CB8AC3E}">
        <p14:creationId xmlns:p14="http://schemas.microsoft.com/office/powerpoint/2010/main" val="1604144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a:p>
        </p:txBody>
      </p:sp>
      <p:sp>
        <p:nvSpPr>
          <p:cNvPr id="4" name="Slide Number Placeholder 3"/>
          <p:cNvSpPr>
            <a:spLocks noGrp="1"/>
          </p:cNvSpPr>
          <p:nvPr>
            <p:ph type="sldNum" sz="quarter" idx="5"/>
          </p:nvPr>
        </p:nvSpPr>
        <p:spPr/>
        <p:txBody>
          <a:bodyPr/>
          <a:lstStyle/>
          <a:p>
            <a:fld id="{E530256B-0564-48D6-AC33-992ECFE58183}" type="slidenum">
              <a:rPr lang="pl-PL" smtClean="0"/>
              <a:t>4</a:t>
            </a:fld>
            <a:endParaRPr lang="pl-PL"/>
          </a:p>
        </p:txBody>
      </p:sp>
    </p:spTree>
    <p:extLst>
      <p:ext uri="{BB962C8B-B14F-4D97-AF65-F5344CB8AC3E}">
        <p14:creationId xmlns:p14="http://schemas.microsoft.com/office/powerpoint/2010/main" val="2021475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a:p>
        </p:txBody>
      </p:sp>
      <p:sp>
        <p:nvSpPr>
          <p:cNvPr id="4" name="Slide Number Placeholder 3"/>
          <p:cNvSpPr>
            <a:spLocks noGrp="1"/>
          </p:cNvSpPr>
          <p:nvPr>
            <p:ph type="sldNum" sz="quarter" idx="5"/>
          </p:nvPr>
        </p:nvSpPr>
        <p:spPr/>
        <p:txBody>
          <a:bodyPr/>
          <a:lstStyle/>
          <a:p>
            <a:fld id="{E530256B-0564-48D6-AC33-992ECFE58183}" type="slidenum">
              <a:rPr lang="pl-PL" smtClean="0"/>
              <a:t>5</a:t>
            </a:fld>
            <a:endParaRPr lang="pl-PL"/>
          </a:p>
        </p:txBody>
      </p:sp>
    </p:spTree>
    <p:extLst>
      <p:ext uri="{BB962C8B-B14F-4D97-AF65-F5344CB8AC3E}">
        <p14:creationId xmlns:p14="http://schemas.microsoft.com/office/powerpoint/2010/main" val="2151824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a:p>
        </p:txBody>
      </p:sp>
      <p:sp>
        <p:nvSpPr>
          <p:cNvPr id="4" name="Slide Number Placeholder 3"/>
          <p:cNvSpPr>
            <a:spLocks noGrp="1"/>
          </p:cNvSpPr>
          <p:nvPr>
            <p:ph type="sldNum" sz="quarter" idx="5"/>
          </p:nvPr>
        </p:nvSpPr>
        <p:spPr/>
        <p:txBody>
          <a:bodyPr/>
          <a:lstStyle/>
          <a:p>
            <a:fld id="{E530256B-0564-48D6-AC33-992ECFE58183}" type="slidenum">
              <a:rPr lang="pl-PL" smtClean="0"/>
              <a:t>6</a:t>
            </a:fld>
            <a:endParaRPr lang="pl-PL"/>
          </a:p>
        </p:txBody>
      </p:sp>
    </p:spTree>
    <p:extLst>
      <p:ext uri="{BB962C8B-B14F-4D97-AF65-F5344CB8AC3E}">
        <p14:creationId xmlns:p14="http://schemas.microsoft.com/office/powerpoint/2010/main" val="252900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a:p>
        </p:txBody>
      </p:sp>
      <p:sp>
        <p:nvSpPr>
          <p:cNvPr id="4" name="Slide Number Placeholder 3"/>
          <p:cNvSpPr>
            <a:spLocks noGrp="1"/>
          </p:cNvSpPr>
          <p:nvPr>
            <p:ph type="sldNum" sz="quarter" idx="5"/>
          </p:nvPr>
        </p:nvSpPr>
        <p:spPr/>
        <p:txBody>
          <a:bodyPr/>
          <a:lstStyle/>
          <a:p>
            <a:fld id="{E530256B-0564-48D6-AC33-992ECFE58183}" type="slidenum">
              <a:rPr lang="pl-PL" smtClean="0"/>
              <a:t>12</a:t>
            </a:fld>
            <a:endParaRPr lang="pl-PL"/>
          </a:p>
        </p:txBody>
      </p:sp>
    </p:spTree>
    <p:extLst>
      <p:ext uri="{BB962C8B-B14F-4D97-AF65-F5344CB8AC3E}">
        <p14:creationId xmlns:p14="http://schemas.microsoft.com/office/powerpoint/2010/main" val="685234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E530256B-0564-48D6-AC33-992ECFE58183}" type="slidenum">
              <a:rPr lang="pl-PL" smtClean="0"/>
              <a:t>16</a:t>
            </a:fld>
            <a:endParaRPr lang="pl-PL"/>
          </a:p>
        </p:txBody>
      </p:sp>
    </p:spTree>
    <p:extLst>
      <p:ext uri="{BB962C8B-B14F-4D97-AF65-F5344CB8AC3E}">
        <p14:creationId xmlns:p14="http://schemas.microsoft.com/office/powerpoint/2010/main" val="1362669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AE59783-181C-4022-A9DE-4D03AA0CB706}" type="slidenum">
              <a:rPr lang="pl-PL" smtClean="0"/>
              <a:t>19</a:t>
            </a:fld>
            <a:endParaRPr lang="pl-PL"/>
          </a:p>
        </p:txBody>
      </p:sp>
    </p:spTree>
    <p:extLst>
      <p:ext uri="{BB962C8B-B14F-4D97-AF65-F5344CB8AC3E}">
        <p14:creationId xmlns:p14="http://schemas.microsoft.com/office/powerpoint/2010/main" val="3267925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AE59783-181C-4022-A9DE-4D03AA0CB706}" type="slidenum">
              <a:rPr lang="pl-PL" smtClean="0"/>
              <a:t>20</a:t>
            </a:fld>
            <a:endParaRPr lang="pl-PL"/>
          </a:p>
        </p:txBody>
      </p:sp>
    </p:spTree>
    <p:extLst>
      <p:ext uri="{BB962C8B-B14F-4D97-AF65-F5344CB8AC3E}">
        <p14:creationId xmlns:p14="http://schemas.microsoft.com/office/powerpoint/2010/main" val="1800616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7AF77DC-9437-41FF-C2EC-F428E9700E07}"/>
              </a:ext>
            </a:extLst>
          </p:cNvPr>
          <p:cNvGrpSpPr/>
          <p:nvPr userDrawn="1"/>
        </p:nvGrpSpPr>
        <p:grpSpPr>
          <a:xfrm>
            <a:off x="0" y="6068950"/>
            <a:ext cx="12192000" cy="789049"/>
            <a:chOff x="0" y="6068950"/>
            <a:chExt cx="12192000" cy="789049"/>
          </a:xfrm>
        </p:grpSpPr>
        <p:grpSp>
          <p:nvGrpSpPr>
            <p:cNvPr id="8" name="Group 7">
              <a:extLst>
                <a:ext uri="{FF2B5EF4-FFF2-40B4-BE49-F238E27FC236}">
                  <a16:creationId xmlns:a16="http://schemas.microsoft.com/office/drawing/2014/main" id="{A1AE7B87-BA5D-A730-9FCA-FC63D941F84C}"/>
                </a:ext>
              </a:extLst>
            </p:cNvPr>
            <p:cNvGrpSpPr/>
            <p:nvPr/>
          </p:nvGrpSpPr>
          <p:grpSpPr>
            <a:xfrm>
              <a:off x="0" y="6068950"/>
              <a:ext cx="12192000" cy="789049"/>
              <a:chOff x="0" y="6068950"/>
              <a:chExt cx="12192000" cy="789049"/>
            </a:xfrm>
          </p:grpSpPr>
          <p:sp>
            <p:nvSpPr>
              <p:cNvPr id="10" name="Rectangle 9">
                <a:extLst>
                  <a:ext uri="{FF2B5EF4-FFF2-40B4-BE49-F238E27FC236}">
                    <a16:creationId xmlns:a16="http://schemas.microsoft.com/office/drawing/2014/main" id="{B63F5DDE-674B-4430-0428-16460C314AA7}"/>
                  </a:ext>
                </a:extLst>
              </p:cNvPr>
              <p:cNvSpPr/>
              <p:nvPr/>
            </p:nvSpPr>
            <p:spPr>
              <a:xfrm>
                <a:off x="0" y="6068950"/>
                <a:ext cx="12192000" cy="7890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Picture 10" descr="Graphical user interface, application&#10;&#10;Description automatically generated">
                <a:extLst>
                  <a:ext uri="{FF2B5EF4-FFF2-40B4-BE49-F238E27FC236}">
                    <a16:creationId xmlns:a16="http://schemas.microsoft.com/office/drawing/2014/main" id="{85D44D75-DEC8-226A-3424-55AE8D5211B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131973" y="6243317"/>
                <a:ext cx="1722841" cy="361797"/>
              </a:xfrm>
              <a:prstGeom prst="rect">
                <a:avLst/>
              </a:prstGeom>
            </p:spPr>
          </p:pic>
        </p:grpSp>
        <p:pic>
          <p:nvPicPr>
            <p:cNvPr id="9" name="Picture 8" descr="A picture containing graphical user interface&#10;&#10;Description automatically generated">
              <a:extLst>
                <a:ext uri="{FF2B5EF4-FFF2-40B4-BE49-F238E27FC236}">
                  <a16:creationId xmlns:a16="http://schemas.microsoft.com/office/drawing/2014/main" id="{60F77E6E-BEE0-C59D-08EA-0C1D3DAD919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32523" y="6197753"/>
              <a:ext cx="1561377" cy="479177"/>
            </a:xfrm>
            <a:prstGeom prst="rect">
              <a:avLst/>
            </a:prstGeom>
          </p:spPr>
        </p:pic>
      </p:grpSp>
    </p:spTree>
    <p:extLst>
      <p:ext uri="{BB962C8B-B14F-4D97-AF65-F5344CB8AC3E}">
        <p14:creationId xmlns:p14="http://schemas.microsoft.com/office/powerpoint/2010/main" val="3964857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61B50-DAA4-415B-A9B2-FAA5E3FD08A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pl-PL"/>
          </a:p>
        </p:txBody>
      </p:sp>
      <p:sp>
        <p:nvSpPr>
          <p:cNvPr id="3" name="Picture Placeholder 2">
            <a:extLst>
              <a:ext uri="{FF2B5EF4-FFF2-40B4-BE49-F238E27FC236}">
                <a16:creationId xmlns:a16="http://schemas.microsoft.com/office/drawing/2014/main" id="{9D75991B-1F77-4DF7-9A30-763FDEDFD9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Text Placeholder 3">
            <a:extLst>
              <a:ext uri="{FF2B5EF4-FFF2-40B4-BE49-F238E27FC236}">
                <a16:creationId xmlns:a16="http://schemas.microsoft.com/office/drawing/2014/main" id="{32E4C06B-5843-4451-A5C0-8771C2BA1E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2417B31-9AA1-4D41-BE49-BF150DF3B5E7}"/>
              </a:ext>
            </a:extLst>
          </p:cNvPr>
          <p:cNvSpPr>
            <a:spLocks noGrp="1"/>
          </p:cNvSpPr>
          <p:nvPr>
            <p:ph type="dt" sz="half" idx="10"/>
          </p:nvPr>
        </p:nvSpPr>
        <p:spPr/>
        <p:txBody>
          <a:bodyPr/>
          <a:lstStyle/>
          <a:p>
            <a:fld id="{1CDC95E5-65B9-490C-8909-531EFF01D10F}" type="datetimeFigureOut">
              <a:rPr lang="pl-PL" smtClean="0"/>
              <a:t>20.12.2024</a:t>
            </a:fld>
            <a:endParaRPr lang="pl-PL"/>
          </a:p>
        </p:txBody>
      </p:sp>
      <p:sp>
        <p:nvSpPr>
          <p:cNvPr id="6" name="Footer Placeholder 5">
            <a:extLst>
              <a:ext uri="{FF2B5EF4-FFF2-40B4-BE49-F238E27FC236}">
                <a16:creationId xmlns:a16="http://schemas.microsoft.com/office/drawing/2014/main" id="{A7D0E558-6277-4790-93F0-86F2E73C30F2}"/>
              </a:ext>
            </a:extLst>
          </p:cNvPr>
          <p:cNvSpPr>
            <a:spLocks noGrp="1"/>
          </p:cNvSpPr>
          <p:nvPr>
            <p:ph type="ftr" sz="quarter" idx="11"/>
          </p:nvPr>
        </p:nvSpPr>
        <p:spPr/>
        <p:txBody>
          <a:bodyPr/>
          <a:lstStyle/>
          <a:p>
            <a:endParaRPr lang="pl-PL"/>
          </a:p>
        </p:txBody>
      </p:sp>
      <p:sp>
        <p:nvSpPr>
          <p:cNvPr id="7" name="Slide Number Placeholder 6">
            <a:extLst>
              <a:ext uri="{FF2B5EF4-FFF2-40B4-BE49-F238E27FC236}">
                <a16:creationId xmlns:a16="http://schemas.microsoft.com/office/drawing/2014/main" id="{309F3D53-01D9-4CEB-B628-01158E812CDB}"/>
              </a:ext>
            </a:extLst>
          </p:cNvPr>
          <p:cNvSpPr>
            <a:spLocks noGrp="1"/>
          </p:cNvSpPr>
          <p:nvPr>
            <p:ph type="sldNum" sz="quarter" idx="12"/>
          </p:nvPr>
        </p:nvSpPr>
        <p:spPr/>
        <p:txBody>
          <a:bodyPr/>
          <a:lstStyle/>
          <a:p>
            <a:fld id="{8ED922B3-7106-4115-BAE4-5CA3A4652959}" type="slidenum">
              <a:rPr lang="pl-PL" smtClean="0"/>
              <a:t>‹#›</a:t>
            </a:fld>
            <a:endParaRPr lang="pl-PL"/>
          </a:p>
        </p:txBody>
      </p:sp>
    </p:spTree>
    <p:extLst>
      <p:ext uri="{BB962C8B-B14F-4D97-AF65-F5344CB8AC3E}">
        <p14:creationId xmlns:p14="http://schemas.microsoft.com/office/powerpoint/2010/main" val="4153915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8A251-7881-4B8A-A182-F458ED3DC34C}"/>
              </a:ext>
            </a:extLst>
          </p:cNvPr>
          <p:cNvSpPr>
            <a:spLocks noGrp="1"/>
          </p:cNvSpPr>
          <p:nvPr>
            <p:ph type="title"/>
          </p:nvPr>
        </p:nvSpPr>
        <p:spPr/>
        <p:txBody>
          <a:bodyPr/>
          <a:lstStyle/>
          <a:p>
            <a:r>
              <a:rPr lang="en-GB"/>
              <a:t>Click to edit Master title style</a:t>
            </a:r>
            <a:endParaRPr lang="pl-PL"/>
          </a:p>
        </p:txBody>
      </p:sp>
      <p:sp>
        <p:nvSpPr>
          <p:cNvPr id="3" name="Vertical Text Placeholder 2">
            <a:extLst>
              <a:ext uri="{FF2B5EF4-FFF2-40B4-BE49-F238E27FC236}">
                <a16:creationId xmlns:a16="http://schemas.microsoft.com/office/drawing/2014/main" id="{1E2754BF-D31A-4CA8-932E-69C5922E77E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l-PL"/>
          </a:p>
        </p:txBody>
      </p:sp>
      <p:sp>
        <p:nvSpPr>
          <p:cNvPr id="4" name="Date Placeholder 3">
            <a:extLst>
              <a:ext uri="{FF2B5EF4-FFF2-40B4-BE49-F238E27FC236}">
                <a16:creationId xmlns:a16="http://schemas.microsoft.com/office/drawing/2014/main" id="{F34BF2DE-0BF6-4EB1-AF21-BCBFD798EE6F}"/>
              </a:ext>
            </a:extLst>
          </p:cNvPr>
          <p:cNvSpPr>
            <a:spLocks noGrp="1"/>
          </p:cNvSpPr>
          <p:nvPr>
            <p:ph type="dt" sz="half" idx="10"/>
          </p:nvPr>
        </p:nvSpPr>
        <p:spPr/>
        <p:txBody>
          <a:bodyPr/>
          <a:lstStyle/>
          <a:p>
            <a:fld id="{1CDC95E5-65B9-490C-8909-531EFF01D10F}" type="datetimeFigureOut">
              <a:rPr lang="pl-PL" smtClean="0"/>
              <a:t>20.12.2024</a:t>
            </a:fld>
            <a:endParaRPr lang="pl-PL"/>
          </a:p>
        </p:txBody>
      </p:sp>
      <p:sp>
        <p:nvSpPr>
          <p:cNvPr id="5" name="Footer Placeholder 4">
            <a:extLst>
              <a:ext uri="{FF2B5EF4-FFF2-40B4-BE49-F238E27FC236}">
                <a16:creationId xmlns:a16="http://schemas.microsoft.com/office/drawing/2014/main" id="{8D9A99F8-4237-4065-BFBC-DD1966AED33A}"/>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id="{1E9561B6-6BA8-40F5-B502-17532CBB1A80}"/>
              </a:ext>
            </a:extLst>
          </p:cNvPr>
          <p:cNvSpPr>
            <a:spLocks noGrp="1"/>
          </p:cNvSpPr>
          <p:nvPr>
            <p:ph type="sldNum" sz="quarter" idx="12"/>
          </p:nvPr>
        </p:nvSpPr>
        <p:spPr/>
        <p:txBody>
          <a:bodyPr/>
          <a:lstStyle/>
          <a:p>
            <a:fld id="{8ED922B3-7106-4115-BAE4-5CA3A4652959}" type="slidenum">
              <a:rPr lang="pl-PL" smtClean="0"/>
              <a:t>‹#›</a:t>
            </a:fld>
            <a:endParaRPr lang="pl-PL"/>
          </a:p>
        </p:txBody>
      </p:sp>
    </p:spTree>
    <p:extLst>
      <p:ext uri="{BB962C8B-B14F-4D97-AF65-F5344CB8AC3E}">
        <p14:creationId xmlns:p14="http://schemas.microsoft.com/office/powerpoint/2010/main" val="3420460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87A50D-CDF2-471C-BCAB-12043D1B1ED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pl-PL"/>
          </a:p>
        </p:txBody>
      </p:sp>
      <p:sp>
        <p:nvSpPr>
          <p:cNvPr id="3" name="Vertical Text Placeholder 2">
            <a:extLst>
              <a:ext uri="{FF2B5EF4-FFF2-40B4-BE49-F238E27FC236}">
                <a16:creationId xmlns:a16="http://schemas.microsoft.com/office/drawing/2014/main" id="{B14F7E5A-18DF-4CD8-9122-071A3277F37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l-PL"/>
          </a:p>
        </p:txBody>
      </p:sp>
      <p:sp>
        <p:nvSpPr>
          <p:cNvPr id="4" name="Date Placeholder 3">
            <a:extLst>
              <a:ext uri="{FF2B5EF4-FFF2-40B4-BE49-F238E27FC236}">
                <a16:creationId xmlns:a16="http://schemas.microsoft.com/office/drawing/2014/main" id="{BA9C8A1F-5E22-4919-9EFA-6E0C83492384}"/>
              </a:ext>
            </a:extLst>
          </p:cNvPr>
          <p:cNvSpPr>
            <a:spLocks noGrp="1"/>
          </p:cNvSpPr>
          <p:nvPr>
            <p:ph type="dt" sz="half" idx="10"/>
          </p:nvPr>
        </p:nvSpPr>
        <p:spPr/>
        <p:txBody>
          <a:bodyPr/>
          <a:lstStyle/>
          <a:p>
            <a:fld id="{1CDC95E5-65B9-490C-8909-531EFF01D10F}" type="datetimeFigureOut">
              <a:rPr lang="pl-PL" smtClean="0"/>
              <a:t>20.12.2024</a:t>
            </a:fld>
            <a:endParaRPr lang="pl-PL"/>
          </a:p>
        </p:txBody>
      </p:sp>
      <p:sp>
        <p:nvSpPr>
          <p:cNvPr id="5" name="Footer Placeholder 4">
            <a:extLst>
              <a:ext uri="{FF2B5EF4-FFF2-40B4-BE49-F238E27FC236}">
                <a16:creationId xmlns:a16="http://schemas.microsoft.com/office/drawing/2014/main" id="{9AA87F19-4FCA-4DB2-855C-C426B9584F17}"/>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id="{D5B70336-502E-41D1-89C5-FC9826399B6F}"/>
              </a:ext>
            </a:extLst>
          </p:cNvPr>
          <p:cNvSpPr>
            <a:spLocks noGrp="1"/>
          </p:cNvSpPr>
          <p:nvPr>
            <p:ph type="sldNum" sz="quarter" idx="12"/>
          </p:nvPr>
        </p:nvSpPr>
        <p:spPr/>
        <p:txBody>
          <a:bodyPr/>
          <a:lstStyle/>
          <a:p>
            <a:fld id="{8ED922B3-7106-4115-BAE4-5CA3A4652959}" type="slidenum">
              <a:rPr lang="pl-PL" smtClean="0"/>
              <a:t>‹#›</a:t>
            </a:fld>
            <a:endParaRPr lang="pl-PL"/>
          </a:p>
        </p:txBody>
      </p:sp>
    </p:spTree>
    <p:extLst>
      <p:ext uri="{BB962C8B-B14F-4D97-AF65-F5344CB8AC3E}">
        <p14:creationId xmlns:p14="http://schemas.microsoft.com/office/powerpoint/2010/main" val="530964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descr="Graphical user interface, application&#10;&#10;Description automatically generated">
            <a:extLst>
              <a:ext uri="{FF2B5EF4-FFF2-40B4-BE49-F238E27FC236}">
                <a16:creationId xmlns:a16="http://schemas.microsoft.com/office/drawing/2014/main" id="{EB169093-EB3E-5E83-E1B8-1E826EEA0AC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73206" y="6194587"/>
            <a:ext cx="2187872" cy="459453"/>
          </a:xfrm>
          <a:prstGeom prst="rect">
            <a:avLst/>
          </a:prstGeom>
        </p:spPr>
      </p:pic>
      <p:pic>
        <p:nvPicPr>
          <p:cNvPr id="8" name="Picture 7" descr="A picture containing graphical user interface&#10;&#10;Description automatically generated">
            <a:extLst>
              <a:ext uri="{FF2B5EF4-FFF2-40B4-BE49-F238E27FC236}">
                <a16:creationId xmlns:a16="http://schemas.microsoft.com/office/drawing/2014/main" id="{C18F7030-7C46-739B-AE9A-D7A7E4C3856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00364" y="6187685"/>
            <a:ext cx="1497124" cy="459458"/>
          </a:xfrm>
          <a:prstGeom prst="rect">
            <a:avLst/>
          </a:prstGeom>
        </p:spPr>
      </p:pic>
      <p:cxnSp>
        <p:nvCxnSpPr>
          <p:cNvPr id="9" name="Straight Connector 8">
            <a:extLst>
              <a:ext uri="{FF2B5EF4-FFF2-40B4-BE49-F238E27FC236}">
                <a16:creationId xmlns:a16="http://schemas.microsoft.com/office/drawing/2014/main" id="{D0FB6D48-A6E3-BB8C-16CC-40B89E439D82}"/>
              </a:ext>
            </a:extLst>
          </p:cNvPr>
          <p:cNvCxnSpPr/>
          <p:nvPr userDrawn="1"/>
        </p:nvCxnSpPr>
        <p:spPr>
          <a:xfrm>
            <a:off x="17267" y="6011875"/>
            <a:ext cx="12157466" cy="0"/>
          </a:xfrm>
          <a:prstGeom prst="line">
            <a:avLst/>
          </a:prstGeom>
          <a:ln w="12700">
            <a:solidFill>
              <a:schemeClr val="accent6">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380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7AF77DC-9437-41FF-C2EC-F428E9700E07}"/>
              </a:ext>
            </a:extLst>
          </p:cNvPr>
          <p:cNvGrpSpPr/>
          <p:nvPr userDrawn="1"/>
        </p:nvGrpSpPr>
        <p:grpSpPr>
          <a:xfrm>
            <a:off x="0" y="6068952"/>
            <a:ext cx="12192000" cy="789049"/>
            <a:chOff x="0" y="6068950"/>
            <a:chExt cx="12192000" cy="789049"/>
          </a:xfrm>
        </p:grpSpPr>
        <p:grpSp>
          <p:nvGrpSpPr>
            <p:cNvPr id="8" name="Group 7">
              <a:extLst>
                <a:ext uri="{FF2B5EF4-FFF2-40B4-BE49-F238E27FC236}">
                  <a16:creationId xmlns:a16="http://schemas.microsoft.com/office/drawing/2014/main" id="{A1AE7B87-BA5D-A730-9FCA-FC63D941F84C}"/>
                </a:ext>
              </a:extLst>
            </p:cNvPr>
            <p:cNvGrpSpPr/>
            <p:nvPr/>
          </p:nvGrpSpPr>
          <p:grpSpPr>
            <a:xfrm>
              <a:off x="0" y="6068950"/>
              <a:ext cx="12192000" cy="789049"/>
              <a:chOff x="0" y="6068950"/>
              <a:chExt cx="12192000" cy="789049"/>
            </a:xfrm>
          </p:grpSpPr>
          <p:sp>
            <p:nvSpPr>
              <p:cNvPr id="10" name="Rectangle 9">
                <a:extLst>
                  <a:ext uri="{FF2B5EF4-FFF2-40B4-BE49-F238E27FC236}">
                    <a16:creationId xmlns:a16="http://schemas.microsoft.com/office/drawing/2014/main" id="{B63F5DDE-674B-4430-0428-16460C314AA7}"/>
                  </a:ext>
                </a:extLst>
              </p:cNvPr>
              <p:cNvSpPr/>
              <p:nvPr/>
            </p:nvSpPr>
            <p:spPr>
              <a:xfrm>
                <a:off x="0" y="6068950"/>
                <a:ext cx="12192000" cy="7890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a:p>
            </p:txBody>
          </p:sp>
          <p:pic>
            <p:nvPicPr>
              <p:cNvPr id="11" name="Picture 10" descr="Graphical user interface, application&#10;&#10;Description automatically generated">
                <a:extLst>
                  <a:ext uri="{FF2B5EF4-FFF2-40B4-BE49-F238E27FC236}">
                    <a16:creationId xmlns:a16="http://schemas.microsoft.com/office/drawing/2014/main" id="{85D44D75-DEC8-226A-3424-55AE8D5211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31973" y="6243317"/>
                <a:ext cx="1722841" cy="361797"/>
              </a:xfrm>
              <a:prstGeom prst="rect">
                <a:avLst/>
              </a:prstGeom>
            </p:spPr>
          </p:pic>
        </p:grpSp>
        <p:pic>
          <p:nvPicPr>
            <p:cNvPr id="9" name="Picture 8" descr="A picture containing graphical user interface&#10;&#10;Description automatically generated">
              <a:extLst>
                <a:ext uri="{FF2B5EF4-FFF2-40B4-BE49-F238E27FC236}">
                  <a16:creationId xmlns:a16="http://schemas.microsoft.com/office/drawing/2014/main" id="{60F77E6E-BEE0-C59D-08EA-0C1D3DAD91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523" y="6197753"/>
              <a:ext cx="1561377" cy="479177"/>
            </a:xfrm>
            <a:prstGeom prst="rect">
              <a:avLst/>
            </a:prstGeom>
          </p:spPr>
        </p:pic>
      </p:grpSp>
    </p:spTree>
    <p:extLst>
      <p:ext uri="{BB962C8B-B14F-4D97-AF65-F5344CB8AC3E}">
        <p14:creationId xmlns:p14="http://schemas.microsoft.com/office/powerpoint/2010/main" val="1372668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B917F-424A-4563-B660-19B1389DAA3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pl-PL"/>
          </a:p>
        </p:txBody>
      </p:sp>
      <p:sp>
        <p:nvSpPr>
          <p:cNvPr id="3" name="Subtitle 2">
            <a:extLst>
              <a:ext uri="{FF2B5EF4-FFF2-40B4-BE49-F238E27FC236}">
                <a16:creationId xmlns:a16="http://schemas.microsoft.com/office/drawing/2014/main" id="{8AFF671A-AE77-4846-AE10-65008CCDFA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pl-PL"/>
          </a:p>
        </p:txBody>
      </p:sp>
      <p:sp>
        <p:nvSpPr>
          <p:cNvPr id="4" name="Date Placeholder 3">
            <a:extLst>
              <a:ext uri="{FF2B5EF4-FFF2-40B4-BE49-F238E27FC236}">
                <a16:creationId xmlns:a16="http://schemas.microsoft.com/office/drawing/2014/main" id="{0FB21385-968D-4120-9F10-1BBAB5975A95}"/>
              </a:ext>
            </a:extLst>
          </p:cNvPr>
          <p:cNvSpPr>
            <a:spLocks noGrp="1"/>
          </p:cNvSpPr>
          <p:nvPr>
            <p:ph type="dt" sz="half" idx="10"/>
          </p:nvPr>
        </p:nvSpPr>
        <p:spPr/>
        <p:txBody>
          <a:bodyPr/>
          <a:lstStyle/>
          <a:p>
            <a:fld id="{1CDC95E5-65B9-490C-8909-531EFF01D10F}" type="datetimeFigureOut">
              <a:rPr lang="pl-PL" smtClean="0"/>
              <a:t>20.12.2024</a:t>
            </a:fld>
            <a:endParaRPr lang="pl-PL"/>
          </a:p>
        </p:txBody>
      </p:sp>
      <p:sp>
        <p:nvSpPr>
          <p:cNvPr id="5" name="Footer Placeholder 4">
            <a:extLst>
              <a:ext uri="{FF2B5EF4-FFF2-40B4-BE49-F238E27FC236}">
                <a16:creationId xmlns:a16="http://schemas.microsoft.com/office/drawing/2014/main" id="{D973E232-6CE0-429C-B189-5C61FEC3E15A}"/>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id="{6DB487DC-703F-4478-8F5D-C00041B187F6}"/>
              </a:ext>
            </a:extLst>
          </p:cNvPr>
          <p:cNvSpPr>
            <a:spLocks noGrp="1"/>
          </p:cNvSpPr>
          <p:nvPr>
            <p:ph type="sldNum" sz="quarter" idx="12"/>
          </p:nvPr>
        </p:nvSpPr>
        <p:spPr>
          <a:xfrm>
            <a:off x="8610600" y="6356350"/>
            <a:ext cx="2743200" cy="365125"/>
          </a:xfrm>
          <a:prstGeom prst="rect">
            <a:avLst/>
          </a:prstGeom>
        </p:spPr>
        <p:txBody>
          <a:bodyPr/>
          <a:lstStyle/>
          <a:p>
            <a:fld id="{8ED922B3-7106-4115-BAE4-5CA3A4652959}" type="slidenum">
              <a:rPr lang="pl-PL" smtClean="0"/>
              <a:t>‹#›</a:t>
            </a:fld>
            <a:endParaRPr lang="pl-PL"/>
          </a:p>
        </p:txBody>
      </p:sp>
    </p:spTree>
    <p:extLst>
      <p:ext uri="{BB962C8B-B14F-4D97-AF65-F5344CB8AC3E}">
        <p14:creationId xmlns:p14="http://schemas.microsoft.com/office/powerpoint/2010/main" val="41562276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Graphical user interface, application&#10;&#10;Description automatically generated">
            <a:extLst>
              <a:ext uri="{FF2B5EF4-FFF2-40B4-BE49-F238E27FC236}">
                <a16:creationId xmlns:a16="http://schemas.microsoft.com/office/drawing/2014/main" id="{EB169093-EB3E-5E83-E1B8-1E826EEA0AC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73206" y="6194587"/>
            <a:ext cx="2187872" cy="459453"/>
          </a:xfrm>
          <a:prstGeom prst="rect">
            <a:avLst/>
          </a:prstGeom>
        </p:spPr>
      </p:pic>
      <p:pic>
        <p:nvPicPr>
          <p:cNvPr id="8" name="Picture 7" descr="A picture containing graphical user interface&#10;&#10;Description automatically generated">
            <a:extLst>
              <a:ext uri="{FF2B5EF4-FFF2-40B4-BE49-F238E27FC236}">
                <a16:creationId xmlns:a16="http://schemas.microsoft.com/office/drawing/2014/main" id="{C18F7030-7C46-739B-AE9A-D7A7E4C3856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00364" y="6187685"/>
            <a:ext cx="1497124" cy="459458"/>
          </a:xfrm>
          <a:prstGeom prst="rect">
            <a:avLst/>
          </a:prstGeom>
        </p:spPr>
      </p:pic>
      <p:cxnSp>
        <p:nvCxnSpPr>
          <p:cNvPr id="9" name="Straight Connector 8">
            <a:extLst>
              <a:ext uri="{FF2B5EF4-FFF2-40B4-BE49-F238E27FC236}">
                <a16:creationId xmlns:a16="http://schemas.microsoft.com/office/drawing/2014/main" id="{D0FB6D48-A6E3-BB8C-16CC-40B89E439D82}"/>
              </a:ext>
            </a:extLst>
          </p:cNvPr>
          <p:cNvCxnSpPr/>
          <p:nvPr userDrawn="1"/>
        </p:nvCxnSpPr>
        <p:spPr>
          <a:xfrm>
            <a:off x="17267" y="6011875"/>
            <a:ext cx="12157466" cy="0"/>
          </a:xfrm>
          <a:prstGeom prst="line">
            <a:avLst/>
          </a:prstGeom>
          <a:ln w="12700">
            <a:solidFill>
              <a:schemeClr val="accent6">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479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A441D-3B28-403B-8082-A1E0A9AA70B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pl-PL"/>
          </a:p>
        </p:txBody>
      </p:sp>
      <p:sp>
        <p:nvSpPr>
          <p:cNvPr id="3" name="Text Placeholder 2">
            <a:extLst>
              <a:ext uri="{FF2B5EF4-FFF2-40B4-BE49-F238E27FC236}">
                <a16:creationId xmlns:a16="http://schemas.microsoft.com/office/drawing/2014/main" id="{75AA3CED-70C3-4C24-815E-85A5CCAC7E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505AD11-2158-4E26-ACCC-9ED866A98015}"/>
              </a:ext>
            </a:extLst>
          </p:cNvPr>
          <p:cNvSpPr>
            <a:spLocks noGrp="1"/>
          </p:cNvSpPr>
          <p:nvPr>
            <p:ph type="dt" sz="half" idx="10"/>
          </p:nvPr>
        </p:nvSpPr>
        <p:spPr/>
        <p:txBody>
          <a:bodyPr/>
          <a:lstStyle/>
          <a:p>
            <a:fld id="{1CDC95E5-65B9-490C-8909-531EFF01D10F}" type="datetimeFigureOut">
              <a:rPr lang="pl-PL" smtClean="0"/>
              <a:t>20.12.2024</a:t>
            </a:fld>
            <a:endParaRPr lang="pl-PL"/>
          </a:p>
        </p:txBody>
      </p:sp>
      <p:sp>
        <p:nvSpPr>
          <p:cNvPr id="5" name="Footer Placeholder 4">
            <a:extLst>
              <a:ext uri="{FF2B5EF4-FFF2-40B4-BE49-F238E27FC236}">
                <a16:creationId xmlns:a16="http://schemas.microsoft.com/office/drawing/2014/main" id="{5E63B30E-A0E5-46BE-9129-9C2A6CCA7E32}"/>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id="{2A3EE306-5F0A-4331-A32D-93ABF9C33911}"/>
              </a:ext>
            </a:extLst>
          </p:cNvPr>
          <p:cNvSpPr>
            <a:spLocks noGrp="1"/>
          </p:cNvSpPr>
          <p:nvPr>
            <p:ph type="sldNum" sz="quarter" idx="12"/>
          </p:nvPr>
        </p:nvSpPr>
        <p:spPr>
          <a:xfrm>
            <a:off x="8610600" y="6356350"/>
            <a:ext cx="2743200" cy="365125"/>
          </a:xfrm>
          <a:prstGeom prst="rect">
            <a:avLst/>
          </a:prstGeom>
        </p:spPr>
        <p:txBody>
          <a:bodyPr/>
          <a:lstStyle/>
          <a:p>
            <a:fld id="{8ED922B3-7106-4115-BAE4-5CA3A4652959}" type="slidenum">
              <a:rPr lang="pl-PL" smtClean="0"/>
              <a:t>‹#›</a:t>
            </a:fld>
            <a:endParaRPr lang="pl-PL"/>
          </a:p>
        </p:txBody>
      </p:sp>
    </p:spTree>
    <p:extLst>
      <p:ext uri="{BB962C8B-B14F-4D97-AF65-F5344CB8AC3E}">
        <p14:creationId xmlns:p14="http://schemas.microsoft.com/office/powerpoint/2010/main" val="163209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ED67B-49F8-4FC4-825F-E3824A51FA13}"/>
              </a:ext>
            </a:extLst>
          </p:cNvPr>
          <p:cNvSpPr>
            <a:spLocks noGrp="1"/>
          </p:cNvSpPr>
          <p:nvPr>
            <p:ph type="title"/>
          </p:nvPr>
        </p:nvSpPr>
        <p:spPr/>
        <p:txBody>
          <a:bodyPr/>
          <a:lstStyle/>
          <a:p>
            <a:r>
              <a:rPr lang="en-GB"/>
              <a:t>Click to edit Master title style</a:t>
            </a:r>
            <a:endParaRPr lang="pl-PL"/>
          </a:p>
        </p:txBody>
      </p:sp>
      <p:sp>
        <p:nvSpPr>
          <p:cNvPr id="3" name="Content Placeholder 2">
            <a:extLst>
              <a:ext uri="{FF2B5EF4-FFF2-40B4-BE49-F238E27FC236}">
                <a16:creationId xmlns:a16="http://schemas.microsoft.com/office/drawing/2014/main" id="{BBF1FB7E-6D44-4083-9CBD-109A74CC7D4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l-PL"/>
          </a:p>
        </p:txBody>
      </p:sp>
      <p:sp>
        <p:nvSpPr>
          <p:cNvPr id="4" name="Content Placeholder 3">
            <a:extLst>
              <a:ext uri="{FF2B5EF4-FFF2-40B4-BE49-F238E27FC236}">
                <a16:creationId xmlns:a16="http://schemas.microsoft.com/office/drawing/2014/main" id="{66154964-6199-41EF-AF82-77886D8ACB3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l-PL"/>
          </a:p>
        </p:txBody>
      </p:sp>
      <p:sp>
        <p:nvSpPr>
          <p:cNvPr id="5" name="Date Placeholder 4">
            <a:extLst>
              <a:ext uri="{FF2B5EF4-FFF2-40B4-BE49-F238E27FC236}">
                <a16:creationId xmlns:a16="http://schemas.microsoft.com/office/drawing/2014/main" id="{F3AC978A-E266-4C79-9E42-A2FD5EB27E97}"/>
              </a:ext>
            </a:extLst>
          </p:cNvPr>
          <p:cNvSpPr>
            <a:spLocks noGrp="1"/>
          </p:cNvSpPr>
          <p:nvPr>
            <p:ph type="dt" sz="half" idx="10"/>
          </p:nvPr>
        </p:nvSpPr>
        <p:spPr/>
        <p:txBody>
          <a:bodyPr/>
          <a:lstStyle/>
          <a:p>
            <a:fld id="{1CDC95E5-65B9-490C-8909-531EFF01D10F}" type="datetimeFigureOut">
              <a:rPr lang="pl-PL" smtClean="0"/>
              <a:t>20.12.2024</a:t>
            </a:fld>
            <a:endParaRPr lang="pl-PL"/>
          </a:p>
        </p:txBody>
      </p:sp>
      <p:sp>
        <p:nvSpPr>
          <p:cNvPr id="6" name="Footer Placeholder 5">
            <a:extLst>
              <a:ext uri="{FF2B5EF4-FFF2-40B4-BE49-F238E27FC236}">
                <a16:creationId xmlns:a16="http://schemas.microsoft.com/office/drawing/2014/main" id="{B1E81490-8CAB-41C1-8520-FDB92A088352}"/>
              </a:ext>
            </a:extLst>
          </p:cNvPr>
          <p:cNvSpPr>
            <a:spLocks noGrp="1"/>
          </p:cNvSpPr>
          <p:nvPr>
            <p:ph type="ftr" sz="quarter" idx="11"/>
          </p:nvPr>
        </p:nvSpPr>
        <p:spPr/>
        <p:txBody>
          <a:bodyPr/>
          <a:lstStyle/>
          <a:p>
            <a:endParaRPr lang="pl-PL"/>
          </a:p>
        </p:txBody>
      </p:sp>
      <p:sp>
        <p:nvSpPr>
          <p:cNvPr id="7" name="Slide Number Placeholder 6">
            <a:extLst>
              <a:ext uri="{FF2B5EF4-FFF2-40B4-BE49-F238E27FC236}">
                <a16:creationId xmlns:a16="http://schemas.microsoft.com/office/drawing/2014/main" id="{29566669-B38F-4003-A2F4-235E91F319F4}"/>
              </a:ext>
            </a:extLst>
          </p:cNvPr>
          <p:cNvSpPr>
            <a:spLocks noGrp="1"/>
          </p:cNvSpPr>
          <p:nvPr>
            <p:ph type="sldNum" sz="quarter" idx="12"/>
          </p:nvPr>
        </p:nvSpPr>
        <p:spPr>
          <a:xfrm>
            <a:off x="8610600" y="6356350"/>
            <a:ext cx="2743200" cy="365125"/>
          </a:xfrm>
          <a:prstGeom prst="rect">
            <a:avLst/>
          </a:prstGeom>
        </p:spPr>
        <p:txBody>
          <a:bodyPr/>
          <a:lstStyle/>
          <a:p>
            <a:fld id="{8ED922B3-7106-4115-BAE4-5CA3A4652959}" type="slidenum">
              <a:rPr lang="pl-PL" smtClean="0"/>
              <a:t>‹#›</a:t>
            </a:fld>
            <a:endParaRPr lang="pl-PL"/>
          </a:p>
        </p:txBody>
      </p:sp>
    </p:spTree>
    <p:extLst>
      <p:ext uri="{BB962C8B-B14F-4D97-AF65-F5344CB8AC3E}">
        <p14:creationId xmlns:p14="http://schemas.microsoft.com/office/powerpoint/2010/main" val="1576251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88A40-D7D3-4BD4-8BA1-A678310E41FF}"/>
              </a:ext>
            </a:extLst>
          </p:cNvPr>
          <p:cNvSpPr>
            <a:spLocks noGrp="1"/>
          </p:cNvSpPr>
          <p:nvPr>
            <p:ph type="title"/>
          </p:nvPr>
        </p:nvSpPr>
        <p:spPr>
          <a:xfrm>
            <a:off x="839788" y="365125"/>
            <a:ext cx="10515600" cy="1325563"/>
          </a:xfrm>
        </p:spPr>
        <p:txBody>
          <a:bodyPr/>
          <a:lstStyle/>
          <a:p>
            <a:r>
              <a:rPr lang="en-GB"/>
              <a:t>Click to edit Master title style</a:t>
            </a:r>
            <a:endParaRPr lang="pl-PL"/>
          </a:p>
        </p:txBody>
      </p:sp>
      <p:sp>
        <p:nvSpPr>
          <p:cNvPr id="3" name="Text Placeholder 2">
            <a:extLst>
              <a:ext uri="{FF2B5EF4-FFF2-40B4-BE49-F238E27FC236}">
                <a16:creationId xmlns:a16="http://schemas.microsoft.com/office/drawing/2014/main" id="{F42566BE-7FFB-4FD3-9D9C-B084B437EE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8FE0E0A-D3AC-4131-B5CE-722FEBCBACF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l-PL"/>
          </a:p>
        </p:txBody>
      </p:sp>
      <p:sp>
        <p:nvSpPr>
          <p:cNvPr id="5" name="Text Placeholder 4">
            <a:extLst>
              <a:ext uri="{FF2B5EF4-FFF2-40B4-BE49-F238E27FC236}">
                <a16:creationId xmlns:a16="http://schemas.microsoft.com/office/drawing/2014/main" id="{56A45891-1F35-466E-814D-A9B4880DFF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1953569-5B2A-458F-B027-91096F55305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l-PL"/>
          </a:p>
        </p:txBody>
      </p:sp>
      <p:sp>
        <p:nvSpPr>
          <p:cNvPr id="7" name="Date Placeholder 6">
            <a:extLst>
              <a:ext uri="{FF2B5EF4-FFF2-40B4-BE49-F238E27FC236}">
                <a16:creationId xmlns:a16="http://schemas.microsoft.com/office/drawing/2014/main" id="{616F8956-CB8B-487F-98B2-6660698AA5D9}"/>
              </a:ext>
            </a:extLst>
          </p:cNvPr>
          <p:cNvSpPr>
            <a:spLocks noGrp="1"/>
          </p:cNvSpPr>
          <p:nvPr>
            <p:ph type="dt" sz="half" idx="10"/>
          </p:nvPr>
        </p:nvSpPr>
        <p:spPr/>
        <p:txBody>
          <a:bodyPr/>
          <a:lstStyle/>
          <a:p>
            <a:fld id="{1CDC95E5-65B9-490C-8909-531EFF01D10F}" type="datetimeFigureOut">
              <a:rPr lang="pl-PL" smtClean="0"/>
              <a:t>20.12.2024</a:t>
            </a:fld>
            <a:endParaRPr lang="pl-PL"/>
          </a:p>
        </p:txBody>
      </p:sp>
      <p:sp>
        <p:nvSpPr>
          <p:cNvPr id="8" name="Footer Placeholder 7">
            <a:extLst>
              <a:ext uri="{FF2B5EF4-FFF2-40B4-BE49-F238E27FC236}">
                <a16:creationId xmlns:a16="http://schemas.microsoft.com/office/drawing/2014/main" id="{AE4CB018-8172-406D-9E3C-53895B7F2564}"/>
              </a:ext>
            </a:extLst>
          </p:cNvPr>
          <p:cNvSpPr>
            <a:spLocks noGrp="1"/>
          </p:cNvSpPr>
          <p:nvPr>
            <p:ph type="ftr" sz="quarter" idx="11"/>
          </p:nvPr>
        </p:nvSpPr>
        <p:spPr/>
        <p:txBody>
          <a:bodyPr/>
          <a:lstStyle/>
          <a:p>
            <a:endParaRPr lang="pl-PL"/>
          </a:p>
        </p:txBody>
      </p:sp>
      <p:sp>
        <p:nvSpPr>
          <p:cNvPr id="9" name="Slide Number Placeholder 8">
            <a:extLst>
              <a:ext uri="{FF2B5EF4-FFF2-40B4-BE49-F238E27FC236}">
                <a16:creationId xmlns:a16="http://schemas.microsoft.com/office/drawing/2014/main" id="{2A117124-5E4D-4956-A5FB-029855322D37}"/>
              </a:ext>
            </a:extLst>
          </p:cNvPr>
          <p:cNvSpPr>
            <a:spLocks noGrp="1"/>
          </p:cNvSpPr>
          <p:nvPr>
            <p:ph type="sldNum" sz="quarter" idx="12"/>
          </p:nvPr>
        </p:nvSpPr>
        <p:spPr>
          <a:xfrm>
            <a:off x="8610600" y="6356350"/>
            <a:ext cx="2743200" cy="365125"/>
          </a:xfrm>
          <a:prstGeom prst="rect">
            <a:avLst/>
          </a:prstGeom>
        </p:spPr>
        <p:txBody>
          <a:bodyPr/>
          <a:lstStyle/>
          <a:p>
            <a:fld id="{8ED922B3-7106-4115-BAE4-5CA3A4652959}" type="slidenum">
              <a:rPr lang="pl-PL" smtClean="0"/>
              <a:t>‹#›</a:t>
            </a:fld>
            <a:endParaRPr lang="pl-PL"/>
          </a:p>
        </p:txBody>
      </p:sp>
    </p:spTree>
    <p:extLst>
      <p:ext uri="{BB962C8B-B14F-4D97-AF65-F5344CB8AC3E}">
        <p14:creationId xmlns:p14="http://schemas.microsoft.com/office/powerpoint/2010/main" val="3596071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 name="Picture 19" descr="Graphical user interface, application&#10;&#10;Description automatically generated">
            <a:extLst>
              <a:ext uri="{FF2B5EF4-FFF2-40B4-BE49-F238E27FC236}">
                <a16:creationId xmlns:a16="http://schemas.microsoft.com/office/drawing/2014/main" id="{8671CA21-EB27-350A-4EB7-5B8F1E46F7E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07666" y="6243541"/>
            <a:ext cx="2176631" cy="457093"/>
          </a:xfrm>
          <a:prstGeom prst="rect">
            <a:avLst/>
          </a:prstGeom>
        </p:spPr>
      </p:pic>
      <p:sp>
        <p:nvSpPr>
          <p:cNvPr id="34" name="TextBox 33">
            <a:extLst>
              <a:ext uri="{FF2B5EF4-FFF2-40B4-BE49-F238E27FC236}">
                <a16:creationId xmlns:a16="http://schemas.microsoft.com/office/drawing/2014/main" id="{5529C6A4-19EF-C9B1-B2B7-E10BA7FDD101}"/>
              </a:ext>
            </a:extLst>
          </p:cNvPr>
          <p:cNvSpPr txBox="1"/>
          <p:nvPr userDrawn="1"/>
        </p:nvSpPr>
        <p:spPr>
          <a:xfrm>
            <a:off x="5433860" y="6288031"/>
            <a:ext cx="6097836" cy="307777"/>
          </a:xfrm>
          <a:prstGeom prst="rect">
            <a:avLst/>
          </a:prstGeom>
          <a:noFill/>
        </p:spPr>
        <p:txBody>
          <a:bodyPr wrap="square">
            <a:spAutoFit/>
          </a:bodyPr>
          <a:lstStyle/>
          <a:p>
            <a:pPr algn="r"/>
            <a:r>
              <a:rPr lang="pl-PL" sz="1400" b="0">
                <a:solidFill>
                  <a:schemeClr val="tx1"/>
                </a:solidFill>
                <a:latin typeface="IBM Plex Sans Light" panose="020B0403050203000203" pitchFamily="34" charset="0"/>
                <a:cs typeface="Arial" panose="020B0604020202020204" pitchFamily="34" charset="0"/>
              </a:rPr>
              <a:t>ncpwideranet.eu</a:t>
            </a:r>
            <a:endParaRPr lang="pl-PL" sz="1400" b="0">
              <a:solidFill>
                <a:schemeClr val="tx1"/>
              </a:solidFill>
            </a:endParaRPr>
          </a:p>
        </p:txBody>
      </p:sp>
      <p:cxnSp>
        <p:nvCxnSpPr>
          <p:cNvPr id="36" name="Straight Connector 35">
            <a:extLst>
              <a:ext uri="{FF2B5EF4-FFF2-40B4-BE49-F238E27FC236}">
                <a16:creationId xmlns:a16="http://schemas.microsoft.com/office/drawing/2014/main" id="{503AF675-B7B0-7F1C-2FE2-8C6BB252072D}"/>
              </a:ext>
            </a:extLst>
          </p:cNvPr>
          <p:cNvCxnSpPr/>
          <p:nvPr userDrawn="1"/>
        </p:nvCxnSpPr>
        <p:spPr>
          <a:xfrm>
            <a:off x="0" y="6083300"/>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48577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5409F-D997-4950-9B7F-FE812038F99B}"/>
              </a:ext>
            </a:extLst>
          </p:cNvPr>
          <p:cNvSpPr>
            <a:spLocks noGrp="1"/>
          </p:cNvSpPr>
          <p:nvPr>
            <p:ph type="title"/>
          </p:nvPr>
        </p:nvSpPr>
        <p:spPr/>
        <p:txBody>
          <a:bodyPr/>
          <a:lstStyle/>
          <a:p>
            <a:r>
              <a:rPr lang="en-GB"/>
              <a:t>Click to edit Master title style</a:t>
            </a:r>
            <a:endParaRPr lang="pl-PL"/>
          </a:p>
        </p:txBody>
      </p:sp>
      <p:sp>
        <p:nvSpPr>
          <p:cNvPr id="3" name="Date Placeholder 2">
            <a:extLst>
              <a:ext uri="{FF2B5EF4-FFF2-40B4-BE49-F238E27FC236}">
                <a16:creationId xmlns:a16="http://schemas.microsoft.com/office/drawing/2014/main" id="{2833327C-1896-447D-8EF5-A2BA2AE4DDA7}"/>
              </a:ext>
            </a:extLst>
          </p:cNvPr>
          <p:cNvSpPr>
            <a:spLocks noGrp="1"/>
          </p:cNvSpPr>
          <p:nvPr>
            <p:ph type="dt" sz="half" idx="10"/>
          </p:nvPr>
        </p:nvSpPr>
        <p:spPr/>
        <p:txBody>
          <a:bodyPr/>
          <a:lstStyle/>
          <a:p>
            <a:fld id="{1CDC95E5-65B9-490C-8909-531EFF01D10F}" type="datetimeFigureOut">
              <a:rPr lang="pl-PL" smtClean="0"/>
              <a:t>20.12.2024</a:t>
            </a:fld>
            <a:endParaRPr lang="pl-PL"/>
          </a:p>
        </p:txBody>
      </p:sp>
      <p:sp>
        <p:nvSpPr>
          <p:cNvPr id="4" name="Footer Placeholder 3">
            <a:extLst>
              <a:ext uri="{FF2B5EF4-FFF2-40B4-BE49-F238E27FC236}">
                <a16:creationId xmlns:a16="http://schemas.microsoft.com/office/drawing/2014/main" id="{C641CC24-D175-4F37-80A1-FA1B8A049E7E}"/>
              </a:ext>
            </a:extLst>
          </p:cNvPr>
          <p:cNvSpPr>
            <a:spLocks noGrp="1"/>
          </p:cNvSpPr>
          <p:nvPr>
            <p:ph type="ftr" sz="quarter" idx="11"/>
          </p:nvPr>
        </p:nvSpPr>
        <p:spPr/>
        <p:txBody>
          <a:bodyPr/>
          <a:lstStyle/>
          <a:p>
            <a:endParaRPr lang="pl-PL"/>
          </a:p>
        </p:txBody>
      </p:sp>
      <p:sp>
        <p:nvSpPr>
          <p:cNvPr id="5" name="Slide Number Placeholder 4">
            <a:extLst>
              <a:ext uri="{FF2B5EF4-FFF2-40B4-BE49-F238E27FC236}">
                <a16:creationId xmlns:a16="http://schemas.microsoft.com/office/drawing/2014/main" id="{D42E4251-DFA7-48A4-8603-4649CA1E6415}"/>
              </a:ext>
            </a:extLst>
          </p:cNvPr>
          <p:cNvSpPr>
            <a:spLocks noGrp="1"/>
          </p:cNvSpPr>
          <p:nvPr>
            <p:ph type="sldNum" sz="quarter" idx="12"/>
          </p:nvPr>
        </p:nvSpPr>
        <p:spPr>
          <a:xfrm>
            <a:off x="8610600" y="6356350"/>
            <a:ext cx="2743200" cy="365125"/>
          </a:xfrm>
          <a:prstGeom prst="rect">
            <a:avLst/>
          </a:prstGeom>
        </p:spPr>
        <p:txBody>
          <a:bodyPr/>
          <a:lstStyle/>
          <a:p>
            <a:fld id="{8ED922B3-7106-4115-BAE4-5CA3A4652959}" type="slidenum">
              <a:rPr lang="pl-PL" smtClean="0"/>
              <a:t>‹#›</a:t>
            </a:fld>
            <a:endParaRPr lang="pl-PL"/>
          </a:p>
        </p:txBody>
      </p:sp>
    </p:spTree>
    <p:extLst>
      <p:ext uri="{BB962C8B-B14F-4D97-AF65-F5344CB8AC3E}">
        <p14:creationId xmlns:p14="http://schemas.microsoft.com/office/powerpoint/2010/main" val="3320664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CEF8D0-4380-4DF7-B3DE-DFEB2273F21D}"/>
              </a:ext>
            </a:extLst>
          </p:cNvPr>
          <p:cNvSpPr>
            <a:spLocks noGrp="1"/>
          </p:cNvSpPr>
          <p:nvPr>
            <p:ph type="dt" sz="half" idx="10"/>
          </p:nvPr>
        </p:nvSpPr>
        <p:spPr/>
        <p:txBody>
          <a:bodyPr/>
          <a:lstStyle/>
          <a:p>
            <a:fld id="{1CDC95E5-65B9-490C-8909-531EFF01D10F}" type="datetimeFigureOut">
              <a:rPr lang="pl-PL" smtClean="0"/>
              <a:t>20.12.2024</a:t>
            </a:fld>
            <a:endParaRPr lang="pl-PL"/>
          </a:p>
        </p:txBody>
      </p:sp>
      <p:sp>
        <p:nvSpPr>
          <p:cNvPr id="3" name="Footer Placeholder 2">
            <a:extLst>
              <a:ext uri="{FF2B5EF4-FFF2-40B4-BE49-F238E27FC236}">
                <a16:creationId xmlns:a16="http://schemas.microsoft.com/office/drawing/2014/main" id="{D255CD16-4343-4720-B9C5-AAD1FC0D8072}"/>
              </a:ext>
            </a:extLst>
          </p:cNvPr>
          <p:cNvSpPr>
            <a:spLocks noGrp="1"/>
          </p:cNvSpPr>
          <p:nvPr>
            <p:ph type="ftr" sz="quarter" idx="11"/>
          </p:nvPr>
        </p:nvSpPr>
        <p:spPr/>
        <p:txBody>
          <a:bodyPr/>
          <a:lstStyle/>
          <a:p>
            <a:endParaRPr lang="pl-PL"/>
          </a:p>
        </p:txBody>
      </p:sp>
      <p:sp>
        <p:nvSpPr>
          <p:cNvPr id="4" name="Slide Number Placeholder 3">
            <a:extLst>
              <a:ext uri="{FF2B5EF4-FFF2-40B4-BE49-F238E27FC236}">
                <a16:creationId xmlns:a16="http://schemas.microsoft.com/office/drawing/2014/main" id="{D726E84F-B1C5-4040-B8EC-9D939B5AF5DE}"/>
              </a:ext>
            </a:extLst>
          </p:cNvPr>
          <p:cNvSpPr>
            <a:spLocks noGrp="1"/>
          </p:cNvSpPr>
          <p:nvPr>
            <p:ph type="sldNum" sz="quarter" idx="12"/>
          </p:nvPr>
        </p:nvSpPr>
        <p:spPr>
          <a:xfrm>
            <a:off x="8610600" y="6356350"/>
            <a:ext cx="2743200" cy="365125"/>
          </a:xfrm>
          <a:prstGeom prst="rect">
            <a:avLst/>
          </a:prstGeom>
        </p:spPr>
        <p:txBody>
          <a:bodyPr/>
          <a:lstStyle/>
          <a:p>
            <a:fld id="{8ED922B3-7106-4115-BAE4-5CA3A4652959}" type="slidenum">
              <a:rPr lang="pl-PL" smtClean="0"/>
              <a:t>‹#›</a:t>
            </a:fld>
            <a:endParaRPr lang="pl-PL"/>
          </a:p>
        </p:txBody>
      </p:sp>
    </p:spTree>
    <p:extLst>
      <p:ext uri="{BB962C8B-B14F-4D97-AF65-F5344CB8AC3E}">
        <p14:creationId xmlns:p14="http://schemas.microsoft.com/office/powerpoint/2010/main" val="33637963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16F89-6B63-42E2-8A40-C33834C261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pl-PL"/>
          </a:p>
        </p:txBody>
      </p:sp>
      <p:sp>
        <p:nvSpPr>
          <p:cNvPr id="3" name="Content Placeholder 2">
            <a:extLst>
              <a:ext uri="{FF2B5EF4-FFF2-40B4-BE49-F238E27FC236}">
                <a16:creationId xmlns:a16="http://schemas.microsoft.com/office/drawing/2014/main" id="{D6C58A94-B3BE-417C-B29A-8D905593B5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l-PL"/>
          </a:p>
        </p:txBody>
      </p:sp>
      <p:sp>
        <p:nvSpPr>
          <p:cNvPr id="4" name="Text Placeholder 3">
            <a:extLst>
              <a:ext uri="{FF2B5EF4-FFF2-40B4-BE49-F238E27FC236}">
                <a16:creationId xmlns:a16="http://schemas.microsoft.com/office/drawing/2014/main" id="{05D4126A-8312-4429-A59D-0A79D8540A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732A9E8-E6FD-493C-A9C5-510978271128}"/>
              </a:ext>
            </a:extLst>
          </p:cNvPr>
          <p:cNvSpPr>
            <a:spLocks noGrp="1"/>
          </p:cNvSpPr>
          <p:nvPr>
            <p:ph type="dt" sz="half" idx="10"/>
          </p:nvPr>
        </p:nvSpPr>
        <p:spPr/>
        <p:txBody>
          <a:bodyPr/>
          <a:lstStyle/>
          <a:p>
            <a:fld id="{1CDC95E5-65B9-490C-8909-531EFF01D10F}" type="datetimeFigureOut">
              <a:rPr lang="pl-PL" smtClean="0"/>
              <a:t>20.12.2024</a:t>
            </a:fld>
            <a:endParaRPr lang="pl-PL"/>
          </a:p>
        </p:txBody>
      </p:sp>
      <p:sp>
        <p:nvSpPr>
          <p:cNvPr id="6" name="Footer Placeholder 5">
            <a:extLst>
              <a:ext uri="{FF2B5EF4-FFF2-40B4-BE49-F238E27FC236}">
                <a16:creationId xmlns:a16="http://schemas.microsoft.com/office/drawing/2014/main" id="{7D840F07-E39D-4DFF-B285-72465D710F87}"/>
              </a:ext>
            </a:extLst>
          </p:cNvPr>
          <p:cNvSpPr>
            <a:spLocks noGrp="1"/>
          </p:cNvSpPr>
          <p:nvPr>
            <p:ph type="ftr" sz="quarter" idx="11"/>
          </p:nvPr>
        </p:nvSpPr>
        <p:spPr/>
        <p:txBody>
          <a:bodyPr/>
          <a:lstStyle/>
          <a:p>
            <a:endParaRPr lang="pl-PL"/>
          </a:p>
        </p:txBody>
      </p:sp>
      <p:sp>
        <p:nvSpPr>
          <p:cNvPr id="7" name="Slide Number Placeholder 6">
            <a:extLst>
              <a:ext uri="{FF2B5EF4-FFF2-40B4-BE49-F238E27FC236}">
                <a16:creationId xmlns:a16="http://schemas.microsoft.com/office/drawing/2014/main" id="{BF5257F0-F78D-45CC-B136-186832349138}"/>
              </a:ext>
            </a:extLst>
          </p:cNvPr>
          <p:cNvSpPr>
            <a:spLocks noGrp="1"/>
          </p:cNvSpPr>
          <p:nvPr>
            <p:ph type="sldNum" sz="quarter" idx="12"/>
          </p:nvPr>
        </p:nvSpPr>
        <p:spPr>
          <a:xfrm>
            <a:off x="8610600" y="6356350"/>
            <a:ext cx="2743200" cy="365125"/>
          </a:xfrm>
          <a:prstGeom prst="rect">
            <a:avLst/>
          </a:prstGeom>
        </p:spPr>
        <p:txBody>
          <a:bodyPr/>
          <a:lstStyle/>
          <a:p>
            <a:fld id="{8ED922B3-7106-4115-BAE4-5CA3A4652959}" type="slidenum">
              <a:rPr lang="pl-PL" smtClean="0"/>
              <a:t>‹#›</a:t>
            </a:fld>
            <a:endParaRPr lang="pl-PL"/>
          </a:p>
        </p:txBody>
      </p:sp>
    </p:spTree>
    <p:extLst>
      <p:ext uri="{BB962C8B-B14F-4D97-AF65-F5344CB8AC3E}">
        <p14:creationId xmlns:p14="http://schemas.microsoft.com/office/powerpoint/2010/main" val="41135374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8B9F4-777F-40F3-AD3B-8F05A227E5F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pl-PL"/>
          </a:p>
        </p:txBody>
      </p:sp>
      <p:sp>
        <p:nvSpPr>
          <p:cNvPr id="3" name="Picture Placeholder 2">
            <a:extLst>
              <a:ext uri="{FF2B5EF4-FFF2-40B4-BE49-F238E27FC236}">
                <a16:creationId xmlns:a16="http://schemas.microsoft.com/office/drawing/2014/main" id="{7635A094-88B8-48AD-A61C-36595140AF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pl-PL"/>
          </a:p>
        </p:txBody>
      </p:sp>
      <p:sp>
        <p:nvSpPr>
          <p:cNvPr id="4" name="Text Placeholder 3">
            <a:extLst>
              <a:ext uri="{FF2B5EF4-FFF2-40B4-BE49-F238E27FC236}">
                <a16:creationId xmlns:a16="http://schemas.microsoft.com/office/drawing/2014/main" id="{1DF167DE-DBC1-4909-81E3-631C953010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3D0BF15-F0A6-4555-AA20-4C615D3CE3FE}"/>
              </a:ext>
            </a:extLst>
          </p:cNvPr>
          <p:cNvSpPr>
            <a:spLocks noGrp="1"/>
          </p:cNvSpPr>
          <p:nvPr>
            <p:ph type="dt" sz="half" idx="10"/>
          </p:nvPr>
        </p:nvSpPr>
        <p:spPr/>
        <p:txBody>
          <a:bodyPr/>
          <a:lstStyle/>
          <a:p>
            <a:fld id="{1CDC95E5-65B9-490C-8909-531EFF01D10F}" type="datetimeFigureOut">
              <a:rPr lang="pl-PL" smtClean="0"/>
              <a:t>20.12.2024</a:t>
            </a:fld>
            <a:endParaRPr lang="pl-PL"/>
          </a:p>
        </p:txBody>
      </p:sp>
      <p:sp>
        <p:nvSpPr>
          <p:cNvPr id="6" name="Footer Placeholder 5">
            <a:extLst>
              <a:ext uri="{FF2B5EF4-FFF2-40B4-BE49-F238E27FC236}">
                <a16:creationId xmlns:a16="http://schemas.microsoft.com/office/drawing/2014/main" id="{3F7826B6-1985-49B5-AB59-1E87CCA1DE9C}"/>
              </a:ext>
            </a:extLst>
          </p:cNvPr>
          <p:cNvSpPr>
            <a:spLocks noGrp="1"/>
          </p:cNvSpPr>
          <p:nvPr>
            <p:ph type="ftr" sz="quarter" idx="11"/>
          </p:nvPr>
        </p:nvSpPr>
        <p:spPr/>
        <p:txBody>
          <a:bodyPr/>
          <a:lstStyle/>
          <a:p>
            <a:endParaRPr lang="pl-PL"/>
          </a:p>
        </p:txBody>
      </p:sp>
      <p:sp>
        <p:nvSpPr>
          <p:cNvPr id="7" name="Slide Number Placeholder 6">
            <a:extLst>
              <a:ext uri="{FF2B5EF4-FFF2-40B4-BE49-F238E27FC236}">
                <a16:creationId xmlns:a16="http://schemas.microsoft.com/office/drawing/2014/main" id="{AA017B50-89D4-44CC-B436-53B3C9BC0AEE}"/>
              </a:ext>
            </a:extLst>
          </p:cNvPr>
          <p:cNvSpPr>
            <a:spLocks noGrp="1"/>
          </p:cNvSpPr>
          <p:nvPr>
            <p:ph type="sldNum" sz="quarter" idx="12"/>
          </p:nvPr>
        </p:nvSpPr>
        <p:spPr>
          <a:xfrm>
            <a:off x="8610600" y="6356350"/>
            <a:ext cx="2743200" cy="365125"/>
          </a:xfrm>
          <a:prstGeom prst="rect">
            <a:avLst/>
          </a:prstGeom>
        </p:spPr>
        <p:txBody>
          <a:bodyPr/>
          <a:lstStyle/>
          <a:p>
            <a:fld id="{8ED922B3-7106-4115-BAE4-5CA3A4652959}" type="slidenum">
              <a:rPr lang="pl-PL" smtClean="0"/>
              <a:t>‹#›</a:t>
            </a:fld>
            <a:endParaRPr lang="pl-PL"/>
          </a:p>
        </p:txBody>
      </p:sp>
    </p:spTree>
    <p:extLst>
      <p:ext uri="{BB962C8B-B14F-4D97-AF65-F5344CB8AC3E}">
        <p14:creationId xmlns:p14="http://schemas.microsoft.com/office/powerpoint/2010/main" val="32000491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37669-26B3-4B0A-9DED-796464A85790}"/>
              </a:ext>
            </a:extLst>
          </p:cNvPr>
          <p:cNvSpPr>
            <a:spLocks noGrp="1"/>
          </p:cNvSpPr>
          <p:nvPr>
            <p:ph type="title"/>
          </p:nvPr>
        </p:nvSpPr>
        <p:spPr/>
        <p:txBody>
          <a:bodyPr/>
          <a:lstStyle/>
          <a:p>
            <a:r>
              <a:rPr lang="en-GB"/>
              <a:t>Click to edit Master title style</a:t>
            </a:r>
            <a:endParaRPr lang="pl-PL"/>
          </a:p>
        </p:txBody>
      </p:sp>
      <p:sp>
        <p:nvSpPr>
          <p:cNvPr id="3" name="Vertical Text Placeholder 2">
            <a:extLst>
              <a:ext uri="{FF2B5EF4-FFF2-40B4-BE49-F238E27FC236}">
                <a16:creationId xmlns:a16="http://schemas.microsoft.com/office/drawing/2014/main" id="{C6037163-E4BC-449D-957E-46E0D24335F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l-PL"/>
          </a:p>
        </p:txBody>
      </p:sp>
      <p:sp>
        <p:nvSpPr>
          <p:cNvPr id="4" name="Date Placeholder 3">
            <a:extLst>
              <a:ext uri="{FF2B5EF4-FFF2-40B4-BE49-F238E27FC236}">
                <a16:creationId xmlns:a16="http://schemas.microsoft.com/office/drawing/2014/main" id="{8DCDECDC-4C51-4F0F-AE77-A82D2F62067E}"/>
              </a:ext>
            </a:extLst>
          </p:cNvPr>
          <p:cNvSpPr>
            <a:spLocks noGrp="1"/>
          </p:cNvSpPr>
          <p:nvPr>
            <p:ph type="dt" sz="half" idx="10"/>
          </p:nvPr>
        </p:nvSpPr>
        <p:spPr/>
        <p:txBody>
          <a:bodyPr/>
          <a:lstStyle/>
          <a:p>
            <a:fld id="{1CDC95E5-65B9-490C-8909-531EFF01D10F}" type="datetimeFigureOut">
              <a:rPr lang="pl-PL" smtClean="0"/>
              <a:t>20.12.2024</a:t>
            </a:fld>
            <a:endParaRPr lang="pl-PL"/>
          </a:p>
        </p:txBody>
      </p:sp>
      <p:sp>
        <p:nvSpPr>
          <p:cNvPr id="5" name="Footer Placeholder 4">
            <a:extLst>
              <a:ext uri="{FF2B5EF4-FFF2-40B4-BE49-F238E27FC236}">
                <a16:creationId xmlns:a16="http://schemas.microsoft.com/office/drawing/2014/main" id="{A3628A34-A99B-4C91-A692-CEA2AA38F134}"/>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id="{88770036-5C51-4A33-AFDB-94C2DFFF1EAE}"/>
              </a:ext>
            </a:extLst>
          </p:cNvPr>
          <p:cNvSpPr>
            <a:spLocks noGrp="1"/>
          </p:cNvSpPr>
          <p:nvPr>
            <p:ph type="sldNum" sz="quarter" idx="12"/>
          </p:nvPr>
        </p:nvSpPr>
        <p:spPr>
          <a:xfrm>
            <a:off x="8610600" y="6356350"/>
            <a:ext cx="2743200" cy="365125"/>
          </a:xfrm>
          <a:prstGeom prst="rect">
            <a:avLst/>
          </a:prstGeom>
        </p:spPr>
        <p:txBody>
          <a:bodyPr/>
          <a:lstStyle/>
          <a:p>
            <a:fld id="{8ED922B3-7106-4115-BAE4-5CA3A4652959}" type="slidenum">
              <a:rPr lang="pl-PL" smtClean="0"/>
              <a:t>‹#›</a:t>
            </a:fld>
            <a:endParaRPr lang="pl-PL"/>
          </a:p>
        </p:txBody>
      </p:sp>
    </p:spTree>
    <p:extLst>
      <p:ext uri="{BB962C8B-B14F-4D97-AF65-F5344CB8AC3E}">
        <p14:creationId xmlns:p14="http://schemas.microsoft.com/office/powerpoint/2010/main" val="1893279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D7170-CDC1-4CBF-B16D-BBA60D6F698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pl-PL"/>
          </a:p>
        </p:txBody>
      </p:sp>
      <p:sp>
        <p:nvSpPr>
          <p:cNvPr id="3" name="Vertical Text Placeholder 2">
            <a:extLst>
              <a:ext uri="{FF2B5EF4-FFF2-40B4-BE49-F238E27FC236}">
                <a16:creationId xmlns:a16="http://schemas.microsoft.com/office/drawing/2014/main" id="{1BF172C5-A966-41B8-930F-69DBD487071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l-PL"/>
          </a:p>
        </p:txBody>
      </p:sp>
      <p:sp>
        <p:nvSpPr>
          <p:cNvPr id="4" name="Date Placeholder 3">
            <a:extLst>
              <a:ext uri="{FF2B5EF4-FFF2-40B4-BE49-F238E27FC236}">
                <a16:creationId xmlns:a16="http://schemas.microsoft.com/office/drawing/2014/main" id="{14DDFD70-7103-41F4-80DF-4768E0CDE0F1}"/>
              </a:ext>
            </a:extLst>
          </p:cNvPr>
          <p:cNvSpPr>
            <a:spLocks noGrp="1"/>
          </p:cNvSpPr>
          <p:nvPr>
            <p:ph type="dt" sz="half" idx="10"/>
          </p:nvPr>
        </p:nvSpPr>
        <p:spPr/>
        <p:txBody>
          <a:bodyPr/>
          <a:lstStyle/>
          <a:p>
            <a:fld id="{1CDC95E5-65B9-490C-8909-531EFF01D10F}" type="datetimeFigureOut">
              <a:rPr lang="pl-PL" smtClean="0"/>
              <a:t>20.12.2024</a:t>
            </a:fld>
            <a:endParaRPr lang="pl-PL"/>
          </a:p>
        </p:txBody>
      </p:sp>
      <p:sp>
        <p:nvSpPr>
          <p:cNvPr id="5" name="Footer Placeholder 4">
            <a:extLst>
              <a:ext uri="{FF2B5EF4-FFF2-40B4-BE49-F238E27FC236}">
                <a16:creationId xmlns:a16="http://schemas.microsoft.com/office/drawing/2014/main" id="{53B1AB8D-296D-497F-8407-37FCDA63E36E}"/>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id="{6B417657-1D84-4136-89B1-045F29BEF752}"/>
              </a:ext>
            </a:extLst>
          </p:cNvPr>
          <p:cNvSpPr>
            <a:spLocks noGrp="1"/>
          </p:cNvSpPr>
          <p:nvPr>
            <p:ph type="sldNum" sz="quarter" idx="12"/>
          </p:nvPr>
        </p:nvSpPr>
        <p:spPr>
          <a:xfrm>
            <a:off x="8610600" y="6356350"/>
            <a:ext cx="2743200" cy="365125"/>
          </a:xfrm>
          <a:prstGeom prst="rect">
            <a:avLst/>
          </a:prstGeom>
        </p:spPr>
        <p:txBody>
          <a:bodyPr/>
          <a:lstStyle/>
          <a:p>
            <a:fld id="{8ED922B3-7106-4115-BAE4-5CA3A4652959}" type="slidenum">
              <a:rPr lang="pl-PL" smtClean="0"/>
              <a:t>‹#›</a:t>
            </a:fld>
            <a:endParaRPr lang="pl-PL"/>
          </a:p>
        </p:txBody>
      </p:sp>
    </p:spTree>
    <p:extLst>
      <p:ext uri="{BB962C8B-B14F-4D97-AF65-F5344CB8AC3E}">
        <p14:creationId xmlns:p14="http://schemas.microsoft.com/office/powerpoint/2010/main" val="958590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2A0D6-5607-4E27-A593-DC138479215B}"/>
              </a:ext>
            </a:extLst>
          </p:cNvPr>
          <p:cNvSpPr>
            <a:spLocks noGrp="1"/>
          </p:cNvSpPr>
          <p:nvPr>
            <p:ph type="title"/>
          </p:nvPr>
        </p:nvSpPr>
        <p:spPr/>
        <p:txBody>
          <a:bodyPr/>
          <a:lstStyle/>
          <a:p>
            <a:r>
              <a:rPr lang="en-GB"/>
              <a:t>Click to edit Master title style</a:t>
            </a:r>
            <a:endParaRPr lang="pl-PL"/>
          </a:p>
        </p:txBody>
      </p:sp>
      <p:sp>
        <p:nvSpPr>
          <p:cNvPr id="3" name="Content Placeholder 2">
            <a:extLst>
              <a:ext uri="{FF2B5EF4-FFF2-40B4-BE49-F238E27FC236}">
                <a16:creationId xmlns:a16="http://schemas.microsoft.com/office/drawing/2014/main" id="{E18BDB58-5B3B-4DDF-A51D-6F3A0AFE08D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l-PL"/>
          </a:p>
        </p:txBody>
      </p:sp>
      <p:sp>
        <p:nvSpPr>
          <p:cNvPr id="4" name="Date Placeholder 3">
            <a:extLst>
              <a:ext uri="{FF2B5EF4-FFF2-40B4-BE49-F238E27FC236}">
                <a16:creationId xmlns:a16="http://schemas.microsoft.com/office/drawing/2014/main" id="{65CF6272-E0FD-498B-BD09-513EBFF60872}"/>
              </a:ext>
            </a:extLst>
          </p:cNvPr>
          <p:cNvSpPr>
            <a:spLocks noGrp="1"/>
          </p:cNvSpPr>
          <p:nvPr>
            <p:ph type="dt" sz="half" idx="10"/>
          </p:nvPr>
        </p:nvSpPr>
        <p:spPr/>
        <p:txBody>
          <a:bodyPr/>
          <a:lstStyle/>
          <a:p>
            <a:fld id="{1CDC95E5-65B9-490C-8909-531EFF01D10F}" type="datetimeFigureOut">
              <a:rPr lang="pl-PL" smtClean="0"/>
              <a:t>20.12.2024</a:t>
            </a:fld>
            <a:endParaRPr lang="pl-PL"/>
          </a:p>
        </p:txBody>
      </p:sp>
      <p:sp>
        <p:nvSpPr>
          <p:cNvPr id="5" name="Footer Placeholder 4">
            <a:extLst>
              <a:ext uri="{FF2B5EF4-FFF2-40B4-BE49-F238E27FC236}">
                <a16:creationId xmlns:a16="http://schemas.microsoft.com/office/drawing/2014/main" id="{A41C957D-9E47-4D1E-8BBA-FA3D8996D0EF}"/>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id="{2215BB9B-6251-4BCB-AF2C-8FD7F3265C8A}"/>
              </a:ext>
            </a:extLst>
          </p:cNvPr>
          <p:cNvSpPr>
            <a:spLocks noGrp="1"/>
          </p:cNvSpPr>
          <p:nvPr>
            <p:ph type="sldNum" sz="quarter" idx="12"/>
          </p:nvPr>
        </p:nvSpPr>
        <p:spPr/>
        <p:txBody>
          <a:bodyPr/>
          <a:lstStyle/>
          <a:p>
            <a:fld id="{8ED922B3-7106-4115-BAE4-5CA3A4652959}" type="slidenum">
              <a:rPr lang="pl-PL" smtClean="0"/>
              <a:t>‹#›</a:t>
            </a:fld>
            <a:endParaRPr lang="pl-PL"/>
          </a:p>
        </p:txBody>
      </p:sp>
    </p:spTree>
    <p:extLst>
      <p:ext uri="{BB962C8B-B14F-4D97-AF65-F5344CB8AC3E}">
        <p14:creationId xmlns:p14="http://schemas.microsoft.com/office/powerpoint/2010/main" val="1508650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2A0D6-5607-4E27-A593-DC138479215B}"/>
              </a:ext>
            </a:extLst>
          </p:cNvPr>
          <p:cNvSpPr>
            <a:spLocks noGrp="1"/>
          </p:cNvSpPr>
          <p:nvPr>
            <p:ph type="title"/>
          </p:nvPr>
        </p:nvSpPr>
        <p:spPr/>
        <p:txBody>
          <a:bodyPr/>
          <a:lstStyle/>
          <a:p>
            <a:r>
              <a:rPr lang="en-GB"/>
              <a:t>Click to edit Master title style</a:t>
            </a:r>
            <a:endParaRPr lang="pl-PL"/>
          </a:p>
        </p:txBody>
      </p:sp>
      <p:sp>
        <p:nvSpPr>
          <p:cNvPr id="3" name="Content Placeholder 2">
            <a:extLst>
              <a:ext uri="{FF2B5EF4-FFF2-40B4-BE49-F238E27FC236}">
                <a16:creationId xmlns:a16="http://schemas.microsoft.com/office/drawing/2014/main" id="{E18BDB58-5B3B-4DDF-A51D-6F3A0AFE08D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l-PL"/>
          </a:p>
        </p:txBody>
      </p:sp>
      <p:sp>
        <p:nvSpPr>
          <p:cNvPr id="4" name="Date Placeholder 3">
            <a:extLst>
              <a:ext uri="{FF2B5EF4-FFF2-40B4-BE49-F238E27FC236}">
                <a16:creationId xmlns:a16="http://schemas.microsoft.com/office/drawing/2014/main" id="{65CF6272-E0FD-498B-BD09-513EBFF60872}"/>
              </a:ext>
            </a:extLst>
          </p:cNvPr>
          <p:cNvSpPr>
            <a:spLocks noGrp="1"/>
          </p:cNvSpPr>
          <p:nvPr>
            <p:ph type="dt" sz="half" idx="10"/>
          </p:nvPr>
        </p:nvSpPr>
        <p:spPr/>
        <p:txBody>
          <a:bodyPr/>
          <a:lstStyle/>
          <a:p>
            <a:fld id="{1CDC95E5-65B9-490C-8909-531EFF01D10F}" type="datetimeFigureOut">
              <a:rPr lang="pl-PL" smtClean="0"/>
              <a:t>20.12.2024</a:t>
            </a:fld>
            <a:endParaRPr lang="pl-PL"/>
          </a:p>
        </p:txBody>
      </p:sp>
      <p:sp>
        <p:nvSpPr>
          <p:cNvPr id="5" name="Footer Placeholder 4">
            <a:extLst>
              <a:ext uri="{FF2B5EF4-FFF2-40B4-BE49-F238E27FC236}">
                <a16:creationId xmlns:a16="http://schemas.microsoft.com/office/drawing/2014/main" id="{A41C957D-9E47-4D1E-8BBA-FA3D8996D0EF}"/>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id="{2215BB9B-6251-4BCB-AF2C-8FD7F3265C8A}"/>
              </a:ext>
            </a:extLst>
          </p:cNvPr>
          <p:cNvSpPr>
            <a:spLocks noGrp="1"/>
          </p:cNvSpPr>
          <p:nvPr>
            <p:ph type="sldNum" sz="quarter" idx="12"/>
          </p:nvPr>
        </p:nvSpPr>
        <p:spPr/>
        <p:txBody>
          <a:bodyPr/>
          <a:lstStyle/>
          <a:p>
            <a:fld id="{8ED922B3-7106-4115-BAE4-5CA3A4652959}" type="slidenum">
              <a:rPr lang="pl-PL" smtClean="0"/>
              <a:t>‹#›</a:t>
            </a:fld>
            <a:endParaRPr lang="pl-PL"/>
          </a:p>
        </p:txBody>
      </p:sp>
    </p:spTree>
    <p:extLst>
      <p:ext uri="{BB962C8B-B14F-4D97-AF65-F5344CB8AC3E}">
        <p14:creationId xmlns:p14="http://schemas.microsoft.com/office/powerpoint/2010/main" val="2326052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77790-36FE-42A4-939B-B3BCEAE87DF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pl-PL"/>
          </a:p>
        </p:txBody>
      </p:sp>
      <p:sp>
        <p:nvSpPr>
          <p:cNvPr id="3" name="Text Placeholder 2">
            <a:extLst>
              <a:ext uri="{FF2B5EF4-FFF2-40B4-BE49-F238E27FC236}">
                <a16:creationId xmlns:a16="http://schemas.microsoft.com/office/drawing/2014/main" id="{EC018F78-B862-41FB-8378-D98E9212A1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E5DA88E-6C4A-4C02-885F-00E6BE24C99D}"/>
              </a:ext>
            </a:extLst>
          </p:cNvPr>
          <p:cNvSpPr>
            <a:spLocks noGrp="1"/>
          </p:cNvSpPr>
          <p:nvPr>
            <p:ph type="dt" sz="half" idx="10"/>
          </p:nvPr>
        </p:nvSpPr>
        <p:spPr/>
        <p:txBody>
          <a:bodyPr/>
          <a:lstStyle/>
          <a:p>
            <a:fld id="{1CDC95E5-65B9-490C-8909-531EFF01D10F}" type="datetimeFigureOut">
              <a:rPr lang="pl-PL" smtClean="0"/>
              <a:t>20.12.2024</a:t>
            </a:fld>
            <a:endParaRPr lang="pl-PL"/>
          </a:p>
        </p:txBody>
      </p:sp>
      <p:sp>
        <p:nvSpPr>
          <p:cNvPr id="5" name="Footer Placeholder 4">
            <a:extLst>
              <a:ext uri="{FF2B5EF4-FFF2-40B4-BE49-F238E27FC236}">
                <a16:creationId xmlns:a16="http://schemas.microsoft.com/office/drawing/2014/main" id="{DEC26973-BE9F-463F-9484-D872BD6AC4A1}"/>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id="{44F6D127-BBB2-4EF6-9317-80A547E3D3EC}"/>
              </a:ext>
            </a:extLst>
          </p:cNvPr>
          <p:cNvSpPr>
            <a:spLocks noGrp="1"/>
          </p:cNvSpPr>
          <p:nvPr>
            <p:ph type="sldNum" sz="quarter" idx="12"/>
          </p:nvPr>
        </p:nvSpPr>
        <p:spPr/>
        <p:txBody>
          <a:bodyPr/>
          <a:lstStyle/>
          <a:p>
            <a:fld id="{8ED922B3-7106-4115-BAE4-5CA3A4652959}" type="slidenum">
              <a:rPr lang="pl-PL" smtClean="0"/>
              <a:t>‹#›</a:t>
            </a:fld>
            <a:endParaRPr lang="pl-PL"/>
          </a:p>
        </p:txBody>
      </p:sp>
    </p:spTree>
    <p:extLst>
      <p:ext uri="{BB962C8B-B14F-4D97-AF65-F5344CB8AC3E}">
        <p14:creationId xmlns:p14="http://schemas.microsoft.com/office/powerpoint/2010/main" val="3791492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EED93-4CF6-44B0-B693-C66FF072C323}"/>
              </a:ext>
            </a:extLst>
          </p:cNvPr>
          <p:cNvSpPr>
            <a:spLocks noGrp="1"/>
          </p:cNvSpPr>
          <p:nvPr>
            <p:ph type="title"/>
          </p:nvPr>
        </p:nvSpPr>
        <p:spPr/>
        <p:txBody>
          <a:bodyPr/>
          <a:lstStyle/>
          <a:p>
            <a:r>
              <a:rPr lang="en-GB"/>
              <a:t>Click to edit Master title style</a:t>
            </a:r>
            <a:endParaRPr lang="pl-PL"/>
          </a:p>
        </p:txBody>
      </p:sp>
      <p:sp>
        <p:nvSpPr>
          <p:cNvPr id="3" name="Content Placeholder 2">
            <a:extLst>
              <a:ext uri="{FF2B5EF4-FFF2-40B4-BE49-F238E27FC236}">
                <a16:creationId xmlns:a16="http://schemas.microsoft.com/office/drawing/2014/main" id="{3A2132CA-C94E-4C00-8940-F8FFC79E78D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l-PL"/>
          </a:p>
        </p:txBody>
      </p:sp>
      <p:sp>
        <p:nvSpPr>
          <p:cNvPr id="4" name="Content Placeholder 3">
            <a:extLst>
              <a:ext uri="{FF2B5EF4-FFF2-40B4-BE49-F238E27FC236}">
                <a16:creationId xmlns:a16="http://schemas.microsoft.com/office/drawing/2014/main" id="{75C2A7F5-0BD7-44D7-B639-AD405181CC8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l-PL"/>
          </a:p>
        </p:txBody>
      </p:sp>
      <p:sp>
        <p:nvSpPr>
          <p:cNvPr id="5" name="Date Placeholder 4">
            <a:extLst>
              <a:ext uri="{FF2B5EF4-FFF2-40B4-BE49-F238E27FC236}">
                <a16:creationId xmlns:a16="http://schemas.microsoft.com/office/drawing/2014/main" id="{CBEE0029-3FE7-4BFD-B2D6-8D0B9DBC4873}"/>
              </a:ext>
            </a:extLst>
          </p:cNvPr>
          <p:cNvSpPr>
            <a:spLocks noGrp="1"/>
          </p:cNvSpPr>
          <p:nvPr>
            <p:ph type="dt" sz="half" idx="10"/>
          </p:nvPr>
        </p:nvSpPr>
        <p:spPr/>
        <p:txBody>
          <a:bodyPr/>
          <a:lstStyle/>
          <a:p>
            <a:fld id="{1CDC95E5-65B9-490C-8909-531EFF01D10F}" type="datetimeFigureOut">
              <a:rPr lang="pl-PL" smtClean="0"/>
              <a:t>20.12.2024</a:t>
            </a:fld>
            <a:endParaRPr lang="pl-PL"/>
          </a:p>
        </p:txBody>
      </p:sp>
      <p:sp>
        <p:nvSpPr>
          <p:cNvPr id="6" name="Footer Placeholder 5">
            <a:extLst>
              <a:ext uri="{FF2B5EF4-FFF2-40B4-BE49-F238E27FC236}">
                <a16:creationId xmlns:a16="http://schemas.microsoft.com/office/drawing/2014/main" id="{177262EB-CBF7-458B-AEB7-19272D3BD25F}"/>
              </a:ext>
            </a:extLst>
          </p:cNvPr>
          <p:cNvSpPr>
            <a:spLocks noGrp="1"/>
          </p:cNvSpPr>
          <p:nvPr>
            <p:ph type="ftr" sz="quarter" idx="11"/>
          </p:nvPr>
        </p:nvSpPr>
        <p:spPr/>
        <p:txBody>
          <a:bodyPr/>
          <a:lstStyle/>
          <a:p>
            <a:endParaRPr lang="pl-PL"/>
          </a:p>
        </p:txBody>
      </p:sp>
      <p:sp>
        <p:nvSpPr>
          <p:cNvPr id="7" name="Slide Number Placeholder 6">
            <a:extLst>
              <a:ext uri="{FF2B5EF4-FFF2-40B4-BE49-F238E27FC236}">
                <a16:creationId xmlns:a16="http://schemas.microsoft.com/office/drawing/2014/main" id="{736A5186-74E6-4666-A088-18EA88110059}"/>
              </a:ext>
            </a:extLst>
          </p:cNvPr>
          <p:cNvSpPr>
            <a:spLocks noGrp="1"/>
          </p:cNvSpPr>
          <p:nvPr>
            <p:ph type="sldNum" sz="quarter" idx="12"/>
          </p:nvPr>
        </p:nvSpPr>
        <p:spPr/>
        <p:txBody>
          <a:bodyPr/>
          <a:lstStyle/>
          <a:p>
            <a:fld id="{8ED922B3-7106-4115-BAE4-5CA3A4652959}" type="slidenum">
              <a:rPr lang="pl-PL" smtClean="0"/>
              <a:t>‹#›</a:t>
            </a:fld>
            <a:endParaRPr lang="pl-PL"/>
          </a:p>
        </p:txBody>
      </p:sp>
    </p:spTree>
    <p:extLst>
      <p:ext uri="{BB962C8B-B14F-4D97-AF65-F5344CB8AC3E}">
        <p14:creationId xmlns:p14="http://schemas.microsoft.com/office/powerpoint/2010/main" val="3958103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D35AE-5C34-48B1-B330-47F9557651C4}"/>
              </a:ext>
            </a:extLst>
          </p:cNvPr>
          <p:cNvSpPr>
            <a:spLocks noGrp="1"/>
          </p:cNvSpPr>
          <p:nvPr>
            <p:ph type="title"/>
          </p:nvPr>
        </p:nvSpPr>
        <p:spPr>
          <a:xfrm>
            <a:off x="839788" y="365125"/>
            <a:ext cx="10515600" cy="1325563"/>
          </a:xfrm>
        </p:spPr>
        <p:txBody>
          <a:bodyPr/>
          <a:lstStyle/>
          <a:p>
            <a:r>
              <a:rPr lang="en-GB"/>
              <a:t>Click to edit Master title style</a:t>
            </a:r>
            <a:endParaRPr lang="pl-PL"/>
          </a:p>
        </p:txBody>
      </p:sp>
      <p:sp>
        <p:nvSpPr>
          <p:cNvPr id="3" name="Text Placeholder 2">
            <a:extLst>
              <a:ext uri="{FF2B5EF4-FFF2-40B4-BE49-F238E27FC236}">
                <a16:creationId xmlns:a16="http://schemas.microsoft.com/office/drawing/2014/main" id="{A02AB305-BA36-4855-950B-2EB070B547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2CEA39D-4DEE-4912-8A20-50AD22B3975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l-PL"/>
          </a:p>
        </p:txBody>
      </p:sp>
      <p:sp>
        <p:nvSpPr>
          <p:cNvPr id="5" name="Text Placeholder 4">
            <a:extLst>
              <a:ext uri="{FF2B5EF4-FFF2-40B4-BE49-F238E27FC236}">
                <a16:creationId xmlns:a16="http://schemas.microsoft.com/office/drawing/2014/main" id="{43E86C46-1EA9-4D43-88D3-9F11C5AA12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872FDEC-3F01-4960-A1F4-37DF8FC6659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l-PL"/>
          </a:p>
        </p:txBody>
      </p:sp>
      <p:sp>
        <p:nvSpPr>
          <p:cNvPr id="7" name="Date Placeholder 6">
            <a:extLst>
              <a:ext uri="{FF2B5EF4-FFF2-40B4-BE49-F238E27FC236}">
                <a16:creationId xmlns:a16="http://schemas.microsoft.com/office/drawing/2014/main" id="{5EDEC98F-751A-4208-ADC3-291C53FE3AEB}"/>
              </a:ext>
            </a:extLst>
          </p:cNvPr>
          <p:cNvSpPr>
            <a:spLocks noGrp="1"/>
          </p:cNvSpPr>
          <p:nvPr>
            <p:ph type="dt" sz="half" idx="10"/>
          </p:nvPr>
        </p:nvSpPr>
        <p:spPr/>
        <p:txBody>
          <a:bodyPr/>
          <a:lstStyle/>
          <a:p>
            <a:fld id="{1CDC95E5-65B9-490C-8909-531EFF01D10F}" type="datetimeFigureOut">
              <a:rPr lang="pl-PL" smtClean="0"/>
              <a:t>20.12.2024</a:t>
            </a:fld>
            <a:endParaRPr lang="pl-PL"/>
          </a:p>
        </p:txBody>
      </p:sp>
      <p:sp>
        <p:nvSpPr>
          <p:cNvPr id="8" name="Footer Placeholder 7">
            <a:extLst>
              <a:ext uri="{FF2B5EF4-FFF2-40B4-BE49-F238E27FC236}">
                <a16:creationId xmlns:a16="http://schemas.microsoft.com/office/drawing/2014/main" id="{B193F71D-851E-4386-A31E-ADCD334E6D36}"/>
              </a:ext>
            </a:extLst>
          </p:cNvPr>
          <p:cNvSpPr>
            <a:spLocks noGrp="1"/>
          </p:cNvSpPr>
          <p:nvPr>
            <p:ph type="ftr" sz="quarter" idx="11"/>
          </p:nvPr>
        </p:nvSpPr>
        <p:spPr/>
        <p:txBody>
          <a:bodyPr/>
          <a:lstStyle/>
          <a:p>
            <a:endParaRPr lang="pl-PL"/>
          </a:p>
        </p:txBody>
      </p:sp>
      <p:sp>
        <p:nvSpPr>
          <p:cNvPr id="9" name="Slide Number Placeholder 8">
            <a:extLst>
              <a:ext uri="{FF2B5EF4-FFF2-40B4-BE49-F238E27FC236}">
                <a16:creationId xmlns:a16="http://schemas.microsoft.com/office/drawing/2014/main" id="{24926BDD-E428-47CB-989B-451F0880B0E7}"/>
              </a:ext>
            </a:extLst>
          </p:cNvPr>
          <p:cNvSpPr>
            <a:spLocks noGrp="1"/>
          </p:cNvSpPr>
          <p:nvPr>
            <p:ph type="sldNum" sz="quarter" idx="12"/>
          </p:nvPr>
        </p:nvSpPr>
        <p:spPr/>
        <p:txBody>
          <a:bodyPr/>
          <a:lstStyle/>
          <a:p>
            <a:fld id="{8ED922B3-7106-4115-BAE4-5CA3A4652959}" type="slidenum">
              <a:rPr lang="pl-PL" smtClean="0"/>
              <a:t>‹#›</a:t>
            </a:fld>
            <a:endParaRPr lang="pl-PL"/>
          </a:p>
        </p:txBody>
      </p:sp>
    </p:spTree>
    <p:extLst>
      <p:ext uri="{BB962C8B-B14F-4D97-AF65-F5344CB8AC3E}">
        <p14:creationId xmlns:p14="http://schemas.microsoft.com/office/powerpoint/2010/main" val="2756486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6940C-F1B2-4CB9-8C30-785727F1B5D6}"/>
              </a:ext>
            </a:extLst>
          </p:cNvPr>
          <p:cNvSpPr>
            <a:spLocks noGrp="1"/>
          </p:cNvSpPr>
          <p:nvPr>
            <p:ph type="title"/>
          </p:nvPr>
        </p:nvSpPr>
        <p:spPr/>
        <p:txBody>
          <a:bodyPr/>
          <a:lstStyle/>
          <a:p>
            <a:r>
              <a:rPr lang="en-GB"/>
              <a:t>Click to edit Master title style</a:t>
            </a:r>
            <a:endParaRPr lang="pl-PL"/>
          </a:p>
        </p:txBody>
      </p:sp>
      <p:sp>
        <p:nvSpPr>
          <p:cNvPr id="3" name="Date Placeholder 2">
            <a:extLst>
              <a:ext uri="{FF2B5EF4-FFF2-40B4-BE49-F238E27FC236}">
                <a16:creationId xmlns:a16="http://schemas.microsoft.com/office/drawing/2014/main" id="{BA371F2B-0C25-4998-800C-2FA3ECFB3046}"/>
              </a:ext>
            </a:extLst>
          </p:cNvPr>
          <p:cNvSpPr>
            <a:spLocks noGrp="1"/>
          </p:cNvSpPr>
          <p:nvPr>
            <p:ph type="dt" sz="half" idx="10"/>
          </p:nvPr>
        </p:nvSpPr>
        <p:spPr/>
        <p:txBody>
          <a:bodyPr/>
          <a:lstStyle/>
          <a:p>
            <a:fld id="{1CDC95E5-65B9-490C-8909-531EFF01D10F}" type="datetimeFigureOut">
              <a:rPr lang="pl-PL" smtClean="0"/>
              <a:t>20.12.2024</a:t>
            </a:fld>
            <a:endParaRPr lang="pl-PL"/>
          </a:p>
        </p:txBody>
      </p:sp>
      <p:sp>
        <p:nvSpPr>
          <p:cNvPr id="4" name="Footer Placeholder 3">
            <a:extLst>
              <a:ext uri="{FF2B5EF4-FFF2-40B4-BE49-F238E27FC236}">
                <a16:creationId xmlns:a16="http://schemas.microsoft.com/office/drawing/2014/main" id="{B336A6F9-1E17-479B-987F-7C63F0977267}"/>
              </a:ext>
            </a:extLst>
          </p:cNvPr>
          <p:cNvSpPr>
            <a:spLocks noGrp="1"/>
          </p:cNvSpPr>
          <p:nvPr>
            <p:ph type="ftr" sz="quarter" idx="11"/>
          </p:nvPr>
        </p:nvSpPr>
        <p:spPr/>
        <p:txBody>
          <a:bodyPr/>
          <a:lstStyle/>
          <a:p>
            <a:endParaRPr lang="pl-PL"/>
          </a:p>
        </p:txBody>
      </p:sp>
      <p:sp>
        <p:nvSpPr>
          <p:cNvPr id="5" name="Slide Number Placeholder 4">
            <a:extLst>
              <a:ext uri="{FF2B5EF4-FFF2-40B4-BE49-F238E27FC236}">
                <a16:creationId xmlns:a16="http://schemas.microsoft.com/office/drawing/2014/main" id="{EDFE728C-34DE-4C9D-AEB3-56315A1F09B5}"/>
              </a:ext>
            </a:extLst>
          </p:cNvPr>
          <p:cNvSpPr>
            <a:spLocks noGrp="1"/>
          </p:cNvSpPr>
          <p:nvPr>
            <p:ph type="sldNum" sz="quarter" idx="12"/>
          </p:nvPr>
        </p:nvSpPr>
        <p:spPr/>
        <p:txBody>
          <a:bodyPr/>
          <a:lstStyle/>
          <a:p>
            <a:fld id="{8ED922B3-7106-4115-BAE4-5CA3A4652959}" type="slidenum">
              <a:rPr lang="pl-PL" smtClean="0"/>
              <a:t>‹#›</a:t>
            </a:fld>
            <a:endParaRPr lang="pl-PL"/>
          </a:p>
        </p:txBody>
      </p:sp>
    </p:spTree>
    <p:extLst>
      <p:ext uri="{BB962C8B-B14F-4D97-AF65-F5344CB8AC3E}">
        <p14:creationId xmlns:p14="http://schemas.microsoft.com/office/powerpoint/2010/main" val="3463224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6E1AC5-9325-4C35-9274-EAB21A9D6CEA}"/>
              </a:ext>
            </a:extLst>
          </p:cNvPr>
          <p:cNvSpPr>
            <a:spLocks noGrp="1"/>
          </p:cNvSpPr>
          <p:nvPr>
            <p:ph type="dt" sz="half" idx="10"/>
          </p:nvPr>
        </p:nvSpPr>
        <p:spPr/>
        <p:txBody>
          <a:bodyPr/>
          <a:lstStyle/>
          <a:p>
            <a:fld id="{1CDC95E5-65B9-490C-8909-531EFF01D10F}" type="datetimeFigureOut">
              <a:rPr lang="pl-PL" smtClean="0"/>
              <a:t>20.12.2024</a:t>
            </a:fld>
            <a:endParaRPr lang="pl-PL"/>
          </a:p>
        </p:txBody>
      </p:sp>
      <p:sp>
        <p:nvSpPr>
          <p:cNvPr id="3" name="Footer Placeholder 2">
            <a:extLst>
              <a:ext uri="{FF2B5EF4-FFF2-40B4-BE49-F238E27FC236}">
                <a16:creationId xmlns:a16="http://schemas.microsoft.com/office/drawing/2014/main" id="{FCA4F801-6CCA-414B-91E4-DE4416D4CE5A}"/>
              </a:ext>
            </a:extLst>
          </p:cNvPr>
          <p:cNvSpPr>
            <a:spLocks noGrp="1"/>
          </p:cNvSpPr>
          <p:nvPr>
            <p:ph type="ftr" sz="quarter" idx="11"/>
          </p:nvPr>
        </p:nvSpPr>
        <p:spPr/>
        <p:txBody>
          <a:bodyPr/>
          <a:lstStyle/>
          <a:p>
            <a:endParaRPr lang="pl-PL"/>
          </a:p>
        </p:txBody>
      </p:sp>
      <p:sp>
        <p:nvSpPr>
          <p:cNvPr id="4" name="Slide Number Placeholder 3">
            <a:extLst>
              <a:ext uri="{FF2B5EF4-FFF2-40B4-BE49-F238E27FC236}">
                <a16:creationId xmlns:a16="http://schemas.microsoft.com/office/drawing/2014/main" id="{D19C1101-9905-44A0-8407-3F48768B9637}"/>
              </a:ext>
            </a:extLst>
          </p:cNvPr>
          <p:cNvSpPr>
            <a:spLocks noGrp="1"/>
          </p:cNvSpPr>
          <p:nvPr>
            <p:ph type="sldNum" sz="quarter" idx="12"/>
          </p:nvPr>
        </p:nvSpPr>
        <p:spPr/>
        <p:txBody>
          <a:bodyPr/>
          <a:lstStyle/>
          <a:p>
            <a:fld id="{8ED922B3-7106-4115-BAE4-5CA3A4652959}" type="slidenum">
              <a:rPr lang="pl-PL" smtClean="0"/>
              <a:t>‹#›</a:t>
            </a:fld>
            <a:endParaRPr lang="pl-PL"/>
          </a:p>
        </p:txBody>
      </p:sp>
    </p:spTree>
    <p:extLst>
      <p:ext uri="{BB962C8B-B14F-4D97-AF65-F5344CB8AC3E}">
        <p14:creationId xmlns:p14="http://schemas.microsoft.com/office/powerpoint/2010/main" val="3137142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6EE8D-4EA5-4622-A663-4AA7E744CF7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pl-PL"/>
          </a:p>
        </p:txBody>
      </p:sp>
      <p:sp>
        <p:nvSpPr>
          <p:cNvPr id="3" name="Content Placeholder 2">
            <a:extLst>
              <a:ext uri="{FF2B5EF4-FFF2-40B4-BE49-F238E27FC236}">
                <a16:creationId xmlns:a16="http://schemas.microsoft.com/office/drawing/2014/main" id="{1743B409-9868-436B-BDFC-7F1415EAE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l-PL"/>
          </a:p>
        </p:txBody>
      </p:sp>
      <p:sp>
        <p:nvSpPr>
          <p:cNvPr id="4" name="Text Placeholder 3">
            <a:extLst>
              <a:ext uri="{FF2B5EF4-FFF2-40B4-BE49-F238E27FC236}">
                <a16:creationId xmlns:a16="http://schemas.microsoft.com/office/drawing/2014/main" id="{48EDA92B-56B9-4D00-8366-83ECBA6C73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C56B536-8FAE-4104-A0C4-ED3569CA0D7D}"/>
              </a:ext>
            </a:extLst>
          </p:cNvPr>
          <p:cNvSpPr>
            <a:spLocks noGrp="1"/>
          </p:cNvSpPr>
          <p:nvPr>
            <p:ph type="dt" sz="half" idx="10"/>
          </p:nvPr>
        </p:nvSpPr>
        <p:spPr/>
        <p:txBody>
          <a:bodyPr/>
          <a:lstStyle/>
          <a:p>
            <a:fld id="{1CDC95E5-65B9-490C-8909-531EFF01D10F}" type="datetimeFigureOut">
              <a:rPr lang="pl-PL" smtClean="0"/>
              <a:t>20.12.2024</a:t>
            </a:fld>
            <a:endParaRPr lang="pl-PL"/>
          </a:p>
        </p:txBody>
      </p:sp>
      <p:sp>
        <p:nvSpPr>
          <p:cNvPr id="6" name="Footer Placeholder 5">
            <a:extLst>
              <a:ext uri="{FF2B5EF4-FFF2-40B4-BE49-F238E27FC236}">
                <a16:creationId xmlns:a16="http://schemas.microsoft.com/office/drawing/2014/main" id="{8DCCC637-2E25-40B3-A422-97192AEA2EE9}"/>
              </a:ext>
            </a:extLst>
          </p:cNvPr>
          <p:cNvSpPr>
            <a:spLocks noGrp="1"/>
          </p:cNvSpPr>
          <p:nvPr>
            <p:ph type="ftr" sz="quarter" idx="11"/>
          </p:nvPr>
        </p:nvSpPr>
        <p:spPr/>
        <p:txBody>
          <a:bodyPr/>
          <a:lstStyle/>
          <a:p>
            <a:endParaRPr lang="pl-PL"/>
          </a:p>
        </p:txBody>
      </p:sp>
      <p:sp>
        <p:nvSpPr>
          <p:cNvPr id="7" name="Slide Number Placeholder 6">
            <a:extLst>
              <a:ext uri="{FF2B5EF4-FFF2-40B4-BE49-F238E27FC236}">
                <a16:creationId xmlns:a16="http://schemas.microsoft.com/office/drawing/2014/main" id="{C14A13EF-E30B-498E-BE3F-743F508F5471}"/>
              </a:ext>
            </a:extLst>
          </p:cNvPr>
          <p:cNvSpPr>
            <a:spLocks noGrp="1"/>
          </p:cNvSpPr>
          <p:nvPr>
            <p:ph type="sldNum" sz="quarter" idx="12"/>
          </p:nvPr>
        </p:nvSpPr>
        <p:spPr/>
        <p:txBody>
          <a:bodyPr/>
          <a:lstStyle/>
          <a:p>
            <a:fld id="{8ED922B3-7106-4115-BAE4-5CA3A4652959}" type="slidenum">
              <a:rPr lang="pl-PL" smtClean="0"/>
              <a:t>‹#›</a:t>
            </a:fld>
            <a:endParaRPr lang="pl-PL"/>
          </a:p>
        </p:txBody>
      </p:sp>
    </p:spTree>
    <p:extLst>
      <p:ext uri="{BB962C8B-B14F-4D97-AF65-F5344CB8AC3E}">
        <p14:creationId xmlns:p14="http://schemas.microsoft.com/office/powerpoint/2010/main" val="1897109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99F087-435C-461F-9CFF-2CC42BF2F7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pl-PL"/>
          </a:p>
        </p:txBody>
      </p:sp>
      <p:sp>
        <p:nvSpPr>
          <p:cNvPr id="3" name="Text Placeholder 2">
            <a:extLst>
              <a:ext uri="{FF2B5EF4-FFF2-40B4-BE49-F238E27FC236}">
                <a16:creationId xmlns:a16="http://schemas.microsoft.com/office/drawing/2014/main" id="{6D8E0089-669D-4BFB-9A0B-08562C1825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l-PL"/>
          </a:p>
        </p:txBody>
      </p:sp>
      <p:sp>
        <p:nvSpPr>
          <p:cNvPr id="4" name="Date Placeholder 3">
            <a:extLst>
              <a:ext uri="{FF2B5EF4-FFF2-40B4-BE49-F238E27FC236}">
                <a16:creationId xmlns:a16="http://schemas.microsoft.com/office/drawing/2014/main" id="{15C15562-6EB3-4725-965B-CC87DAB1D8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DC95E5-65B9-490C-8909-531EFF01D10F}" type="datetimeFigureOut">
              <a:rPr lang="pl-PL" smtClean="0"/>
              <a:t>20.12.2024</a:t>
            </a:fld>
            <a:endParaRPr lang="pl-PL"/>
          </a:p>
        </p:txBody>
      </p:sp>
      <p:sp>
        <p:nvSpPr>
          <p:cNvPr id="5" name="Footer Placeholder 4">
            <a:extLst>
              <a:ext uri="{FF2B5EF4-FFF2-40B4-BE49-F238E27FC236}">
                <a16:creationId xmlns:a16="http://schemas.microsoft.com/office/drawing/2014/main" id="{23E9322E-4CC4-4410-8C3B-57052EFAE1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lide Number Placeholder 5">
            <a:extLst>
              <a:ext uri="{FF2B5EF4-FFF2-40B4-BE49-F238E27FC236}">
                <a16:creationId xmlns:a16="http://schemas.microsoft.com/office/drawing/2014/main" id="{461E7484-18BF-4510-9F74-5DD0B4131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D922B3-7106-4115-BAE4-5CA3A4652959}" type="slidenum">
              <a:rPr lang="pl-PL" smtClean="0"/>
              <a:t>‹#›</a:t>
            </a:fld>
            <a:endParaRPr lang="pl-PL"/>
          </a:p>
        </p:txBody>
      </p:sp>
    </p:spTree>
    <p:extLst>
      <p:ext uri="{BB962C8B-B14F-4D97-AF65-F5344CB8AC3E}">
        <p14:creationId xmlns:p14="http://schemas.microsoft.com/office/powerpoint/2010/main" val="1203964112"/>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7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F9A6A9-3925-4D8D-96C8-AB4845FDDA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pl-PL"/>
          </a:p>
        </p:txBody>
      </p:sp>
      <p:sp>
        <p:nvSpPr>
          <p:cNvPr id="3" name="Text Placeholder 2">
            <a:extLst>
              <a:ext uri="{FF2B5EF4-FFF2-40B4-BE49-F238E27FC236}">
                <a16:creationId xmlns:a16="http://schemas.microsoft.com/office/drawing/2014/main" id="{7C1CE6B8-83D6-482D-9330-AD666CECA4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l-PL"/>
          </a:p>
        </p:txBody>
      </p:sp>
      <p:sp>
        <p:nvSpPr>
          <p:cNvPr id="4" name="Date Placeholder 3">
            <a:extLst>
              <a:ext uri="{FF2B5EF4-FFF2-40B4-BE49-F238E27FC236}">
                <a16:creationId xmlns:a16="http://schemas.microsoft.com/office/drawing/2014/main" id="{95281F51-571D-4DC1-8D1C-5C9919523B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DC95E5-65B9-490C-8909-531EFF01D10F}" type="datetimeFigureOut">
              <a:rPr lang="pl-PL" smtClean="0"/>
              <a:t>20.12.2024</a:t>
            </a:fld>
            <a:endParaRPr lang="pl-PL"/>
          </a:p>
        </p:txBody>
      </p:sp>
      <p:sp>
        <p:nvSpPr>
          <p:cNvPr id="5" name="Footer Placeholder 4">
            <a:extLst>
              <a:ext uri="{FF2B5EF4-FFF2-40B4-BE49-F238E27FC236}">
                <a16:creationId xmlns:a16="http://schemas.microsoft.com/office/drawing/2014/main" id="{9A416B46-6DB4-4E63-AA72-49BFB3A9A8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Tree>
    <p:extLst>
      <p:ext uri="{BB962C8B-B14F-4D97-AF65-F5344CB8AC3E}">
        <p14:creationId xmlns:p14="http://schemas.microsoft.com/office/powerpoint/2010/main" val="72546141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svg"/><Relationship Id="rId7" Type="http://schemas.openxmlformats.org/officeDocument/2006/relationships/image" Target="../media/image28.svg"/><Relationship Id="rId12" Type="http://schemas.openxmlformats.org/officeDocument/2006/relationships/image" Target="../media/image9.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14.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9.png"/><Relationship Id="rId4" Type="http://schemas.openxmlformats.org/officeDocument/2006/relationships/image" Target="../media/image44.png"/><Relationship Id="rId9"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mailto:Kate.Bush@ncbr.gov.pl"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2.jpe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ideraexperts.eu/" TargetMode="Externa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ideraexperts.eu/" TargetMode="Externa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77739D58-93B6-666B-A5D7-DA3643783DF2}"/>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42" t="109" r="33314" b="14520"/>
          <a:stretch/>
        </p:blipFill>
        <p:spPr>
          <a:xfrm>
            <a:off x="4038859" y="12700"/>
            <a:ext cx="8135874" cy="5970678"/>
          </a:xfrm>
          <a:prstGeom prst="rect">
            <a:avLst/>
          </a:prstGeom>
        </p:spPr>
      </p:pic>
      <p:sp>
        <p:nvSpPr>
          <p:cNvPr id="35" name="Rectangle 34">
            <a:extLst>
              <a:ext uri="{FF2B5EF4-FFF2-40B4-BE49-F238E27FC236}">
                <a16:creationId xmlns:a16="http://schemas.microsoft.com/office/drawing/2014/main" id="{0A6BC363-A7C2-40E3-9BE2-C4EF9540E602}"/>
              </a:ext>
            </a:extLst>
          </p:cNvPr>
          <p:cNvSpPr/>
          <p:nvPr/>
        </p:nvSpPr>
        <p:spPr>
          <a:xfrm>
            <a:off x="0" y="2331026"/>
            <a:ext cx="9661793" cy="2093863"/>
          </a:xfrm>
          <a:prstGeom prst="rect">
            <a:avLst/>
          </a:prstGeom>
          <a:solidFill>
            <a:srgbClr val="697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1" name="Title 1">
            <a:extLst>
              <a:ext uri="{FF2B5EF4-FFF2-40B4-BE49-F238E27FC236}">
                <a16:creationId xmlns:a16="http://schemas.microsoft.com/office/drawing/2014/main" id="{6B7CA2DB-B6FD-4B69-851C-1EBEC6350B0E}"/>
              </a:ext>
            </a:extLst>
          </p:cNvPr>
          <p:cNvSpPr txBox="1">
            <a:spLocks/>
          </p:cNvSpPr>
          <p:nvPr/>
        </p:nvSpPr>
        <p:spPr>
          <a:xfrm>
            <a:off x="606306" y="3593944"/>
            <a:ext cx="9885232" cy="12477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GB" sz="6000">
              <a:solidFill>
                <a:schemeClr val="bg1"/>
              </a:solidFill>
            </a:endParaRPr>
          </a:p>
        </p:txBody>
      </p:sp>
      <p:pic>
        <p:nvPicPr>
          <p:cNvPr id="25" name="Picture 24" descr="A picture containing graphical user interface&#10;&#10;Description automatically generated">
            <a:extLst>
              <a:ext uri="{FF2B5EF4-FFF2-40B4-BE49-F238E27FC236}">
                <a16:creationId xmlns:a16="http://schemas.microsoft.com/office/drawing/2014/main" id="{F03AD339-005A-4F31-965B-B778802B64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305" y="407103"/>
            <a:ext cx="3018290" cy="926294"/>
          </a:xfrm>
          <a:prstGeom prst="rect">
            <a:avLst/>
          </a:prstGeom>
        </p:spPr>
      </p:pic>
      <p:cxnSp>
        <p:nvCxnSpPr>
          <p:cNvPr id="26" name="Straight Connector 25">
            <a:extLst>
              <a:ext uri="{FF2B5EF4-FFF2-40B4-BE49-F238E27FC236}">
                <a16:creationId xmlns:a16="http://schemas.microsoft.com/office/drawing/2014/main" id="{F8C36807-5753-4EBB-8263-0D0DB98B3A4F}"/>
              </a:ext>
            </a:extLst>
          </p:cNvPr>
          <p:cNvCxnSpPr/>
          <p:nvPr/>
        </p:nvCxnSpPr>
        <p:spPr>
          <a:xfrm>
            <a:off x="17267" y="5966264"/>
            <a:ext cx="12157466" cy="0"/>
          </a:xfrm>
          <a:prstGeom prst="line">
            <a:avLst/>
          </a:prstGeom>
          <a:ln w="12700">
            <a:solidFill>
              <a:srgbClr val="697AFF"/>
            </a:solidFill>
          </a:ln>
        </p:spPr>
        <p:style>
          <a:lnRef idx="1">
            <a:schemeClr val="accent1"/>
          </a:lnRef>
          <a:fillRef idx="0">
            <a:schemeClr val="accent1"/>
          </a:fillRef>
          <a:effectRef idx="0">
            <a:schemeClr val="accent1"/>
          </a:effectRef>
          <a:fontRef idx="minor">
            <a:schemeClr val="tx1"/>
          </a:fontRef>
        </p:style>
      </p:cxnSp>
      <p:pic>
        <p:nvPicPr>
          <p:cNvPr id="27" name="Picture 26" descr="Graphical user interface, application&#10;&#10;Description automatically generated">
            <a:extLst>
              <a:ext uri="{FF2B5EF4-FFF2-40B4-BE49-F238E27FC236}">
                <a16:creationId xmlns:a16="http://schemas.microsoft.com/office/drawing/2014/main" id="{9D1A3C2E-1C8D-4DFD-885F-27EF76A66E6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04950" y="6180501"/>
            <a:ext cx="2540351" cy="533474"/>
          </a:xfrm>
          <a:prstGeom prst="rect">
            <a:avLst/>
          </a:prstGeom>
        </p:spPr>
      </p:pic>
      <p:sp>
        <p:nvSpPr>
          <p:cNvPr id="11" name="Title 1">
            <a:extLst>
              <a:ext uri="{FF2B5EF4-FFF2-40B4-BE49-F238E27FC236}">
                <a16:creationId xmlns:a16="http://schemas.microsoft.com/office/drawing/2014/main" id="{251D44F7-6120-4FDD-9051-2630B250ADE7}"/>
              </a:ext>
            </a:extLst>
          </p:cNvPr>
          <p:cNvSpPr txBox="1">
            <a:spLocks/>
          </p:cNvSpPr>
          <p:nvPr/>
        </p:nvSpPr>
        <p:spPr>
          <a:xfrm>
            <a:off x="546145" y="2401339"/>
            <a:ext cx="10077737" cy="21105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GB" sz="6000">
                <a:solidFill>
                  <a:schemeClr val="bg1"/>
                </a:solidFill>
                <a:latin typeface="IBM Plex Sans Light" panose="020B0403050203000203" pitchFamily="34" charset="0"/>
              </a:rPr>
              <a:t>Introduction to</a:t>
            </a:r>
          </a:p>
          <a:p>
            <a:r>
              <a:rPr lang="en-GB" sz="6000">
                <a:solidFill>
                  <a:schemeClr val="bg1"/>
                </a:solidFill>
                <a:latin typeface="IBM Plex Sans SemiBold" panose="020B0703050203000203" pitchFamily="34" charset="0"/>
              </a:rPr>
              <a:t>wideraexperts.eu </a:t>
            </a:r>
            <a:r>
              <a:rPr lang="en-GB" sz="6000">
                <a:solidFill>
                  <a:schemeClr val="bg1"/>
                </a:solidFill>
                <a:latin typeface="IBM Plex Sans Light" panose="020B0403050203000203" pitchFamily="34" charset="0"/>
              </a:rPr>
              <a:t>portal</a:t>
            </a:r>
          </a:p>
        </p:txBody>
      </p:sp>
      <p:sp>
        <p:nvSpPr>
          <p:cNvPr id="3" name="TextBox 2">
            <a:extLst>
              <a:ext uri="{FF2B5EF4-FFF2-40B4-BE49-F238E27FC236}">
                <a16:creationId xmlns:a16="http://schemas.microsoft.com/office/drawing/2014/main" id="{9E8E6E35-D379-0085-B064-CF5D4BD46AED}"/>
              </a:ext>
            </a:extLst>
          </p:cNvPr>
          <p:cNvSpPr txBox="1"/>
          <p:nvPr/>
        </p:nvSpPr>
        <p:spPr>
          <a:xfrm>
            <a:off x="606305" y="1962682"/>
            <a:ext cx="3111453" cy="369332"/>
          </a:xfrm>
          <a:prstGeom prst="rect">
            <a:avLst/>
          </a:prstGeom>
          <a:solidFill>
            <a:schemeClr val="bg1">
              <a:lumMod val="85000"/>
            </a:schemeClr>
          </a:solidFill>
        </p:spPr>
        <p:txBody>
          <a:bodyPr wrap="square">
            <a:spAutoFit/>
          </a:bodyPr>
          <a:lstStyle/>
          <a:p>
            <a:r>
              <a:rPr lang="en-GB">
                <a:latin typeface="IBM Plex Sans SemiBold" panose="020B0703050203000203" pitchFamily="34" charset="0"/>
              </a:rPr>
              <a:t>PRE-SCREENING SUPPORT</a:t>
            </a:r>
            <a:endParaRPr lang="en-GB" sz="1800">
              <a:latin typeface="IBM Plex Sans SemiBold" panose="020B0703050203000203" pitchFamily="34" charset="0"/>
            </a:endParaRPr>
          </a:p>
        </p:txBody>
      </p:sp>
      <p:pic>
        <p:nvPicPr>
          <p:cNvPr id="5" name="Picture 4" descr="A red and grey text on a black background&#10;&#10;Description automatically generated">
            <a:extLst>
              <a:ext uri="{FF2B5EF4-FFF2-40B4-BE49-F238E27FC236}">
                <a16:creationId xmlns:a16="http://schemas.microsoft.com/office/drawing/2014/main" id="{D2EBC910-F581-FE9D-1C64-71693CDDE6D8}"/>
              </a:ext>
            </a:extLst>
          </p:cNvPr>
          <p:cNvPicPr>
            <a:picLocks noChangeAspect="1"/>
          </p:cNvPicPr>
          <p:nvPr/>
        </p:nvPicPr>
        <p:blipFill>
          <a:blip r:embed="rId5"/>
          <a:stretch>
            <a:fillRect/>
          </a:stretch>
        </p:blipFill>
        <p:spPr>
          <a:xfrm>
            <a:off x="606705" y="6178344"/>
            <a:ext cx="1332579" cy="523569"/>
          </a:xfrm>
          <a:prstGeom prst="rect">
            <a:avLst/>
          </a:prstGeom>
        </p:spPr>
      </p:pic>
    </p:spTree>
    <p:extLst>
      <p:ext uri="{BB962C8B-B14F-4D97-AF65-F5344CB8AC3E}">
        <p14:creationId xmlns:p14="http://schemas.microsoft.com/office/powerpoint/2010/main" val="1400336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Graphical user interface, application&#10;&#10;Description automatically generated">
            <a:extLst>
              <a:ext uri="{FF2B5EF4-FFF2-40B4-BE49-F238E27FC236}">
                <a16:creationId xmlns:a16="http://schemas.microsoft.com/office/drawing/2014/main" id="{F5F08156-BAD6-423D-AC65-2F6EA44A431A}"/>
              </a:ext>
            </a:extLst>
          </p:cNvPr>
          <p:cNvPicPr>
            <a:picLocks noChangeAspect="1"/>
          </p:cNvPicPr>
          <p:nvPr/>
        </p:nvPicPr>
        <p:blipFill rotWithShape="1">
          <a:blip r:embed="rId2">
            <a:extLst>
              <a:ext uri="{28A0092B-C50C-407E-A947-70E740481C1C}">
                <a14:useLocalDpi xmlns:a14="http://schemas.microsoft.com/office/drawing/2010/main" val="0"/>
              </a:ext>
            </a:extLst>
          </a:blip>
          <a:srcRect t="7166" b="42957"/>
          <a:stretch/>
        </p:blipFill>
        <p:spPr bwMode="auto">
          <a:xfrm>
            <a:off x="627597" y="1377397"/>
            <a:ext cx="7112476" cy="2332112"/>
          </a:xfrm>
          <a:prstGeom prst="rect">
            <a:avLst/>
          </a:prstGeom>
          <a:ln>
            <a:solidFill>
              <a:schemeClr val="bg2">
                <a:lumMod val="75000"/>
              </a:schemeClr>
            </a:solidFill>
          </a:ln>
          <a:extLst>
            <a:ext uri="{53640926-AAD7-44D8-BBD7-CCE9431645EC}">
              <a14:shadowObscured xmlns:a14="http://schemas.microsoft.com/office/drawing/2010/main"/>
            </a:ext>
          </a:extLst>
        </p:spPr>
      </p:pic>
      <p:pic>
        <p:nvPicPr>
          <p:cNvPr id="17" name="Picture 16">
            <a:extLst>
              <a:ext uri="{FF2B5EF4-FFF2-40B4-BE49-F238E27FC236}">
                <a16:creationId xmlns:a16="http://schemas.microsoft.com/office/drawing/2014/main" id="{2146372C-D2E6-495A-990C-0C560E25A6A5}"/>
              </a:ext>
            </a:extLst>
          </p:cNvPr>
          <p:cNvPicPr>
            <a:picLocks noChangeAspect="1"/>
          </p:cNvPicPr>
          <p:nvPr/>
        </p:nvPicPr>
        <p:blipFill rotWithShape="1">
          <a:blip r:embed="rId3"/>
          <a:srcRect l="978"/>
          <a:stretch/>
        </p:blipFill>
        <p:spPr>
          <a:xfrm>
            <a:off x="627597" y="3890039"/>
            <a:ext cx="7112475" cy="2035368"/>
          </a:xfrm>
          <a:prstGeom prst="rect">
            <a:avLst/>
          </a:prstGeom>
          <a:ln>
            <a:solidFill>
              <a:schemeClr val="bg2">
                <a:lumMod val="75000"/>
              </a:schemeClr>
            </a:solidFill>
          </a:ln>
        </p:spPr>
      </p:pic>
      <p:sp>
        <p:nvSpPr>
          <p:cNvPr id="9" name="TextBox 8">
            <a:extLst>
              <a:ext uri="{FF2B5EF4-FFF2-40B4-BE49-F238E27FC236}">
                <a16:creationId xmlns:a16="http://schemas.microsoft.com/office/drawing/2014/main" id="{85226CFC-F134-B8F5-C3B2-E6575CB33E23}"/>
              </a:ext>
            </a:extLst>
          </p:cNvPr>
          <p:cNvSpPr txBox="1"/>
          <p:nvPr/>
        </p:nvSpPr>
        <p:spPr>
          <a:xfrm>
            <a:off x="8279353" y="1509119"/>
            <a:ext cx="3422984" cy="1659365"/>
          </a:xfrm>
          <a:prstGeom prst="rect">
            <a:avLst/>
          </a:prstGeom>
          <a:noFill/>
        </p:spPr>
        <p:txBody>
          <a:bodyPr wrap="square">
            <a:spAutoFit/>
          </a:bodyPr>
          <a:lstStyle/>
          <a:p>
            <a:pPr>
              <a:lnSpc>
                <a:spcPct val="107000"/>
              </a:lnSpc>
              <a:spcAft>
                <a:spcPts val="800"/>
              </a:spcAft>
            </a:pPr>
            <a:r>
              <a:rPr lang="pl-PL" sz="1600">
                <a:effectLst/>
                <a:latin typeface="IBM Plex Sans Light" panose="020B0403050203000203" pitchFamily="34" charset="0"/>
                <a:ea typeface="Calibri" panose="020F0502020204030204" pitchFamily="34" charset="0"/>
                <a:cs typeface="Times New Roman" panose="02020603050405020304" pitchFamily="18" charset="0"/>
              </a:rPr>
              <a:t>I</a:t>
            </a:r>
            <a:r>
              <a:rPr lang="en-GB" sz="1600">
                <a:effectLst/>
                <a:latin typeface="IBM Plex Sans Light" panose="020B0403050203000203" pitchFamily="34" charset="0"/>
                <a:ea typeface="Calibri" panose="020F0502020204030204" pitchFamily="34" charset="0"/>
                <a:cs typeface="Times New Roman" panose="02020603050405020304" pitchFamily="18" charset="0"/>
              </a:rPr>
              <a:t>n the APPLICATIONS tab</a:t>
            </a:r>
            <a:r>
              <a:rPr lang="pl-PL" sz="1600">
                <a:latin typeface="IBM Plex Sans Light" panose="020B0403050203000203" pitchFamily="34" charset="0"/>
                <a:ea typeface="Calibri" panose="020F0502020204030204" pitchFamily="34" charset="0"/>
                <a:cs typeface="Times New Roman" panose="02020603050405020304" pitchFamily="18" charset="0"/>
              </a:rPr>
              <a:t> NCP </a:t>
            </a:r>
            <a:r>
              <a:rPr lang="pl-PL" sz="1600" err="1">
                <a:latin typeface="IBM Plex Sans Light" panose="020B0403050203000203" pitchFamily="34" charset="0"/>
                <a:ea typeface="Calibri" panose="020F0502020204030204" pitchFamily="34" charset="0"/>
                <a:cs typeface="Times New Roman" panose="02020603050405020304" pitchFamily="18" charset="0"/>
              </a:rPr>
              <a:t>sees</a:t>
            </a:r>
            <a:r>
              <a:rPr lang="en-GB" sz="1600">
                <a:effectLst/>
                <a:latin typeface="IBM Plex Sans Light" panose="020B0403050203000203" pitchFamily="34" charset="0"/>
                <a:ea typeface="Calibri" panose="020F0502020204030204" pitchFamily="34" charset="0"/>
                <a:cs typeface="Times New Roman" panose="02020603050405020304" pitchFamily="18" charset="0"/>
              </a:rPr>
              <a:t> the </a:t>
            </a:r>
            <a:r>
              <a:rPr lang="en-GB" sz="1600">
                <a:latin typeface="IBM Plex Sans SemiBold" panose="020B0703050203000203" pitchFamily="34" charset="0"/>
                <a:cs typeface="Times New Roman" panose="02020603050405020304" pitchFamily="18" charset="0"/>
              </a:rPr>
              <a:t>list of applications</a:t>
            </a:r>
            <a:r>
              <a:rPr lang="en-GB" sz="1600">
                <a:latin typeface="IBM Plex Sans Light" panose="020B0403050203000203" pitchFamily="34" charset="0"/>
                <a:ea typeface="Calibri" panose="020F0502020204030204" pitchFamily="34" charset="0"/>
                <a:cs typeface="Times New Roman" panose="02020603050405020304" pitchFamily="18" charset="0"/>
              </a:rPr>
              <a:t>.</a:t>
            </a:r>
            <a:r>
              <a:rPr lang="en-GB" sz="1600">
                <a:effectLst/>
                <a:latin typeface="IBM Plex Sans Light" panose="020B0403050203000203" pitchFamily="34" charset="0"/>
                <a:ea typeface="Calibri" panose="020F0502020204030204" pitchFamily="34" charset="0"/>
                <a:cs typeface="Times New Roman" panose="02020603050405020304" pitchFamily="18" charset="0"/>
              </a:rPr>
              <a:t> By clicking on the GROUP icon on the right-hand side, NCP can see </a:t>
            </a:r>
            <a:r>
              <a:rPr lang="en-GB" sz="1600">
                <a:latin typeface="IBM Plex Sans SemiBold" panose="020B0703050203000203" pitchFamily="34" charset="0"/>
                <a:cs typeface="Times New Roman" panose="02020603050405020304" pitchFamily="18" charset="0"/>
              </a:rPr>
              <a:t>which experts can be selected </a:t>
            </a:r>
            <a:r>
              <a:rPr lang="en-GB" sz="1600">
                <a:effectLst/>
                <a:latin typeface="IBM Plex Sans Light" panose="020B0403050203000203" pitchFamily="34" charset="0"/>
                <a:ea typeface="Calibri" panose="020F0502020204030204" pitchFamily="34" charset="0"/>
                <a:cs typeface="Times New Roman" panose="02020603050405020304" pitchFamily="18" charset="0"/>
              </a:rPr>
              <a:t>to pre-check the application.</a:t>
            </a:r>
          </a:p>
        </p:txBody>
      </p:sp>
      <p:sp>
        <p:nvSpPr>
          <p:cNvPr id="11" name="TextBox 10">
            <a:extLst>
              <a:ext uri="{FF2B5EF4-FFF2-40B4-BE49-F238E27FC236}">
                <a16:creationId xmlns:a16="http://schemas.microsoft.com/office/drawing/2014/main" id="{CF72505B-B324-975A-3412-006588006EEF}"/>
              </a:ext>
            </a:extLst>
          </p:cNvPr>
          <p:cNvSpPr txBox="1"/>
          <p:nvPr/>
        </p:nvSpPr>
        <p:spPr>
          <a:xfrm>
            <a:off x="7888987" y="5029150"/>
            <a:ext cx="3521485" cy="584775"/>
          </a:xfrm>
          <a:prstGeom prst="rect">
            <a:avLst/>
          </a:prstGeom>
          <a:noFill/>
        </p:spPr>
        <p:txBody>
          <a:bodyPr wrap="square">
            <a:spAutoFit/>
          </a:bodyPr>
          <a:lstStyle/>
          <a:p>
            <a:pPr lvl="1"/>
            <a:r>
              <a:rPr lang="en-GB" sz="1600">
                <a:effectLst/>
                <a:latin typeface="IBM Plex Sans Light" panose="020B0403050203000203" pitchFamily="34" charset="0"/>
                <a:ea typeface="Calibri" panose="020F0502020204030204" pitchFamily="34" charset="0"/>
                <a:cs typeface="Times New Roman" panose="02020603050405020304" pitchFamily="18" charset="0"/>
              </a:rPr>
              <a:t>NCP can check the </a:t>
            </a:r>
            <a:r>
              <a:rPr lang="en-GB" sz="1600">
                <a:latin typeface="IBM Plex Sans SemiBold" panose="020B0703050203000203" pitchFamily="34" charset="0"/>
                <a:cs typeface="Times New Roman" panose="02020603050405020304" pitchFamily="18" charset="0"/>
              </a:rPr>
              <a:t>details of the expert profile</a:t>
            </a:r>
            <a:r>
              <a:rPr lang="en-GB" sz="1600">
                <a:effectLst/>
                <a:latin typeface="IBM Plex Sans Light" panose="020B0403050203000203" pitchFamily="34" charset="0"/>
                <a:ea typeface="Calibri" panose="020F0502020204030204" pitchFamily="34" charset="0"/>
                <a:cs typeface="Times New Roman" panose="02020603050405020304" pitchFamily="18" charset="0"/>
              </a:rPr>
              <a:t>.</a:t>
            </a:r>
            <a:endParaRPr lang="en-GB" sz="1600" b="1">
              <a:solidFill>
                <a:schemeClr val="bg1"/>
              </a:solidFill>
              <a:latin typeface="IBM Plex Sans Light" panose="020B0403050203000203" pitchFamily="34" charset="0"/>
              <a:ea typeface="Times New Roman" panose="02020603050405020304" pitchFamily="18" charset="0"/>
              <a:cs typeface="Arial" panose="020B0604020202020204" pitchFamily="34" charset="0"/>
            </a:endParaRPr>
          </a:p>
        </p:txBody>
      </p:sp>
      <p:cxnSp>
        <p:nvCxnSpPr>
          <p:cNvPr id="2" name="Straight Connector 1">
            <a:extLst>
              <a:ext uri="{FF2B5EF4-FFF2-40B4-BE49-F238E27FC236}">
                <a16:creationId xmlns:a16="http://schemas.microsoft.com/office/drawing/2014/main" id="{B1AC9723-6BA7-D09F-566E-715B2404EF8F}"/>
              </a:ext>
            </a:extLst>
          </p:cNvPr>
          <p:cNvCxnSpPr>
            <a:cxnSpLocks/>
          </p:cNvCxnSpPr>
          <p:nvPr/>
        </p:nvCxnSpPr>
        <p:spPr>
          <a:xfrm>
            <a:off x="0" y="752526"/>
            <a:ext cx="1879600" cy="0"/>
          </a:xfrm>
          <a:prstGeom prst="line">
            <a:avLst/>
          </a:prstGeom>
          <a:ln w="19050">
            <a:solidFill>
              <a:srgbClr val="697AFF"/>
            </a:solidFill>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C4E1E5E8-61C5-0B8E-F5AB-35EF3B19CC0C}"/>
              </a:ext>
            </a:extLst>
          </p:cNvPr>
          <p:cNvSpPr/>
          <p:nvPr/>
        </p:nvSpPr>
        <p:spPr>
          <a:xfrm>
            <a:off x="325367" y="387675"/>
            <a:ext cx="7723759" cy="729702"/>
          </a:xfrm>
          <a:prstGeom prst="roundRect">
            <a:avLst>
              <a:gd name="adj" fmla="val 50000"/>
            </a:avLst>
          </a:prstGeom>
          <a:solidFill>
            <a:srgbClr val="697A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b="1">
                <a:solidFill>
                  <a:schemeClr val="bg1"/>
                </a:solidFill>
                <a:latin typeface="IBM Plex Sans SemiBold"/>
                <a:cs typeface="Arial"/>
              </a:rPr>
              <a:t>NCPs matches proposal to expert</a:t>
            </a:r>
          </a:p>
        </p:txBody>
      </p:sp>
      <p:sp>
        <p:nvSpPr>
          <p:cNvPr id="5" name="Rectangle 4">
            <a:extLst>
              <a:ext uri="{FF2B5EF4-FFF2-40B4-BE49-F238E27FC236}">
                <a16:creationId xmlns:a16="http://schemas.microsoft.com/office/drawing/2014/main" id="{1B5AE9FA-F201-EA4E-D00D-47EC2B11D5DF}"/>
              </a:ext>
            </a:extLst>
          </p:cNvPr>
          <p:cNvSpPr/>
          <p:nvPr/>
        </p:nvSpPr>
        <p:spPr>
          <a:xfrm>
            <a:off x="1655233" y="2213811"/>
            <a:ext cx="5710767" cy="394635"/>
          </a:xfrm>
          <a:prstGeom prst="rect">
            <a:avLst/>
          </a:prstGeom>
          <a:noFill/>
          <a:ln w="76200">
            <a:solidFill>
              <a:srgbClr val="697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8" name="Straight Arrow Connector 7">
            <a:extLst>
              <a:ext uri="{FF2B5EF4-FFF2-40B4-BE49-F238E27FC236}">
                <a16:creationId xmlns:a16="http://schemas.microsoft.com/office/drawing/2014/main" id="{5D85CB31-DE0A-B4CD-B0A8-87B373FE4637}"/>
              </a:ext>
            </a:extLst>
          </p:cNvPr>
          <p:cNvCxnSpPr/>
          <p:nvPr/>
        </p:nvCxnSpPr>
        <p:spPr>
          <a:xfrm>
            <a:off x="7363306" y="2421466"/>
            <a:ext cx="753533" cy="0"/>
          </a:xfrm>
          <a:prstGeom prst="straightConnector1">
            <a:avLst/>
          </a:prstGeom>
          <a:ln w="76200">
            <a:solidFill>
              <a:srgbClr val="697AFF"/>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8B5E2F0-0A2D-0421-FC24-9F419F1A51C2}"/>
              </a:ext>
            </a:extLst>
          </p:cNvPr>
          <p:cNvCxnSpPr/>
          <p:nvPr/>
        </p:nvCxnSpPr>
        <p:spPr>
          <a:xfrm>
            <a:off x="7404779" y="5321538"/>
            <a:ext cx="753533" cy="0"/>
          </a:xfrm>
          <a:prstGeom prst="straightConnector1">
            <a:avLst/>
          </a:prstGeom>
          <a:ln w="76200">
            <a:solidFill>
              <a:srgbClr val="697AFF"/>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descr="A red and grey text on a black background&#10;&#10;Description automatically generated">
            <a:extLst>
              <a:ext uri="{FF2B5EF4-FFF2-40B4-BE49-F238E27FC236}">
                <a16:creationId xmlns:a16="http://schemas.microsoft.com/office/drawing/2014/main" id="{0C91BF96-B00B-A548-07FE-417131CDA3DE}"/>
              </a:ext>
            </a:extLst>
          </p:cNvPr>
          <p:cNvPicPr>
            <a:picLocks noChangeAspect="1"/>
          </p:cNvPicPr>
          <p:nvPr/>
        </p:nvPicPr>
        <p:blipFill>
          <a:blip r:embed="rId4"/>
          <a:stretch>
            <a:fillRect/>
          </a:stretch>
        </p:blipFill>
        <p:spPr>
          <a:xfrm>
            <a:off x="4944243" y="6178344"/>
            <a:ext cx="1332579" cy="523569"/>
          </a:xfrm>
          <a:prstGeom prst="rect">
            <a:avLst/>
          </a:prstGeom>
        </p:spPr>
      </p:pic>
    </p:spTree>
    <p:extLst>
      <p:ext uri="{BB962C8B-B14F-4D97-AF65-F5344CB8AC3E}">
        <p14:creationId xmlns:p14="http://schemas.microsoft.com/office/powerpoint/2010/main" val="1710711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Pen with solid fill">
            <a:extLst>
              <a:ext uri="{FF2B5EF4-FFF2-40B4-BE49-F238E27FC236}">
                <a16:creationId xmlns:a16="http://schemas.microsoft.com/office/drawing/2014/main" id="{201D4C25-49F5-4F7A-9594-DCFB882C13B6}"/>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37049" y="2251667"/>
            <a:ext cx="912250" cy="912250"/>
          </a:xfrm>
          <a:prstGeom prst="rect">
            <a:avLst/>
          </a:prstGeom>
        </p:spPr>
      </p:pic>
      <p:sp>
        <p:nvSpPr>
          <p:cNvPr id="9" name="TextBox 8">
            <a:extLst>
              <a:ext uri="{FF2B5EF4-FFF2-40B4-BE49-F238E27FC236}">
                <a16:creationId xmlns:a16="http://schemas.microsoft.com/office/drawing/2014/main" id="{D43CCDEC-F666-0B5F-6ED6-9E0667CBA55A}"/>
              </a:ext>
            </a:extLst>
          </p:cNvPr>
          <p:cNvSpPr txBox="1"/>
          <p:nvPr/>
        </p:nvSpPr>
        <p:spPr>
          <a:xfrm>
            <a:off x="213735" y="3631834"/>
            <a:ext cx="3478591" cy="2308324"/>
          </a:xfrm>
          <a:prstGeom prst="rect">
            <a:avLst/>
          </a:prstGeom>
          <a:noFill/>
        </p:spPr>
        <p:txBody>
          <a:bodyPr wrap="square">
            <a:spAutoFit/>
          </a:bodyPr>
          <a:lstStyle/>
          <a:p>
            <a:pPr marL="742950" lvl="1" indent="-285750">
              <a:spcAft>
                <a:spcPts val="600"/>
              </a:spcAft>
              <a:buClr>
                <a:srgbClr val="697AFF"/>
              </a:buClr>
              <a:buFont typeface="IBM Plex Sans SmBld" panose="020B0703050203000203" pitchFamily="34" charset="0"/>
              <a:buChar char="→"/>
            </a:pPr>
            <a:r>
              <a:rPr lang="en-GB">
                <a:latin typeface="IBM Plex Sans Light" panose="020B0403050203000203" pitchFamily="34" charset="0"/>
                <a:ea typeface="Times New Roman" panose="02020603050405020304" pitchFamily="18" charset="0"/>
                <a:cs typeface="Arial" panose="020B0604020202020204" pitchFamily="34" charset="0"/>
              </a:rPr>
              <a:t>Based on the expert's profile and, if applicable, rating of the level of service provided, the NCP selects from the list of available experts the most suitable one to pre-check the proposal</a:t>
            </a:r>
            <a:endParaRPr lang="en-GB" sz="1800" i="1">
              <a:latin typeface="IBM Plex Sans Light" panose="020B0403050203000203" pitchFamily="34" charset="0"/>
              <a:cs typeface="Arial" panose="020B0604020202020204" pitchFamily="34" charset="0"/>
            </a:endParaRPr>
          </a:p>
        </p:txBody>
      </p:sp>
      <p:sp>
        <p:nvSpPr>
          <p:cNvPr id="13" name="TextBox 12">
            <a:extLst>
              <a:ext uri="{FF2B5EF4-FFF2-40B4-BE49-F238E27FC236}">
                <a16:creationId xmlns:a16="http://schemas.microsoft.com/office/drawing/2014/main" id="{A96AAE6A-F250-AF9E-0DFB-5F7A91A067A8}"/>
              </a:ext>
            </a:extLst>
          </p:cNvPr>
          <p:cNvSpPr txBox="1"/>
          <p:nvPr/>
        </p:nvSpPr>
        <p:spPr>
          <a:xfrm>
            <a:off x="4095911" y="3632914"/>
            <a:ext cx="3184929" cy="2031325"/>
          </a:xfrm>
          <a:prstGeom prst="rect">
            <a:avLst/>
          </a:prstGeom>
          <a:noFill/>
        </p:spPr>
        <p:txBody>
          <a:bodyPr wrap="square">
            <a:spAutoFit/>
          </a:bodyPr>
          <a:lstStyle/>
          <a:p>
            <a:pPr marL="742950" lvl="1" indent="-285750">
              <a:buClr>
                <a:srgbClr val="697AFF"/>
              </a:buClr>
              <a:buFont typeface="IBM Plex Sans SmBld" panose="020B0703050203000203" pitchFamily="34" charset="0"/>
              <a:buChar char="→"/>
            </a:pPr>
            <a:r>
              <a:rPr lang="en-GB" sz="1800">
                <a:effectLst/>
                <a:latin typeface="IBM Plex Sans Light" panose="020B0403050203000203" pitchFamily="34" charset="0"/>
                <a:ea typeface="DengXian Light" panose="020B0503020204020204" pitchFamily="2" charset="-122"/>
                <a:cs typeface="Arial" panose="020B0604020202020204" pitchFamily="34" charset="0"/>
              </a:rPr>
              <a:t>The NCP contacts the selected expert, presents the conditions of the pre-screening process and basic information about the proposal.</a:t>
            </a:r>
            <a:endParaRPr lang="en-GB">
              <a:effectLst/>
              <a:latin typeface="IBM Plex Sans Light" panose="020B0403050203000203" pitchFamily="34" charset="0"/>
              <a:ea typeface="Times New Roman" panose="02020603050405020304" pitchFamily="18" charset="0"/>
              <a:cs typeface="Arial" panose="020B0604020202020204" pitchFamily="34" charset="0"/>
            </a:endParaRPr>
          </a:p>
        </p:txBody>
      </p:sp>
      <p:sp>
        <p:nvSpPr>
          <p:cNvPr id="21" name="TextBox 20">
            <a:extLst>
              <a:ext uri="{FF2B5EF4-FFF2-40B4-BE49-F238E27FC236}">
                <a16:creationId xmlns:a16="http://schemas.microsoft.com/office/drawing/2014/main" id="{F6D6669C-0428-E5CF-F7EA-15EF20F09B45}"/>
              </a:ext>
            </a:extLst>
          </p:cNvPr>
          <p:cNvSpPr txBox="1"/>
          <p:nvPr/>
        </p:nvSpPr>
        <p:spPr>
          <a:xfrm>
            <a:off x="7914447" y="3627307"/>
            <a:ext cx="3664281" cy="2031325"/>
          </a:xfrm>
          <a:prstGeom prst="rect">
            <a:avLst/>
          </a:prstGeom>
          <a:noFill/>
        </p:spPr>
        <p:txBody>
          <a:bodyPr wrap="square">
            <a:spAutoFit/>
          </a:bodyPr>
          <a:lstStyle/>
          <a:p>
            <a:pPr marL="742950" lvl="1" indent="-285750">
              <a:buClr>
                <a:srgbClr val="697AFF"/>
              </a:buClr>
              <a:buFont typeface="IBM Plex Sans SmBld" panose="020B0703050203000203" pitchFamily="34" charset="0"/>
              <a:buChar char="→"/>
            </a:pPr>
            <a:r>
              <a:rPr lang="en-GB" sz="1800">
                <a:latin typeface="IBM Plex Sans Light" panose="020B0403050203000203" pitchFamily="34" charset="0"/>
                <a:ea typeface="Times New Roman" panose="02020603050405020304" pitchFamily="18" charset="0"/>
                <a:cs typeface="Arial" panose="020B0604020202020204" pitchFamily="34" charset="0"/>
              </a:rPr>
              <a:t>NCP signs a contract with an expert who has agreed to perform the pre-screening. The contract includes, inter alia, confidentiality clauses and an evaluation form.</a:t>
            </a:r>
            <a:endParaRPr lang="en-GB" sz="1400" b="1">
              <a:latin typeface="IBM Plex Sans Light" panose="020B0403050203000203" pitchFamily="34" charset="0"/>
              <a:ea typeface="Times New Roman" panose="02020603050405020304" pitchFamily="18" charset="0"/>
              <a:cs typeface="Arial" panose="020B0604020202020204" pitchFamily="34" charset="0"/>
            </a:endParaRPr>
          </a:p>
        </p:txBody>
      </p:sp>
      <p:pic>
        <p:nvPicPr>
          <p:cNvPr id="4" name="Graphic 3" descr="Contract outline">
            <a:extLst>
              <a:ext uri="{FF2B5EF4-FFF2-40B4-BE49-F238E27FC236}">
                <a16:creationId xmlns:a16="http://schemas.microsoft.com/office/drawing/2014/main" id="{A05681DC-0D9D-38F5-F85F-C5C073DE3BD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14051" y="2150950"/>
            <a:ext cx="1079744" cy="1079744"/>
          </a:xfrm>
          <a:prstGeom prst="rect">
            <a:avLst/>
          </a:prstGeom>
        </p:spPr>
      </p:pic>
      <p:cxnSp>
        <p:nvCxnSpPr>
          <p:cNvPr id="6" name="Straight Connector 5">
            <a:extLst>
              <a:ext uri="{FF2B5EF4-FFF2-40B4-BE49-F238E27FC236}">
                <a16:creationId xmlns:a16="http://schemas.microsoft.com/office/drawing/2014/main" id="{B5906F50-FDAC-76D0-EF06-2C4E122488DE}"/>
              </a:ext>
            </a:extLst>
          </p:cNvPr>
          <p:cNvCxnSpPr>
            <a:cxnSpLocks/>
          </p:cNvCxnSpPr>
          <p:nvPr/>
        </p:nvCxnSpPr>
        <p:spPr>
          <a:xfrm>
            <a:off x="0" y="752526"/>
            <a:ext cx="1879600" cy="0"/>
          </a:xfrm>
          <a:prstGeom prst="line">
            <a:avLst/>
          </a:prstGeom>
          <a:ln w="19050">
            <a:solidFill>
              <a:srgbClr val="697AFF"/>
            </a:solidFill>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F28CEFCA-9289-2308-CC8C-AA3EEEF810A8}"/>
              </a:ext>
            </a:extLst>
          </p:cNvPr>
          <p:cNvSpPr/>
          <p:nvPr/>
        </p:nvSpPr>
        <p:spPr>
          <a:xfrm>
            <a:off x="325367" y="387675"/>
            <a:ext cx="9116088" cy="729702"/>
          </a:xfrm>
          <a:prstGeom prst="roundRect">
            <a:avLst>
              <a:gd name="adj" fmla="val 50000"/>
            </a:avLst>
          </a:prstGeom>
          <a:solidFill>
            <a:srgbClr val="697A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b="1">
                <a:solidFill>
                  <a:schemeClr val="bg1"/>
                </a:solidFill>
                <a:latin typeface="IBM Plex Sans SemiBold"/>
                <a:cs typeface="Arial"/>
              </a:rPr>
              <a:t>NCPs found the expert: what’s next?</a:t>
            </a:r>
          </a:p>
        </p:txBody>
      </p:sp>
      <p:pic>
        <p:nvPicPr>
          <p:cNvPr id="18" name="Graphic 17" descr="Receiver outline">
            <a:extLst>
              <a:ext uri="{FF2B5EF4-FFF2-40B4-BE49-F238E27FC236}">
                <a16:creationId xmlns:a16="http://schemas.microsoft.com/office/drawing/2014/main" id="{93C2E5EF-658A-F35D-4548-B506655AD1C3}"/>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27005" y="2249517"/>
            <a:ext cx="914400" cy="914400"/>
          </a:xfrm>
          <a:prstGeom prst="rect">
            <a:avLst/>
          </a:prstGeom>
        </p:spPr>
      </p:pic>
      <p:pic>
        <p:nvPicPr>
          <p:cNvPr id="22" name="Graphic 21" descr="Email outline">
            <a:extLst>
              <a:ext uri="{FF2B5EF4-FFF2-40B4-BE49-F238E27FC236}">
                <a16:creationId xmlns:a16="http://schemas.microsoft.com/office/drawing/2014/main" id="{C126D912-C26B-D1EA-0F83-D5B22F227F4E}"/>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88376" y="2119428"/>
            <a:ext cx="1044489" cy="1044489"/>
          </a:xfrm>
          <a:prstGeom prst="rect">
            <a:avLst/>
          </a:prstGeom>
        </p:spPr>
      </p:pic>
      <p:pic>
        <p:nvPicPr>
          <p:cNvPr id="24" name="Graphic 23" descr="Users outline">
            <a:extLst>
              <a:ext uri="{FF2B5EF4-FFF2-40B4-BE49-F238E27FC236}">
                <a16:creationId xmlns:a16="http://schemas.microsoft.com/office/drawing/2014/main" id="{A72B7B58-F96E-6204-B8EF-3E7EB18244D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14331" y="1814035"/>
            <a:ext cx="1655276" cy="1655276"/>
          </a:xfrm>
          <a:prstGeom prst="rect">
            <a:avLst/>
          </a:prstGeom>
        </p:spPr>
      </p:pic>
      <p:pic>
        <p:nvPicPr>
          <p:cNvPr id="3" name="Picture 2" descr="A red and grey text on a black background&#10;&#10;Description automatically generated">
            <a:extLst>
              <a:ext uri="{FF2B5EF4-FFF2-40B4-BE49-F238E27FC236}">
                <a16:creationId xmlns:a16="http://schemas.microsoft.com/office/drawing/2014/main" id="{95275E63-2C23-00CA-56A4-AE9ED8829135}"/>
              </a:ext>
            </a:extLst>
          </p:cNvPr>
          <p:cNvPicPr>
            <a:picLocks noChangeAspect="1"/>
          </p:cNvPicPr>
          <p:nvPr/>
        </p:nvPicPr>
        <p:blipFill>
          <a:blip r:embed="rId12"/>
          <a:stretch>
            <a:fillRect/>
          </a:stretch>
        </p:blipFill>
        <p:spPr>
          <a:xfrm>
            <a:off x="4944243" y="6178344"/>
            <a:ext cx="1332579" cy="523569"/>
          </a:xfrm>
          <a:prstGeom prst="rect">
            <a:avLst/>
          </a:prstGeom>
        </p:spPr>
      </p:pic>
    </p:spTree>
    <p:extLst>
      <p:ext uri="{BB962C8B-B14F-4D97-AF65-F5344CB8AC3E}">
        <p14:creationId xmlns:p14="http://schemas.microsoft.com/office/powerpoint/2010/main" val="2250976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45B80A69-061F-4514-BAD2-066A7FCDB0A2}"/>
              </a:ext>
            </a:extLst>
          </p:cNvPr>
          <p:cNvPicPr>
            <a:picLocks noChangeAspect="1"/>
          </p:cNvPicPr>
          <p:nvPr/>
        </p:nvPicPr>
        <p:blipFill rotWithShape="1">
          <a:blip r:embed="rId3"/>
          <a:srcRect r="43942" b="2476"/>
          <a:stretch/>
        </p:blipFill>
        <p:spPr>
          <a:xfrm>
            <a:off x="589501" y="1469324"/>
            <a:ext cx="6406210" cy="4585591"/>
          </a:xfrm>
          <a:prstGeom prst="rect">
            <a:avLst/>
          </a:prstGeom>
          <a:ln>
            <a:solidFill>
              <a:schemeClr val="bg1">
                <a:lumMod val="65000"/>
              </a:schemeClr>
            </a:solidFill>
          </a:ln>
        </p:spPr>
      </p:pic>
      <p:sp>
        <p:nvSpPr>
          <p:cNvPr id="77" name="TextBox 50">
            <a:extLst>
              <a:ext uri="{FF2B5EF4-FFF2-40B4-BE49-F238E27FC236}">
                <a16:creationId xmlns:a16="http://schemas.microsoft.com/office/drawing/2014/main" id="{8942E318-3E33-B672-B4C6-299593D041E7}"/>
              </a:ext>
            </a:extLst>
          </p:cNvPr>
          <p:cNvSpPr txBox="1"/>
          <p:nvPr/>
        </p:nvSpPr>
        <p:spPr>
          <a:xfrm>
            <a:off x="7183386" y="2557786"/>
            <a:ext cx="3502976" cy="2031325"/>
          </a:xfrm>
          <a:prstGeom prst="rect">
            <a:avLst/>
          </a:prstGeom>
          <a:solidFill>
            <a:schemeClr val="bg1"/>
          </a:solidFill>
        </p:spPr>
        <p:txBody>
          <a:bodyPr wrap="square" lIns="91440" tIns="45720" rIns="91440" bIns="45720" rtlCol="0" anchor="t">
            <a:spAutoFit/>
          </a:bodyPr>
          <a:lstStyle/>
          <a:p>
            <a:pPr algn="just"/>
            <a:r>
              <a:rPr lang="en-GB" sz="1800">
                <a:latin typeface="IBM Plex Sans" panose="020B0503050203000203" pitchFamily="34" charset="0"/>
                <a:cs typeface="Arial" panose="020B0604020202020204" pitchFamily="34" charset="0"/>
              </a:rPr>
              <a:t>Once the contract has been signed, the NCP can assign an expert to the application via the ASSIGN EXPERT button in the EXPERT DETAILS tab. Only now does the expert receive detailed information about the proposal.</a:t>
            </a:r>
          </a:p>
        </p:txBody>
      </p:sp>
      <p:cxnSp>
        <p:nvCxnSpPr>
          <p:cNvPr id="2" name="Straight Connector 1">
            <a:extLst>
              <a:ext uri="{FF2B5EF4-FFF2-40B4-BE49-F238E27FC236}">
                <a16:creationId xmlns:a16="http://schemas.microsoft.com/office/drawing/2014/main" id="{D4B322C8-A295-6D92-2BAB-DB379712F580}"/>
              </a:ext>
            </a:extLst>
          </p:cNvPr>
          <p:cNvCxnSpPr>
            <a:cxnSpLocks/>
          </p:cNvCxnSpPr>
          <p:nvPr/>
        </p:nvCxnSpPr>
        <p:spPr>
          <a:xfrm>
            <a:off x="0" y="752526"/>
            <a:ext cx="1879600" cy="0"/>
          </a:xfrm>
          <a:prstGeom prst="line">
            <a:avLst/>
          </a:prstGeom>
          <a:ln w="19050">
            <a:solidFill>
              <a:srgbClr val="697AFF"/>
            </a:solidFill>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8D7A1143-1707-10D4-AEA8-37F087C5010E}"/>
              </a:ext>
            </a:extLst>
          </p:cNvPr>
          <p:cNvSpPr/>
          <p:nvPr/>
        </p:nvSpPr>
        <p:spPr>
          <a:xfrm>
            <a:off x="325366" y="387675"/>
            <a:ext cx="11154209" cy="729702"/>
          </a:xfrm>
          <a:prstGeom prst="roundRect">
            <a:avLst>
              <a:gd name="adj" fmla="val 50000"/>
            </a:avLst>
          </a:prstGeom>
          <a:solidFill>
            <a:srgbClr val="697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bg1"/>
                </a:solidFill>
                <a:latin typeface="IBM Plex Sans SemiBold" panose="020B0703050203000203" pitchFamily="34" charset="0"/>
                <a:cs typeface="Arial" panose="020B0604020202020204" pitchFamily="34" charset="0"/>
              </a:rPr>
              <a:t>Assignment of the expert to the proposal</a:t>
            </a:r>
          </a:p>
        </p:txBody>
      </p:sp>
      <p:pic>
        <p:nvPicPr>
          <p:cNvPr id="5" name="Picture 4" descr="A red and grey text on a black background&#10;&#10;Description automatically generated">
            <a:extLst>
              <a:ext uri="{FF2B5EF4-FFF2-40B4-BE49-F238E27FC236}">
                <a16:creationId xmlns:a16="http://schemas.microsoft.com/office/drawing/2014/main" id="{AB233020-A254-0506-B5B3-B62D678A9124}"/>
              </a:ext>
            </a:extLst>
          </p:cNvPr>
          <p:cNvPicPr>
            <a:picLocks noChangeAspect="1"/>
          </p:cNvPicPr>
          <p:nvPr/>
        </p:nvPicPr>
        <p:blipFill>
          <a:blip r:embed="rId4"/>
          <a:stretch>
            <a:fillRect/>
          </a:stretch>
        </p:blipFill>
        <p:spPr>
          <a:xfrm>
            <a:off x="4944243" y="6178344"/>
            <a:ext cx="1332579" cy="523569"/>
          </a:xfrm>
          <a:prstGeom prst="rect">
            <a:avLst/>
          </a:prstGeom>
        </p:spPr>
      </p:pic>
    </p:spTree>
    <p:extLst>
      <p:ext uri="{BB962C8B-B14F-4D97-AF65-F5344CB8AC3E}">
        <p14:creationId xmlns:p14="http://schemas.microsoft.com/office/powerpoint/2010/main" val="2112798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52BCCB-C3B7-69B4-F066-D71AA167CA9D}"/>
              </a:ext>
            </a:extLst>
          </p:cNvPr>
          <p:cNvSpPr>
            <a:spLocks noGrp="1"/>
          </p:cNvSpPr>
          <p:nvPr>
            <p:ph type="subTitle" idx="4294967295"/>
          </p:nvPr>
        </p:nvSpPr>
        <p:spPr>
          <a:xfrm>
            <a:off x="5713381" y="1718483"/>
            <a:ext cx="5976187" cy="4468719"/>
          </a:xfrm>
        </p:spPr>
        <p:txBody>
          <a:bodyPr vert="horz" lIns="91440" tIns="45720" rIns="91440" bIns="45720" rtlCol="0" anchor="t">
            <a:noAutofit/>
          </a:bodyPr>
          <a:lstStyle/>
          <a:p>
            <a:pPr>
              <a:buClr>
                <a:srgbClr val="697AFF"/>
              </a:buClr>
              <a:buFont typeface="IBM Plex Sans SmBld" panose="020B0703050203000203" pitchFamily="34" charset="0"/>
              <a:buChar char="→"/>
            </a:pPr>
            <a:r>
              <a:rPr lang="en-GB" sz="2000" dirty="0">
                <a:latin typeface="IBM Plex Sans Light"/>
              </a:rPr>
              <a:t> The Applicant sends </a:t>
            </a:r>
            <a:r>
              <a:rPr lang="en-GB" sz="2000" b="1" dirty="0">
                <a:latin typeface="IBM Plex Sans Light"/>
              </a:rPr>
              <a:t>advanced parts of  </a:t>
            </a:r>
            <a:br>
              <a:rPr lang="en-GB" sz="2000" b="1" dirty="0">
                <a:latin typeface="IBM Plex Sans Light" panose="020B0403050203000203" pitchFamily="34" charset="0"/>
              </a:rPr>
            </a:br>
            <a:r>
              <a:rPr lang="en-GB" sz="2000" b="1" dirty="0">
                <a:latin typeface="IBM Plex Sans Light"/>
              </a:rPr>
              <a:t> the proposal (Part B) </a:t>
            </a:r>
            <a:r>
              <a:rPr lang="en-GB" sz="2000" dirty="0">
                <a:latin typeface="IBM Plex Sans Light"/>
              </a:rPr>
              <a:t>to the expert.</a:t>
            </a:r>
          </a:p>
          <a:p>
            <a:pPr>
              <a:buClr>
                <a:srgbClr val="697AFF"/>
              </a:buClr>
              <a:buFont typeface="IBM Plex Sans SmBld" panose="020B0703050203000203" pitchFamily="34" charset="0"/>
              <a:buChar char="→"/>
            </a:pPr>
            <a:r>
              <a:rPr lang="en-GB" sz="2000" dirty="0">
                <a:latin typeface="IBM Plex Sans Light"/>
              </a:rPr>
              <a:t> Consultations, discussions, an online  </a:t>
            </a:r>
            <a:br>
              <a:rPr lang="en-GB" sz="2000" dirty="0">
                <a:latin typeface="IBM Plex Sans Light" panose="020B0403050203000203" pitchFamily="34" charset="0"/>
              </a:rPr>
            </a:br>
            <a:r>
              <a:rPr lang="en-GB" sz="2000" dirty="0">
                <a:latin typeface="IBM Plex Sans Light"/>
              </a:rPr>
              <a:t> meeting etc.</a:t>
            </a:r>
          </a:p>
          <a:p>
            <a:pPr>
              <a:buClr>
                <a:srgbClr val="697AFF"/>
              </a:buClr>
              <a:buFont typeface="IBM Plex Sans SmBld" panose="020B0703050203000203" pitchFamily="34" charset="0"/>
              <a:buChar char="→"/>
            </a:pPr>
            <a:r>
              <a:rPr lang="en-GB" sz="2000" dirty="0">
                <a:latin typeface="IBM Plex Sans Light"/>
              </a:rPr>
              <a:t> The Expert prepares written recommendations for the Applicant according to the template from the contract and sends it to the NCP for approval</a:t>
            </a:r>
          </a:p>
          <a:p>
            <a:pPr>
              <a:buClr>
                <a:srgbClr val="697AFF"/>
              </a:buClr>
              <a:buFont typeface="IBM Plex Sans SmBld" panose="020B0703050203000203" pitchFamily="34" charset="0"/>
              <a:buChar char="→"/>
            </a:pPr>
            <a:r>
              <a:rPr lang="en-GB" sz="2000" dirty="0">
                <a:latin typeface="IBM Plex Sans Light"/>
              </a:rPr>
              <a:t>After delivery the expert must complete the details (report) of the pre-check provided (including dates, meeting with applicant/hours devoted and remarks)</a:t>
            </a:r>
          </a:p>
          <a:p>
            <a:pPr>
              <a:buClr>
                <a:srgbClr val="697AFF"/>
              </a:buClr>
              <a:buFont typeface="IBM Plex Sans SmBld" panose="020B0703050203000203" pitchFamily="34" charset="0"/>
              <a:buChar char="→"/>
            </a:pPr>
            <a:r>
              <a:rPr lang="en-GB" sz="2000" dirty="0">
                <a:latin typeface="IBM Plex Sans Light"/>
              </a:rPr>
              <a:t>The expert also uploads the recommendations (form agreed with applicant) </a:t>
            </a:r>
            <a:endParaRPr lang="en-GB" sz="2000" dirty="0">
              <a:latin typeface="IBM Plex Sans Light" panose="020B0403050203000203" pitchFamily="34" charset="0"/>
            </a:endParaRPr>
          </a:p>
        </p:txBody>
      </p:sp>
      <p:cxnSp>
        <p:nvCxnSpPr>
          <p:cNvPr id="4" name="Straight Connector 3">
            <a:extLst>
              <a:ext uri="{FF2B5EF4-FFF2-40B4-BE49-F238E27FC236}">
                <a16:creationId xmlns:a16="http://schemas.microsoft.com/office/drawing/2014/main" id="{91071834-6B83-2912-7796-B2FA9FBB3482}"/>
              </a:ext>
            </a:extLst>
          </p:cNvPr>
          <p:cNvCxnSpPr>
            <a:cxnSpLocks/>
          </p:cNvCxnSpPr>
          <p:nvPr/>
        </p:nvCxnSpPr>
        <p:spPr>
          <a:xfrm>
            <a:off x="0" y="752526"/>
            <a:ext cx="1879600" cy="0"/>
          </a:xfrm>
          <a:prstGeom prst="line">
            <a:avLst/>
          </a:prstGeom>
          <a:ln w="19050">
            <a:solidFill>
              <a:srgbClr val="697AFF"/>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E32F6C1F-F17B-B6D9-9EB7-1A086C9CDEE0}"/>
              </a:ext>
            </a:extLst>
          </p:cNvPr>
          <p:cNvSpPr/>
          <p:nvPr/>
        </p:nvSpPr>
        <p:spPr>
          <a:xfrm>
            <a:off x="325366" y="387675"/>
            <a:ext cx="11494133" cy="952440"/>
          </a:xfrm>
          <a:prstGeom prst="roundRect">
            <a:avLst>
              <a:gd name="adj" fmla="val 50000"/>
            </a:avLst>
          </a:prstGeom>
          <a:solidFill>
            <a:srgbClr val="697A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b="1">
                <a:solidFill>
                  <a:schemeClr val="bg1"/>
                </a:solidFill>
                <a:latin typeface="IBM Plex Sans SemiBold"/>
                <a:cs typeface="Arial"/>
              </a:rPr>
              <a:t>The Expert receives the proposal and agrees with the Applicant on how to proceed</a:t>
            </a:r>
          </a:p>
        </p:txBody>
      </p:sp>
      <p:pic>
        <p:nvPicPr>
          <p:cNvPr id="7" name="Picture 6" descr="A person using a computer&#10;&#10;Description automatically generated with low confidence">
            <a:extLst>
              <a:ext uri="{FF2B5EF4-FFF2-40B4-BE49-F238E27FC236}">
                <a16:creationId xmlns:a16="http://schemas.microsoft.com/office/drawing/2014/main" id="{4591EE81-35F5-1D0E-EF6A-630CACEDDA4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 y="1866910"/>
            <a:ext cx="5254251" cy="4203400"/>
          </a:xfrm>
          <a:prstGeom prst="rect">
            <a:avLst/>
          </a:prstGeom>
        </p:spPr>
      </p:pic>
      <p:pic>
        <p:nvPicPr>
          <p:cNvPr id="6" name="Picture 5" descr="A red and grey text on a black background&#10;&#10;Description automatically generated">
            <a:extLst>
              <a:ext uri="{FF2B5EF4-FFF2-40B4-BE49-F238E27FC236}">
                <a16:creationId xmlns:a16="http://schemas.microsoft.com/office/drawing/2014/main" id="{34AEFC13-2E83-87F6-88BC-01E20F96BE68}"/>
              </a:ext>
            </a:extLst>
          </p:cNvPr>
          <p:cNvPicPr>
            <a:picLocks noChangeAspect="1"/>
          </p:cNvPicPr>
          <p:nvPr/>
        </p:nvPicPr>
        <p:blipFill>
          <a:blip r:embed="rId3"/>
          <a:stretch>
            <a:fillRect/>
          </a:stretch>
        </p:blipFill>
        <p:spPr>
          <a:xfrm>
            <a:off x="4944243" y="6178344"/>
            <a:ext cx="1332579" cy="523569"/>
          </a:xfrm>
          <a:prstGeom prst="rect">
            <a:avLst/>
          </a:prstGeom>
        </p:spPr>
      </p:pic>
    </p:spTree>
    <p:extLst>
      <p:ext uri="{BB962C8B-B14F-4D97-AF65-F5344CB8AC3E}">
        <p14:creationId xmlns:p14="http://schemas.microsoft.com/office/powerpoint/2010/main" val="1282166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0D8078E2-0851-4DDA-8966-52954617AD15}"/>
              </a:ext>
            </a:extLst>
          </p:cNvPr>
          <p:cNvPicPr>
            <a:picLocks noChangeAspect="1"/>
          </p:cNvPicPr>
          <p:nvPr/>
        </p:nvPicPr>
        <p:blipFill>
          <a:blip r:embed="rId2"/>
          <a:stretch>
            <a:fillRect/>
          </a:stretch>
        </p:blipFill>
        <p:spPr>
          <a:xfrm>
            <a:off x="285122" y="1364260"/>
            <a:ext cx="11621756" cy="718484"/>
          </a:xfrm>
          <a:prstGeom prst="rect">
            <a:avLst/>
          </a:prstGeom>
          <a:ln>
            <a:solidFill>
              <a:schemeClr val="bg1">
                <a:lumMod val="50000"/>
              </a:schemeClr>
            </a:solidFill>
          </a:ln>
        </p:spPr>
      </p:pic>
      <p:sp>
        <p:nvSpPr>
          <p:cNvPr id="23" name="TextBox 22">
            <a:extLst>
              <a:ext uri="{FF2B5EF4-FFF2-40B4-BE49-F238E27FC236}">
                <a16:creationId xmlns:a16="http://schemas.microsoft.com/office/drawing/2014/main" id="{C6455F69-2AC6-4352-8AE4-9AA67CB2C98A}"/>
              </a:ext>
            </a:extLst>
          </p:cNvPr>
          <p:cNvSpPr txBox="1"/>
          <p:nvPr/>
        </p:nvSpPr>
        <p:spPr>
          <a:xfrm>
            <a:off x="6110152" y="2576066"/>
            <a:ext cx="5796726" cy="3745384"/>
          </a:xfrm>
          <a:prstGeom prst="rect">
            <a:avLst/>
          </a:prstGeom>
          <a:noFill/>
        </p:spPr>
        <p:txBody>
          <a:bodyPr wrap="square" lIns="91440" tIns="45720" rIns="91440" bIns="45720" rtlCol="0" anchor="t">
            <a:spAutoFit/>
          </a:bodyPr>
          <a:lstStyle/>
          <a:p>
            <a:pPr marL="285750" lvl="0" indent="-285750">
              <a:lnSpc>
                <a:spcPct val="150000"/>
              </a:lnSpc>
              <a:buClr>
                <a:srgbClr val="697AFF"/>
              </a:buClr>
              <a:buFont typeface="IBM Plex Sans SmBld" panose="020B0703050203000203" pitchFamily="34" charset="0"/>
              <a:buChar char="→"/>
            </a:pPr>
            <a:r>
              <a:rPr lang="en-GB" sz="1600">
                <a:solidFill>
                  <a:srgbClr val="000000"/>
                </a:solidFill>
                <a:latin typeface="IBM Plex Sans Light" panose="020B0403050203000203" pitchFamily="34" charset="0"/>
                <a:cs typeface="Arial" panose="020B0604020202020204" pitchFamily="34" charset="0"/>
              </a:rPr>
              <a:t>The Expert sends the recommendations to the proposal and a report on the pre-screening process via the portal</a:t>
            </a:r>
          </a:p>
          <a:p>
            <a:pPr marL="285750" lvl="0" indent="-285750">
              <a:lnSpc>
                <a:spcPct val="150000"/>
              </a:lnSpc>
              <a:buClr>
                <a:srgbClr val="697AFF"/>
              </a:buClr>
              <a:buFont typeface="IBM Plex Sans SmBld" panose="020B0703050203000203" pitchFamily="34" charset="0"/>
              <a:buChar char="→"/>
            </a:pPr>
            <a:r>
              <a:rPr lang="en-GB" sz="1600">
                <a:solidFill>
                  <a:srgbClr val="000000"/>
                </a:solidFill>
                <a:latin typeface="IBM Plex Sans Light" panose="020B0403050203000203" pitchFamily="34" charset="0"/>
                <a:cs typeface="Arial" panose="020B0604020202020204" pitchFamily="34" charset="0"/>
              </a:rPr>
              <a:t>The process status in the portal changes to </a:t>
            </a:r>
            <a:r>
              <a:rPr lang="en-GB" sz="1600" b="1" i="0" u="none" strike="noStrike" baseline="0">
                <a:solidFill>
                  <a:srgbClr val="000000"/>
                </a:solidFill>
                <a:latin typeface="IBM Plex Sans Light" panose="020B0403050203000203" pitchFamily="34" charset="0"/>
                <a:cs typeface="Arial" panose="020B0604020202020204" pitchFamily="34" charset="0"/>
              </a:rPr>
              <a:t>Verification needed</a:t>
            </a:r>
            <a:endParaRPr lang="en-GB" sz="1600" b="0" i="0" u="none" strike="noStrike" baseline="0">
              <a:solidFill>
                <a:srgbClr val="000000"/>
              </a:solidFill>
              <a:latin typeface="IBM Plex Sans Light" panose="020B0403050203000203" pitchFamily="34" charset="0"/>
              <a:cs typeface="Arial" panose="020B0604020202020204" pitchFamily="34" charset="0"/>
            </a:endParaRPr>
          </a:p>
          <a:p>
            <a:pPr marL="285750" lvl="0" indent="-285750">
              <a:lnSpc>
                <a:spcPct val="150000"/>
              </a:lnSpc>
              <a:buClr>
                <a:srgbClr val="697AFF"/>
              </a:buClr>
              <a:buFont typeface="IBM Plex Sans SmBld" panose="020B0703050203000203" pitchFamily="34" charset="0"/>
              <a:buChar char="→"/>
            </a:pPr>
            <a:r>
              <a:rPr lang="en-GB" sz="1600">
                <a:solidFill>
                  <a:srgbClr val="000000"/>
                </a:solidFill>
                <a:latin typeface="IBM Plex Sans Light" panose="020B0403050203000203" pitchFamily="34" charset="0"/>
                <a:cs typeface="Arial" panose="020B0604020202020204" pitchFamily="34" charset="0"/>
              </a:rPr>
              <a:t>NCP can download the recommendations and assesses the conformity of the service with the contract. In the event of non-compliance, NCP contacts the Expert.</a:t>
            </a:r>
          </a:p>
          <a:p>
            <a:pPr marL="285750" lvl="0" indent="-285750">
              <a:lnSpc>
                <a:spcPct val="150000"/>
              </a:lnSpc>
              <a:buClr>
                <a:srgbClr val="697AFF"/>
              </a:buClr>
              <a:buFont typeface="IBM Plex Sans SmBld" panose="020B0703050203000203" pitchFamily="34" charset="0"/>
              <a:buChar char="→"/>
            </a:pPr>
            <a:r>
              <a:rPr lang="en-GB" sz="1600">
                <a:solidFill>
                  <a:srgbClr val="000000"/>
                </a:solidFill>
                <a:latin typeface="IBM Plex Sans Light" panose="020B0403050203000203" pitchFamily="34" charset="0"/>
                <a:cs typeface="Arial" panose="020B0604020202020204" pitchFamily="34" charset="0"/>
              </a:rPr>
              <a:t>NCP forwards the accepted documents to the Applicant via the portal.</a:t>
            </a:r>
            <a:br>
              <a:rPr lang="en-GB" sz="1600">
                <a:solidFill>
                  <a:srgbClr val="000000"/>
                </a:solidFill>
                <a:latin typeface="IBM Plex Sans Light" panose="020B0403050203000203" pitchFamily="34" charset="0"/>
                <a:cs typeface="Arial" panose="020B0604020202020204" pitchFamily="34" charset="0"/>
              </a:rPr>
            </a:br>
            <a:endParaRPr lang="en-GB" sz="1600">
              <a:solidFill>
                <a:srgbClr val="000000"/>
              </a:solidFill>
              <a:latin typeface="IBM Plex Sans Light" panose="020B0403050203000203" pitchFamily="34" charset="0"/>
              <a:cs typeface="Arial" panose="020B0604020202020204" pitchFamily="34" charset="0"/>
            </a:endParaRPr>
          </a:p>
        </p:txBody>
      </p:sp>
      <p:pic>
        <p:nvPicPr>
          <p:cNvPr id="3" name="Picture 2">
            <a:extLst>
              <a:ext uri="{FF2B5EF4-FFF2-40B4-BE49-F238E27FC236}">
                <a16:creationId xmlns:a16="http://schemas.microsoft.com/office/drawing/2014/main" id="{84C20944-18A7-8EE2-403D-2D06DDC7C9B0}"/>
              </a:ext>
            </a:extLst>
          </p:cNvPr>
          <p:cNvPicPr>
            <a:picLocks noChangeAspect="1"/>
          </p:cNvPicPr>
          <p:nvPr/>
        </p:nvPicPr>
        <p:blipFill>
          <a:blip r:embed="rId3"/>
          <a:stretch>
            <a:fillRect/>
          </a:stretch>
        </p:blipFill>
        <p:spPr>
          <a:xfrm>
            <a:off x="657340" y="3782546"/>
            <a:ext cx="5209204" cy="2218615"/>
          </a:xfrm>
          <a:prstGeom prst="rect">
            <a:avLst/>
          </a:prstGeom>
          <a:ln>
            <a:solidFill>
              <a:schemeClr val="bg1">
                <a:lumMod val="50000"/>
              </a:schemeClr>
            </a:solidFill>
          </a:ln>
        </p:spPr>
      </p:pic>
      <p:cxnSp>
        <p:nvCxnSpPr>
          <p:cNvPr id="2" name="Straight Connector 1">
            <a:extLst>
              <a:ext uri="{FF2B5EF4-FFF2-40B4-BE49-F238E27FC236}">
                <a16:creationId xmlns:a16="http://schemas.microsoft.com/office/drawing/2014/main" id="{5E4F96FD-0D23-8CB0-FCF3-42F15533C13F}"/>
              </a:ext>
            </a:extLst>
          </p:cNvPr>
          <p:cNvCxnSpPr>
            <a:cxnSpLocks/>
          </p:cNvCxnSpPr>
          <p:nvPr/>
        </p:nvCxnSpPr>
        <p:spPr>
          <a:xfrm>
            <a:off x="0" y="752526"/>
            <a:ext cx="1879600" cy="0"/>
          </a:xfrm>
          <a:prstGeom prst="line">
            <a:avLst/>
          </a:prstGeom>
          <a:ln w="19050">
            <a:solidFill>
              <a:srgbClr val="697AFF"/>
            </a:solidFill>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A09BD4F1-376A-4D6A-B5E3-C66EE93F8629}"/>
              </a:ext>
            </a:extLst>
          </p:cNvPr>
          <p:cNvSpPr/>
          <p:nvPr/>
        </p:nvSpPr>
        <p:spPr>
          <a:xfrm>
            <a:off x="419150" y="164937"/>
            <a:ext cx="11488213" cy="1116562"/>
          </a:xfrm>
          <a:prstGeom prst="roundRect">
            <a:avLst>
              <a:gd name="adj" fmla="val 50000"/>
            </a:avLst>
          </a:prstGeom>
          <a:solidFill>
            <a:srgbClr val="697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200" b="1">
                <a:solidFill>
                  <a:schemeClr val="bg1"/>
                </a:solidFill>
                <a:latin typeface="IBM Plex Sans SemiBold" panose="020B0703050203000203" pitchFamily="34" charset="0"/>
                <a:cs typeface="Arial" panose="020B0604020202020204" pitchFamily="34" charset="0"/>
              </a:rPr>
              <a:t>NCP: </a:t>
            </a:r>
            <a:r>
              <a:rPr lang="en-US" sz="3200" b="1">
                <a:solidFill>
                  <a:schemeClr val="bg1"/>
                </a:solidFill>
                <a:latin typeface="IBM Plex Sans SemiBold" panose="020B0703050203000203" pitchFamily="34" charset="0"/>
                <a:cs typeface="Arial" panose="020B0604020202020204" pitchFamily="34" charset="0"/>
              </a:rPr>
              <a:t>review of the expert's report and recommendations</a:t>
            </a:r>
            <a:endParaRPr lang="pl-PL" sz="3200" b="1">
              <a:solidFill>
                <a:schemeClr val="bg1"/>
              </a:solidFill>
              <a:latin typeface="IBM Plex Sans SemiBold" panose="020B0703050203000203" pitchFamily="34" charset="0"/>
              <a:cs typeface="Arial" panose="020B0604020202020204" pitchFamily="34" charset="0"/>
            </a:endParaRPr>
          </a:p>
        </p:txBody>
      </p:sp>
      <p:sp>
        <p:nvSpPr>
          <p:cNvPr id="5" name="Rectangle 4">
            <a:extLst>
              <a:ext uri="{FF2B5EF4-FFF2-40B4-BE49-F238E27FC236}">
                <a16:creationId xmlns:a16="http://schemas.microsoft.com/office/drawing/2014/main" id="{A2A86D85-E4B5-8FEC-A1AD-25D939063A95}"/>
              </a:ext>
            </a:extLst>
          </p:cNvPr>
          <p:cNvSpPr/>
          <p:nvPr/>
        </p:nvSpPr>
        <p:spPr>
          <a:xfrm>
            <a:off x="6008567" y="1297649"/>
            <a:ext cx="1322024" cy="851706"/>
          </a:xfrm>
          <a:prstGeom prst="rect">
            <a:avLst/>
          </a:prstGeom>
          <a:noFill/>
          <a:ln w="76200">
            <a:solidFill>
              <a:srgbClr val="697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7" name="Obraz 6" descr="Obraz zawierający tekst, zrzut ekranu, Czcionka&#10;&#10;Opis wygenerowany automatycznie">
            <a:extLst>
              <a:ext uri="{FF2B5EF4-FFF2-40B4-BE49-F238E27FC236}">
                <a16:creationId xmlns:a16="http://schemas.microsoft.com/office/drawing/2014/main" id="{599D81C5-82B1-72E1-33BE-D7355F6BE7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340" y="2329627"/>
            <a:ext cx="5220000" cy="1274099"/>
          </a:xfrm>
          <a:prstGeom prst="rect">
            <a:avLst/>
          </a:prstGeom>
        </p:spPr>
      </p:pic>
      <p:pic>
        <p:nvPicPr>
          <p:cNvPr id="8" name="Picture 7" descr="A red and grey text on a black background&#10;&#10;Description automatically generated">
            <a:extLst>
              <a:ext uri="{FF2B5EF4-FFF2-40B4-BE49-F238E27FC236}">
                <a16:creationId xmlns:a16="http://schemas.microsoft.com/office/drawing/2014/main" id="{384C1CE1-858F-C100-B99A-E6F6BC0C3267}"/>
              </a:ext>
            </a:extLst>
          </p:cNvPr>
          <p:cNvPicPr>
            <a:picLocks noChangeAspect="1"/>
          </p:cNvPicPr>
          <p:nvPr/>
        </p:nvPicPr>
        <p:blipFill>
          <a:blip r:embed="rId5"/>
          <a:stretch>
            <a:fillRect/>
          </a:stretch>
        </p:blipFill>
        <p:spPr>
          <a:xfrm>
            <a:off x="4944243" y="6178344"/>
            <a:ext cx="1332579" cy="523569"/>
          </a:xfrm>
          <a:prstGeom prst="rect">
            <a:avLst/>
          </a:prstGeom>
        </p:spPr>
      </p:pic>
    </p:spTree>
    <p:extLst>
      <p:ext uri="{BB962C8B-B14F-4D97-AF65-F5344CB8AC3E}">
        <p14:creationId xmlns:p14="http://schemas.microsoft.com/office/powerpoint/2010/main" val="780690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C6455F69-2AC6-4352-8AE4-9AA67CB2C98A}"/>
              </a:ext>
            </a:extLst>
          </p:cNvPr>
          <p:cNvSpPr txBox="1"/>
          <p:nvPr/>
        </p:nvSpPr>
        <p:spPr>
          <a:xfrm>
            <a:off x="6003213" y="1928011"/>
            <a:ext cx="5388087" cy="3284041"/>
          </a:xfrm>
          <a:prstGeom prst="rect">
            <a:avLst/>
          </a:prstGeom>
          <a:noFill/>
        </p:spPr>
        <p:txBody>
          <a:bodyPr wrap="square" lIns="91440" tIns="45720" rIns="91440" bIns="45720" rtlCol="0" anchor="t">
            <a:spAutoFit/>
          </a:bodyPr>
          <a:lstStyle/>
          <a:p>
            <a:pPr marL="285750" lvl="0" indent="-285750">
              <a:lnSpc>
                <a:spcPct val="150000"/>
              </a:lnSpc>
              <a:buClr>
                <a:srgbClr val="697AFF"/>
              </a:buClr>
              <a:buFont typeface="IBM Plex Sans SmBld" panose="020B0703050203000203" pitchFamily="34" charset="0"/>
              <a:buChar char="→"/>
            </a:pPr>
            <a:r>
              <a:rPr lang="en-GB" sz="1400" b="0" i="0" u="none" strike="noStrike" baseline="0" dirty="0">
                <a:solidFill>
                  <a:srgbClr val="000000"/>
                </a:solidFill>
                <a:latin typeface="Arial" panose="020B0604020202020204" pitchFamily="34" charset="0"/>
                <a:cs typeface="Arial" panose="020B0604020202020204" pitchFamily="34" charset="0"/>
              </a:rPr>
              <a:t>Upon receipt of the recommendations and the pre-screening process report, the Applicant completes the evaluation questionnaire to rate the Expert and the service.</a:t>
            </a:r>
          </a:p>
          <a:p>
            <a:pPr marL="285750" lvl="0" indent="-285750">
              <a:lnSpc>
                <a:spcPct val="150000"/>
              </a:lnSpc>
              <a:buClr>
                <a:srgbClr val="697AFF"/>
              </a:buClr>
              <a:buFont typeface="IBM Plex Sans SmBld" panose="020B0703050203000203" pitchFamily="34" charset="0"/>
              <a:buChar char="→"/>
            </a:pPr>
            <a:r>
              <a:rPr lang="en-GB" sz="1400" dirty="0">
                <a:solidFill>
                  <a:srgbClr val="000000"/>
                </a:solidFill>
                <a:latin typeface="Arial" panose="020B0604020202020204" pitchFamily="34" charset="0"/>
                <a:cs typeface="Arial" panose="020B0604020202020204" pitchFamily="34" charset="0"/>
              </a:rPr>
              <a:t>If the Applicant has no objections to the </a:t>
            </a:r>
            <a:r>
              <a:rPr lang="en-GB" sz="1400" b="0" i="0" u="none" strike="noStrike" baseline="0" dirty="0">
                <a:solidFill>
                  <a:srgbClr val="000000"/>
                </a:solidFill>
                <a:latin typeface="Arial" panose="020B0604020202020204" pitchFamily="34" charset="0"/>
                <a:cs typeface="Arial" panose="020B0604020202020204" pitchFamily="34" charset="0"/>
              </a:rPr>
              <a:t>pre-screening process report</a:t>
            </a:r>
            <a:r>
              <a:rPr lang="en-GB" sz="1400" dirty="0">
                <a:solidFill>
                  <a:srgbClr val="000000"/>
                </a:solidFill>
                <a:latin typeface="Arial" panose="020B0604020202020204" pitchFamily="34" charset="0"/>
                <a:cs typeface="Arial" panose="020B0604020202020204" pitchFamily="34" charset="0"/>
              </a:rPr>
              <a:t> and the recommendations, the NCP informs the Expert that the service has been successfully completed, which is the basis for the remuneration.</a:t>
            </a:r>
          </a:p>
          <a:p>
            <a:pPr marL="285750" lvl="0" indent="-285750">
              <a:lnSpc>
                <a:spcPct val="150000"/>
              </a:lnSpc>
              <a:buClr>
                <a:srgbClr val="697AFF"/>
              </a:buClr>
              <a:buFont typeface="IBM Plex Sans SmBld" panose="020B0703050203000203" pitchFamily="34" charset="0"/>
              <a:buChar char="→"/>
            </a:pPr>
            <a:r>
              <a:rPr lang="en-GB" sz="1400" dirty="0">
                <a:solidFill>
                  <a:srgbClr val="000000"/>
                </a:solidFill>
                <a:latin typeface="Arial" panose="020B0604020202020204" pitchFamily="34" charset="0"/>
                <a:cs typeface="Arial" panose="020B0604020202020204" pitchFamily="34" charset="0"/>
              </a:rPr>
              <a:t>The information about Expert's rating in his/her profile helps to improve the selection of experts in the subsequent pre-screening process.</a:t>
            </a:r>
          </a:p>
        </p:txBody>
      </p:sp>
      <p:pic>
        <p:nvPicPr>
          <p:cNvPr id="19" name="Picture 18">
            <a:extLst>
              <a:ext uri="{FF2B5EF4-FFF2-40B4-BE49-F238E27FC236}">
                <a16:creationId xmlns:a16="http://schemas.microsoft.com/office/drawing/2014/main" id="{7E6753F5-2480-0FFE-FBA8-86CBE07D3CB3}"/>
              </a:ext>
            </a:extLst>
          </p:cNvPr>
          <p:cNvPicPr>
            <a:picLocks noChangeAspect="1"/>
          </p:cNvPicPr>
          <p:nvPr/>
        </p:nvPicPr>
        <p:blipFill>
          <a:blip r:embed="rId2"/>
          <a:stretch>
            <a:fillRect/>
          </a:stretch>
        </p:blipFill>
        <p:spPr>
          <a:xfrm>
            <a:off x="765944" y="1392317"/>
            <a:ext cx="4700292" cy="3285566"/>
          </a:xfrm>
          <a:prstGeom prst="rect">
            <a:avLst/>
          </a:prstGeom>
          <a:ln>
            <a:solidFill>
              <a:schemeClr val="bg1">
                <a:lumMod val="50000"/>
              </a:schemeClr>
            </a:solidFill>
          </a:ln>
        </p:spPr>
      </p:pic>
      <p:pic>
        <p:nvPicPr>
          <p:cNvPr id="29" name="Picture 28">
            <a:extLst>
              <a:ext uri="{FF2B5EF4-FFF2-40B4-BE49-F238E27FC236}">
                <a16:creationId xmlns:a16="http://schemas.microsoft.com/office/drawing/2014/main" id="{AE0E2801-00CA-5C1C-AFB2-794128104AFF}"/>
              </a:ext>
            </a:extLst>
          </p:cNvPr>
          <p:cNvPicPr>
            <a:picLocks noChangeAspect="1"/>
          </p:cNvPicPr>
          <p:nvPr/>
        </p:nvPicPr>
        <p:blipFill rotWithShape="1">
          <a:blip r:embed="rId3"/>
          <a:srcRect b="52409"/>
          <a:stretch/>
        </p:blipFill>
        <p:spPr>
          <a:xfrm>
            <a:off x="3705880" y="4462860"/>
            <a:ext cx="1514686" cy="1373702"/>
          </a:xfrm>
          <a:prstGeom prst="rect">
            <a:avLst/>
          </a:prstGeom>
          <a:ln>
            <a:solidFill>
              <a:schemeClr val="bg1">
                <a:lumMod val="50000"/>
              </a:schemeClr>
            </a:solidFill>
          </a:ln>
        </p:spPr>
      </p:pic>
      <p:cxnSp>
        <p:nvCxnSpPr>
          <p:cNvPr id="2" name="Straight Connector 1">
            <a:extLst>
              <a:ext uri="{FF2B5EF4-FFF2-40B4-BE49-F238E27FC236}">
                <a16:creationId xmlns:a16="http://schemas.microsoft.com/office/drawing/2014/main" id="{1453CC90-576F-D652-D141-FCFAFEB81EBA}"/>
              </a:ext>
            </a:extLst>
          </p:cNvPr>
          <p:cNvCxnSpPr>
            <a:cxnSpLocks/>
          </p:cNvCxnSpPr>
          <p:nvPr/>
        </p:nvCxnSpPr>
        <p:spPr>
          <a:xfrm>
            <a:off x="0" y="752526"/>
            <a:ext cx="1879600" cy="0"/>
          </a:xfrm>
          <a:prstGeom prst="line">
            <a:avLst/>
          </a:prstGeom>
          <a:ln w="19050">
            <a:solidFill>
              <a:srgbClr val="697AFF"/>
            </a:solidFill>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96F5147A-AE4B-57E4-FAC3-F57462BF34D1}"/>
              </a:ext>
            </a:extLst>
          </p:cNvPr>
          <p:cNvSpPr/>
          <p:nvPr/>
        </p:nvSpPr>
        <p:spPr>
          <a:xfrm>
            <a:off x="278474" y="258722"/>
            <a:ext cx="11576341" cy="858655"/>
          </a:xfrm>
          <a:prstGeom prst="roundRect">
            <a:avLst>
              <a:gd name="adj" fmla="val 50000"/>
            </a:avLst>
          </a:prstGeom>
          <a:solidFill>
            <a:srgbClr val="697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a:solidFill>
                  <a:schemeClr val="bg1"/>
                </a:solidFill>
                <a:latin typeface="IBM Plex Sans SemiBold" panose="020B0703050203000203" pitchFamily="34" charset="0"/>
                <a:cs typeface="Arial" panose="020B0604020202020204" pitchFamily="34" charset="0"/>
              </a:rPr>
              <a:t>The Applicant receives recommendations and rates the Expert</a:t>
            </a:r>
          </a:p>
        </p:txBody>
      </p:sp>
      <p:cxnSp>
        <p:nvCxnSpPr>
          <p:cNvPr id="4" name="Straight Arrow Connector 3">
            <a:extLst>
              <a:ext uri="{FF2B5EF4-FFF2-40B4-BE49-F238E27FC236}">
                <a16:creationId xmlns:a16="http://schemas.microsoft.com/office/drawing/2014/main" id="{96FF06E9-A335-B7A3-4B2E-012DEADC1842}"/>
              </a:ext>
            </a:extLst>
          </p:cNvPr>
          <p:cNvCxnSpPr>
            <a:cxnSpLocks/>
          </p:cNvCxnSpPr>
          <p:nvPr/>
        </p:nvCxnSpPr>
        <p:spPr>
          <a:xfrm flipH="1">
            <a:off x="4613209" y="5042733"/>
            <a:ext cx="1214714" cy="0"/>
          </a:xfrm>
          <a:prstGeom prst="straightConnector1">
            <a:avLst/>
          </a:prstGeom>
          <a:ln w="76200">
            <a:solidFill>
              <a:srgbClr val="697AFF"/>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descr="A red and grey text on a black background&#10;&#10;Description automatically generated">
            <a:extLst>
              <a:ext uri="{FF2B5EF4-FFF2-40B4-BE49-F238E27FC236}">
                <a16:creationId xmlns:a16="http://schemas.microsoft.com/office/drawing/2014/main" id="{4C8F2B78-527D-F3AE-AD1F-733496F4E0BA}"/>
              </a:ext>
            </a:extLst>
          </p:cNvPr>
          <p:cNvPicPr>
            <a:picLocks noChangeAspect="1"/>
          </p:cNvPicPr>
          <p:nvPr/>
        </p:nvPicPr>
        <p:blipFill>
          <a:blip r:embed="rId4"/>
          <a:stretch>
            <a:fillRect/>
          </a:stretch>
        </p:blipFill>
        <p:spPr>
          <a:xfrm>
            <a:off x="4944243" y="6178344"/>
            <a:ext cx="1332579" cy="523569"/>
          </a:xfrm>
          <a:prstGeom prst="rect">
            <a:avLst/>
          </a:prstGeom>
        </p:spPr>
      </p:pic>
    </p:spTree>
    <p:extLst>
      <p:ext uri="{BB962C8B-B14F-4D97-AF65-F5344CB8AC3E}">
        <p14:creationId xmlns:p14="http://schemas.microsoft.com/office/powerpoint/2010/main" val="1673740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BDAFC0F-3791-E4AF-CC03-9D28B55D7166}"/>
              </a:ext>
            </a:extLst>
          </p:cNvPr>
          <p:cNvSpPr txBox="1"/>
          <p:nvPr/>
        </p:nvSpPr>
        <p:spPr>
          <a:xfrm>
            <a:off x="926654" y="2000519"/>
            <a:ext cx="2387154" cy="400110"/>
          </a:xfrm>
          <a:prstGeom prst="rect">
            <a:avLst/>
          </a:prstGeom>
          <a:noFill/>
        </p:spPr>
        <p:txBody>
          <a:bodyPr wrap="square">
            <a:spAutoFit/>
          </a:bodyPr>
          <a:lstStyle/>
          <a:p>
            <a:r>
              <a:rPr lang="en-GB" sz="1000" b="1">
                <a:latin typeface="IBM Plex Sans SemiBold" panose="020B0703050203000203" pitchFamily="34" charset="0"/>
              </a:rPr>
              <a:t>The </a:t>
            </a:r>
            <a:r>
              <a:rPr lang="en-GB" sz="1000">
                <a:latin typeface="IBM Plex Sans Light" panose="020B0403050203000203" pitchFamily="34" charset="0"/>
              </a:rPr>
              <a:t>Applicant registers in the portal and fills in the information form </a:t>
            </a:r>
          </a:p>
        </p:txBody>
      </p:sp>
      <p:cxnSp>
        <p:nvCxnSpPr>
          <p:cNvPr id="3" name="Straight Connector 2">
            <a:extLst>
              <a:ext uri="{FF2B5EF4-FFF2-40B4-BE49-F238E27FC236}">
                <a16:creationId xmlns:a16="http://schemas.microsoft.com/office/drawing/2014/main" id="{B642CAFC-42A5-8BF7-27D6-E686FA84E5F2}"/>
              </a:ext>
            </a:extLst>
          </p:cNvPr>
          <p:cNvCxnSpPr>
            <a:cxnSpLocks/>
          </p:cNvCxnSpPr>
          <p:nvPr/>
        </p:nvCxnSpPr>
        <p:spPr>
          <a:xfrm>
            <a:off x="0" y="752526"/>
            <a:ext cx="1879600" cy="0"/>
          </a:xfrm>
          <a:prstGeom prst="line">
            <a:avLst/>
          </a:prstGeom>
          <a:ln w="19050">
            <a:solidFill>
              <a:srgbClr val="697AFF"/>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3422DAEE-2800-998A-3C64-692AF4B94AC9}"/>
              </a:ext>
            </a:extLst>
          </p:cNvPr>
          <p:cNvSpPr/>
          <p:nvPr/>
        </p:nvSpPr>
        <p:spPr>
          <a:xfrm>
            <a:off x="325367" y="387675"/>
            <a:ext cx="10211696" cy="729702"/>
          </a:xfrm>
          <a:prstGeom prst="roundRect">
            <a:avLst>
              <a:gd name="adj" fmla="val 50000"/>
            </a:avLst>
          </a:prstGeom>
          <a:solidFill>
            <a:srgbClr val="697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bg1"/>
                </a:solidFill>
                <a:latin typeface="IBM Plex Sans SemiBold" panose="020B0703050203000203" pitchFamily="34" charset="0"/>
                <a:cs typeface="Arial" panose="020B0604020202020204" pitchFamily="34" charset="0"/>
              </a:rPr>
              <a:t>The pre-screening process</a:t>
            </a:r>
          </a:p>
        </p:txBody>
      </p:sp>
      <p:sp>
        <p:nvSpPr>
          <p:cNvPr id="15" name="TextBox 14">
            <a:extLst>
              <a:ext uri="{FF2B5EF4-FFF2-40B4-BE49-F238E27FC236}">
                <a16:creationId xmlns:a16="http://schemas.microsoft.com/office/drawing/2014/main" id="{FC6F8BE3-EB2A-1B78-C5AE-895AFDB6639A}"/>
              </a:ext>
            </a:extLst>
          </p:cNvPr>
          <p:cNvSpPr txBox="1"/>
          <p:nvPr/>
        </p:nvSpPr>
        <p:spPr>
          <a:xfrm>
            <a:off x="2836981" y="3145876"/>
            <a:ext cx="2123865" cy="861774"/>
          </a:xfrm>
          <a:prstGeom prst="rect">
            <a:avLst/>
          </a:prstGeom>
          <a:noFill/>
        </p:spPr>
        <p:txBody>
          <a:bodyPr wrap="square">
            <a:spAutoFit/>
          </a:bodyPr>
          <a:lstStyle/>
          <a:p>
            <a:r>
              <a:rPr lang="en-GB" sz="1000" b="1">
                <a:latin typeface="IBM Plex Sans SemiBold" panose="020B0703050203000203" pitchFamily="34" charset="0"/>
              </a:rPr>
              <a:t>Expert</a:t>
            </a:r>
            <a:r>
              <a:rPr lang="en-GB" sz="1000">
                <a:latin typeface="IBM Plex Sans SemiBold" panose="020B0703050203000203" pitchFamily="34" charset="0"/>
              </a:rPr>
              <a:t> </a:t>
            </a:r>
            <a:r>
              <a:rPr lang="en-GB" sz="1000" b="1">
                <a:latin typeface="IBM Plex Sans SemiBold" panose="020B0703050203000203" pitchFamily="34" charset="0"/>
              </a:rPr>
              <a:t>+ Applicant </a:t>
            </a:r>
            <a:r>
              <a:rPr lang="en-GB" sz="1000">
                <a:latin typeface="IBM Plex Sans Light" panose="020B0403050203000203" pitchFamily="34" charset="0"/>
              </a:rPr>
              <a:t>contact each other, establish technical rules </a:t>
            </a:r>
          </a:p>
          <a:p>
            <a:r>
              <a:rPr lang="en-GB" sz="1000">
                <a:latin typeface="IBM Plex Sans Light" panose="020B0403050203000203" pitchFamily="34" charset="0"/>
              </a:rPr>
              <a:t>on how pre-screening will be done, discuss the process and method of communication</a:t>
            </a:r>
          </a:p>
        </p:txBody>
      </p:sp>
      <p:sp>
        <p:nvSpPr>
          <p:cNvPr id="63" name="TextBox 62">
            <a:extLst>
              <a:ext uri="{FF2B5EF4-FFF2-40B4-BE49-F238E27FC236}">
                <a16:creationId xmlns:a16="http://schemas.microsoft.com/office/drawing/2014/main" id="{FBAA962D-3664-2356-02E6-0314BB57C3FE}"/>
              </a:ext>
            </a:extLst>
          </p:cNvPr>
          <p:cNvSpPr txBox="1"/>
          <p:nvPr/>
        </p:nvSpPr>
        <p:spPr>
          <a:xfrm>
            <a:off x="3383014" y="1734586"/>
            <a:ext cx="1529490" cy="861774"/>
          </a:xfrm>
          <a:prstGeom prst="rect">
            <a:avLst/>
          </a:prstGeom>
          <a:noFill/>
        </p:spPr>
        <p:txBody>
          <a:bodyPr wrap="square">
            <a:spAutoFit/>
          </a:bodyPr>
          <a:lstStyle/>
          <a:p>
            <a:r>
              <a:rPr lang="en-GB" sz="1000">
                <a:latin typeface="IBM Plex Sans SemiBold" panose="020B0703050203000203" pitchFamily="34" charset="0"/>
              </a:rPr>
              <a:t>Registered NCP</a:t>
            </a:r>
            <a:r>
              <a:rPr lang="en-GB" sz="1000">
                <a:latin typeface="IBM Plex Sans Light" panose="020B0403050203000203" pitchFamily="34" charset="0"/>
              </a:rPr>
              <a:t> is notified that a proposal from its thematic area has been submitted for pre-check</a:t>
            </a:r>
          </a:p>
        </p:txBody>
      </p:sp>
      <p:cxnSp>
        <p:nvCxnSpPr>
          <p:cNvPr id="86" name="Straight Connector 85">
            <a:extLst>
              <a:ext uri="{FF2B5EF4-FFF2-40B4-BE49-F238E27FC236}">
                <a16:creationId xmlns:a16="http://schemas.microsoft.com/office/drawing/2014/main" id="{B5643C8E-0432-3500-55C4-DF73DCF4A9FA}"/>
              </a:ext>
            </a:extLst>
          </p:cNvPr>
          <p:cNvCxnSpPr>
            <a:cxnSpLocks/>
          </p:cNvCxnSpPr>
          <p:nvPr/>
        </p:nvCxnSpPr>
        <p:spPr>
          <a:xfrm flipH="1" flipV="1">
            <a:off x="3334252" y="2551713"/>
            <a:ext cx="8028310" cy="27240"/>
          </a:xfrm>
          <a:prstGeom prst="line">
            <a:avLst/>
          </a:prstGeom>
          <a:ln w="19050">
            <a:solidFill>
              <a:srgbClr val="697AFF"/>
            </a:solidFill>
            <a:tailEnd type="oval" w="lg" len="lg"/>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EB9D48FD-84FD-21D4-DD30-464A199471E3}"/>
              </a:ext>
            </a:extLst>
          </p:cNvPr>
          <p:cNvSpPr txBox="1"/>
          <p:nvPr/>
        </p:nvSpPr>
        <p:spPr>
          <a:xfrm>
            <a:off x="4996807" y="1637995"/>
            <a:ext cx="1243605" cy="861774"/>
          </a:xfrm>
          <a:prstGeom prst="rect">
            <a:avLst/>
          </a:prstGeom>
          <a:noFill/>
        </p:spPr>
        <p:txBody>
          <a:bodyPr wrap="square">
            <a:spAutoFit/>
          </a:bodyPr>
          <a:lstStyle/>
          <a:p>
            <a:r>
              <a:rPr lang="en-GB" sz="1000" b="1">
                <a:latin typeface="IBM Plex Sans SemiBold" panose="020B0703050203000203" pitchFamily="34" charset="0"/>
              </a:rPr>
              <a:t>NCP</a:t>
            </a:r>
            <a:r>
              <a:rPr lang="en-GB" sz="1000">
                <a:latin typeface="IBM Plex Sans SemiBold" panose="020B0703050203000203" pitchFamily="34" charset="0"/>
              </a:rPr>
              <a:t>: </a:t>
            </a:r>
            <a:r>
              <a:rPr lang="en-GB" sz="1000">
                <a:latin typeface="IBM Plex Sans Light" panose="020B0403050203000203" pitchFamily="34" charset="0"/>
              </a:rPr>
              <a:t>analyses the form and searches for an expert matching the topic of the proposal</a:t>
            </a:r>
          </a:p>
        </p:txBody>
      </p:sp>
      <p:sp>
        <p:nvSpPr>
          <p:cNvPr id="90" name="TextBox 89">
            <a:extLst>
              <a:ext uri="{FF2B5EF4-FFF2-40B4-BE49-F238E27FC236}">
                <a16:creationId xmlns:a16="http://schemas.microsoft.com/office/drawing/2014/main" id="{9E4E5C2B-959E-847B-267F-BECF80C4439B}"/>
              </a:ext>
            </a:extLst>
          </p:cNvPr>
          <p:cNvSpPr txBox="1"/>
          <p:nvPr/>
        </p:nvSpPr>
        <p:spPr>
          <a:xfrm>
            <a:off x="6477678" y="1772108"/>
            <a:ext cx="2328329" cy="707886"/>
          </a:xfrm>
          <a:prstGeom prst="rect">
            <a:avLst/>
          </a:prstGeom>
          <a:noFill/>
        </p:spPr>
        <p:txBody>
          <a:bodyPr wrap="square">
            <a:spAutoFit/>
          </a:bodyPr>
          <a:lstStyle/>
          <a:p>
            <a:r>
              <a:rPr lang="pl-PL" sz="1000" b="1">
                <a:latin typeface="IBM Plex Sans SemiBold" panose="020B0703050203000203" pitchFamily="34" charset="0"/>
              </a:rPr>
              <a:t>NCP</a:t>
            </a:r>
            <a:r>
              <a:rPr lang="pl-PL" sz="1000" b="1">
                <a:latin typeface="IBM Plex Sans Light" panose="020B0403050203000203" pitchFamily="34" charset="0"/>
              </a:rPr>
              <a:t>:</a:t>
            </a:r>
            <a:r>
              <a:rPr lang="pl-PL" sz="1000">
                <a:latin typeface="IBM Plex Sans Light" panose="020B0403050203000203" pitchFamily="34" charset="0"/>
              </a:rPr>
              <a:t> </a:t>
            </a:r>
            <a:r>
              <a:rPr lang="en-US" sz="1000">
                <a:latin typeface="IBM Plex Sans Light" panose="020B0403050203000203" pitchFamily="34" charset="0"/>
              </a:rPr>
              <a:t>selects an expert on the basis of his/her profile, contacts the expert, proposes the service, presents the conditions</a:t>
            </a:r>
            <a:endParaRPr lang="en-GB" sz="1000">
              <a:latin typeface="IBM Plex Sans Light" panose="020B0403050203000203" pitchFamily="34" charset="0"/>
            </a:endParaRPr>
          </a:p>
        </p:txBody>
      </p:sp>
      <p:sp>
        <p:nvSpPr>
          <p:cNvPr id="126" name="TextBox 125">
            <a:extLst>
              <a:ext uri="{FF2B5EF4-FFF2-40B4-BE49-F238E27FC236}">
                <a16:creationId xmlns:a16="http://schemas.microsoft.com/office/drawing/2014/main" id="{CF03E6FD-38DF-DBFC-DB60-5AA4F55E9EF8}"/>
              </a:ext>
            </a:extLst>
          </p:cNvPr>
          <p:cNvSpPr txBox="1"/>
          <p:nvPr/>
        </p:nvSpPr>
        <p:spPr>
          <a:xfrm>
            <a:off x="10406722" y="1322612"/>
            <a:ext cx="1153453" cy="1174526"/>
          </a:xfrm>
          <a:prstGeom prst="rect">
            <a:avLst/>
          </a:prstGeom>
          <a:noFill/>
        </p:spPr>
        <p:txBody>
          <a:bodyPr wrap="square">
            <a:spAutoFit/>
          </a:bodyPr>
          <a:lstStyle/>
          <a:p>
            <a:r>
              <a:rPr lang="pl-PL" sz="1000" b="1">
                <a:latin typeface="IBM Plex Sans SemiBold" panose="020B0703050203000203" pitchFamily="34" charset="0"/>
              </a:rPr>
              <a:t>NCP</a:t>
            </a:r>
            <a:r>
              <a:rPr lang="pl-PL" sz="1000">
                <a:latin typeface="IBM Plex Sans SemiBold" panose="020B0703050203000203" pitchFamily="34" charset="0"/>
              </a:rPr>
              <a:t>: </a:t>
            </a:r>
            <a:r>
              <a:rPr lang="en-US" sz="1000">
                <a:latin typeface="IBM Plex Sans Light" panose="020B0403050203000203" pitchFamily="34" charset="0"/>
              </a:rPr>
              <a:t>presents the contract (including the confidentiality agreement) to the expert for signature</a:t>
            </a:r>
            <a:endParaRPr lang="pl-PL" sz="1000">
              <a:latin typeface="IBM Plex Sans Light" panose="020B0403050203000203" pitchFamily="34" charset="0"/>
            </a:endParaRPr>
          </a:p>
        </p:txBody>
      </p:sp>
      <p:sp>
        <p:nvSpPr>
          <p:cNvPr id="128" name="TextBox 127">
            <a:extLst>
              <a:ext uri="{FF2B5EF4-FFF2-40B4-BE49-F238E27FC236}">
                <a16:creationId xmlns:a16="http://schemas.microsoft.com/office/drawing/2014/main" id="{12685FA5-2075-98BB-21D4-608EA41E8E8F}"/>
              </a:ext>
            </a:extLst>
          </p:cNvPr>
          <p:cNvSpPr txBox="1"/>
          <p:nvPr/>
        </p:nvSpPr>
        <p:spPr>
          <a:xfrm>
            <a:off x="8908351" y="2099659"/>
            <a:ext cx="1702886" cy="400110"/>
          </a:xfrm>
          <a:prstGeom prst="rect">
            <a:avLst/>
          </a:prstGeom>
          <a:noFill/>
        </p:spPr>
        <p:txBody>
          <a:bodyPr wrap="square">
            <a:spAutoFit/>
          </a:bodyPr>
          <a:lstStyle/>
          <a:p>
            <a:r>
              <a:rPr lang="en-GB" sz="1000" b="1">
                <a:latin typeface="IBM Plex Sans SemiBold" panose="020B0703050203000203" pitchFamily="34" charset="0"/>
              </a:rPr>
              <a:t>Expert</a:t>
            </a:r>
            <a:r>
              <a:rPr lang="en-GB" sz="1000">
                <a:latin typeface="IBM Plex Sans SemiBold" panose="020B0703050203000203" pitchFamily="34" charset="0"/>
              </a:rPr>
              <a:t>: </a:t>
            </a:r>
            <a:r>
              <a:rPr lang="en-GB" sz="1000">
                <a:latin typeface="IBM Plex Sans Light" panose="020B0403050203000203" pitchFamily="34" charset="0"/>
              </a:rPr>
              <a:t>accepts the conditions</a:t>
            </a:r>
          </a:p>
        </p:txBody>
      </p:sp>
      <p:sp>
        <p:nvSpPr>
          <p:cNvPr id="130" name="TextBox 129">
            <a:extLst>
              <a:ext uri="{FF2B5EF4-FFF2-40B4-BE49-F238E27FC236}">
                <a16:creationId xmlns:a16="http://schemas.microsoft.com/office/drawing/2014/main" id="{3ACBEEC8-79CC-9348-DABD-DFFC9E122FF8}"/>
              </a:ext>
            </a:extLst>
          </p:cNvPr>
          <p:cNvSpPr txBox="1"/>
          <p:nvPr/>
        </p:nvSpPr>
        <p:spPr>
          <a:xfrm>
            <a:off x="1261387" y="3383220"/>
            <a:ext cx="1687212" cy="707886"/>
          </a:xfrm>
          <a:prstGeom prst="rect">
            <a:avLst/>
          </a:prstGeom>
          <a:noFill/>
        </p:spPr>
        <p:txBody>
          <a:bodyPr wrap="square">
            <a:spAutoFit/>
          </a:bodyPr>
          <a:lstStyle/>
          <a:p>
            <a:r>
              <a:rPr lang="en-GB" sz="1000">
                <a:latin typeface="IBM Plex Sans SemiBold" panose="020B0703050203000203" pitchFamily="34" charset="0"/>
              </a:rPr>
              <a:t>NCP: </a:t>
            </a:r>
            <a:r>
              <a:rPr lang="en-GB" sz="1000">
                <a:latin typeface="IBM Plex Sans Light" panose="020B0403050203000203" pitchFamily="34" charset="0"/>
              </a:rPr>
              <a:t>once the contract has been signed, NCP can assign the application to an expert in the portal</a:t>
            </a:r>
          </a:p>
        </p:txBody>
      </p:sp>
      <p:cxnSp>
        <p:nvCxnSpPr>
          <p:cNvPr id="131" name="Straight Connector 130">
            <a:extLst>
              <a:ext uri="{FF2B5EF4-FFF2-40B4-BE49-F238E27FC236}">
                <a16:creationId xmlns:a16="http://schemas.microsoft.com/office/drawing/2014/main" id="{59281BF3-B0D9-AB37-E872-3D34160DDF30}"/>
              </a:ext>
            </a:extLst>
          </p:cNvPr>
          <p:cNvCxnSpPr>
            <a:cxnSpLocks/>
            <a:endCxn id="247" idx="0"/>
          </p:cNvCxnSpPr>
          <p:nvPr/>
        </p:nvCxnSpPr>
        <p:spPr>
          <a:xfrm flipH="1">
            <a:off x="1252926" y="4218951"/>
            <a:ext cx="8402108" cy="0"/>
          </a:xfrm>
          <a:prstGeom prst="line">
            <a:avLst/>
          </a:prstGeom>
          <a:ln w="19050">
            <a:solidFill>
              <a:srgbClr val="697AFF"/>
            </a:solidFill>
            <a:tailEnd type="none"/>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2CFC3645-8D51-4404-4647-943670C7ABB1}"/>
              </a:ext>
            </a:extLst>
          </p:cNvPr>
          <p:cNvCxnSpPr>
            <a:cxnSpLocks/>
            <a:endCxn id="270" idx="0"/>
          </p:cNvCxnSpPr>
          <p:nvPr/>
        </p:nvCxnSpPr>
        <p:spPr>
          <a:xfrm flipH="1" flipV="1">
            <a:off x="1406892" y="5846513"/>
            <a:ext cx="10112008" cy="13571"/>
          </a:xfrm>
          <a:prstGeom prst="line">
            <a:avLst/>
          </a:prstGeom>
          <a:ln w="19050">
            <a:solidFill>
              <a:srgbClr val="697AFF"/>
            </a:solidFill>
            <a:tailEnd type="none"/>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id="{C1E2FF74-998B-AD40-4AC9-AA346B88A3A6}"/>
              </a:ext>
            </a:extLst>
          </p:cNvPr>
          <p:cNvSpPr txBox="1"/>
          <p:nvPr/>
        </p:nvSpPr>
        <p:spPr>
          <a:xfrm>
            <a:off x="9681146" y="4733983"/>
            <a:ext cx="2140585" cy="1169551"/>
          </a:xfrm>
          <a:prstGeom prst="rect">
            <a:avLst/>
          </a:prstGeom>
          <a:noFill/>
        </p:spPr>
        <p:txBody>
          <a:bodyPr wrap="square">
            <a:spAutoFit/>
          </a:bodyPr>
          <a:lstStyle/>
          <a:p>
            <a:r>
              <a:rPr lang="en-GB" sz="1000" b="1">
                <a:latin typeface="IBM Plex Sans SemiBold" panose="020B0703050203000203" pitchFamily="34" charset="0"/>
              </a:rPr>
              <a:t>The Applicant</a:t>
            </a:r>
            <a:r>
              <a:rPr lang="en-GB" sz="1000">
                <a:latin typeface="IBM Plex Sans Light" panose="020B0403050203000203" pitchFamily="34" charset="0"/>
              </a:rPr>
              <a:t> receives feedback and recommendations, </a:t>
            </a:r>
            <a:r>
              <a:rPr lang="en-GB" sz="1000" b="1">
                <a:latin typeface="IBM Plex Sans SemiBold" panose="020B0703050203000203" pitchFamily="34" charset="0"/>
              </a:rPr>
              <a:t>the NCP </a:t>
            </a:r>
            <a:r>
              <a:rPr lang="en-GB" sz="1000">
                <a:latin typeface="IBM Plex Sans Light" panose="020B0403050203000203" pitchFamily="34" charset="0"/>
              </a:rPr>
              <a:t>has supported the improvement of the proposal and established contacts, </a:t>
            </a:r>
            <a:r>
              <a:rPr lang="en-GB" sz="1000" b="1">
                <a:latin typeface="IBM Plex Sans SemiBold" panose="020B0703050203000203" pitchFamily="34" charset="0"/>
              </a:rPr>
              <a:t>the Expert </a:t>
            </a:r>
            <a:r>
              <a:rPr lang="en-GB" sz="1000">
                <a:latin typeface="IBM Plex Sans Light" panose="020B0403050203000203" pitchFamily="34" charset="0"/>
              </a:rPr>
              <a:t>has gained additional experience and has been remunerated</a:t>
            </a:r>
          </a:p>
        </p:txBody>
      </p:sp>
      <p:sp>
        <p:nvSpPr>
          <p:cNvPr id="138" name="TextBox 137">
            <a:extLst>
              <a:ext uri="{FF2B5EF4-FFF2-40B4-BE49-F238E27FC236}">
                <a16:creationId xmlns:a16="http://schemas.microsoft.com/office/drawing/2014/main" id="{350560BB-7640-C694-2486-7BBEF716A8F4}"/>
              </a:ext>
            </a:extLst>
          </p:cNvPr>
          <p:cNvSpPr txBox="1"/>
          <p:nvPr/>
        </p:nvSpPr>
        <p:spPr>
          <a:xfrm>
            <a:off x="4885288" y="2856919"/>
            <a:ext cx="1870472" cy="1169551"/>
          </a:xfrm>
          <a:prstGeom prst="rect">
            <a:avLst/>
          </a:prstGeom>
          <a:noFill/>
        </p:spPr>
        <p:txBody>
          <a:bodyPr wrap="square">
            <a:spAutoFit/>
          </a:bodyPr>
          <a:lstStyle/>
          <a:p>
            <a:r>
              <a:rPr lang="en-GB" sz="1000" b="1">
                <a:latin typeface="IBM Plex Sans SemiBold" panose="020B0703050203000203" pitchFamily="34" charset="0"/>
              </a:rPr>
              <a:t>Expert</a:t>
            </a:r>
            <a:r>
              <a:rPr lang="en-GB" sz="1000">
                <a:latin typeface="IBM Plex Sans Light" panose="020B0403050203000203" pitchFamily="34" charset="0"/>
              </a:rPr>
              <a:t> prepares the evaluation report: 1) recommendations (according to the template included in the contract) and a report from the service (questionnaire in the portal)</a:t>
            </a:r>
          </a:p>
        </p:txBody>
      </p:sp>
      <p:sp>
        <p:nvSpPr>
          <p:cNvPr id="140" name="TextBox 139">
            <a:extLst>
              <a:ext uri="{FF2B5EF4-FFF2-40B4-BE49-F238E27FC236}">
                <a16:creationId xmlns:a16="http://schemas.microsoft.com/office/drawing/2014/main" id="{32D3F914-B981-267D-60D8-FB9303F793F4}"/>
              </a:ext>
            </a:extLst>
          </p:cNvPr>
          <p:cNvSpPr txBox="1"/>
          <p:nvPr/>
        </p:nvSpPr>
        <p:spPr>
          <a:xfrm>
            <a:off x="6985680" y="3468754"/>
            <a:ext cx="1482725" cy="553998"/>
          </a:xfrm>
          <a:prstGeom prst="rect">
            <a:avLst/>
          </a:prstGeom>
          <a:noFill/>
        </p:spPr>
        <p:txBody>
          <a:bodyPr wrap="square">
            <a:spAutoFit/>
          </a:bodyPr>
          <a:lstStyle/>
          <a:p>
            <a:r>
              <a:rPr lang="en-GB" sz="1000" b="1">
                <a:latin typeface="IBM Plex Sans SemiBold" panose="020B0703050203000203" pitchFamily="34" charset="0"/>
              </a:rPr>
              <a:t>NCP</a:t>
            </a:r>
            <a:r>
              <a:rPr lang="en-GB" sz="1000" b="1">
                <a:latin typeface="IBM Plex Sans Light" panose="020B0403050203000203" pitchFamily="34" charset="0"/>
              </a:rPr>
              <a:t>:</a:t>
            </a:r>
            <a:r>
              <a:rPr lang="en-GB" sz="1000">
                <a:latin typeface="IBM Plex Sans Light" panose="020B0403050203000203" pitchFamily="34" charset="0"/>
              </a:rPr>
              <a:t> is notified that the reports have been submitted</a:t>
            </a:r>
          </a:p>
        </p:txBody>
      </p:sp>
      <p:sp>
        <p:nvSpPr>
          <p:cNvPr id="142" name="TextBox 141">
            <a:extLst>
              <a:ext uri="{FF2B5EF4-FFF2-40B4-BE49-F238E27FC236}">
                <a16:creationId xmlns:a16="http://schemas.microsoft.com/office/drawing/2014/main" id="{71A54D5A-9EE0-1AE6-8235-13C2A6818D99}"/>
              </a:ext>
            </a:extLst>
          </p:cNvPr>
          <p:cNvSpPr txBox="1"/>
          <p:nvPr/>
        </p:nvSpPr>
        <p:spPr>
          <a:xfrm>
            <a:off x="8407283" y="3462120"/>
            <a:ext cx="1056717" cy="707886"/>
          </a:xfrm>
          <a:prstGeom prst="rect">
            <a:avLst/>
          </a:prstGeom>
          <a:noFill/>
        </p:spPr>
        <p:txBody>
          <a:bodyPr wrap="square">
            <a:spAutoFit/>
          </a:bodyPr>
          <a:lstStyle/>
          <a:p>
            <a:r>
              <a:rPr lang="pl-PL" sz="1000" b="1">
                <a:latin typeface="IBM Plex Sans Light" panose="020B0403050203000203" pitchFamily="34" charset="0"/>
              </a:rPr>
              <a:t>NCP:</a:t>
            </a:r>
            <a:r>
              <a:rPr lang="pl-PL" sz="1000">
                <a:latin typeface="IBM Plex Sans Light" panose="020B0403050203000203" pitchFamily="34" charset="0"/>
              </a:rPr>
              <a:t> </a:t>
            </a:r>
            <a:r>
              <a:rPr lang="en-US" sz="1000">
                <a:latin typeface="IBM Plex Sans Light" panose="020B0403050203000203" pitchFamily="34" charset="0"/>
              </a:rPr>
              <a:t>analyses the reports and accepts them or not</a:t>
            </a:r>
            <a:endParaRPr lang="pl-PL" sz="1000">
              <a:latin typeface="IBM Plex Sans Light" panose="020B0403050203000203" pitchFamily="34" charset="0"/>
            </a:endParaRPr>
          </a:p>
        </p:txBody>
      </p:sp>
      <p:sp>
        <p:nvSpPr>
          <p:cNvPr id="143" name="TextBox 142">
            <a:extLst>
              <a:ext uri="{FF2B5EF4-FFF2-40B4-BE49-F238E27FC236}">
                <a16:creationId xmlns:a16="http://schemas.microsoft.com/office/drawing/2014/main" id="{D5D2EC78-7793-B677-7AB6-523FDD8E02DB}"/>
              </a:ext>
            </a:extLst>
          </p:cNvPr>
          <p:cNvSpPr txBox="1"/>
          <p:nvPr/>
        </p:nvSpPr>
        <p:spPr>
          <a:xfrm>
            <a:off x="9683939" y="3584534"/>
            <a:ext cx="1880355" cy="553998"/>
          </a:xfrm>
          <a:prstGeom prst="rect">
            <a:avLst/>
          </a:prstGeom>
          <a:noFill/>
        </p:spPr>
        <p:txBody>
          <a:bodyPr wrap="square">
            <a:spAutoFit/>
          </a:bodyPr>
          <a:lstStyle/>
          <a:p>
            <a:r>
              <a:rPr lang="en-GB" sz="1000" b="1">
                <a:latin typeface="IBM Plex Sans Light" panose="020B0403050203000203" pitchFamily="34" charset="0"/>
              </a:rPr>
              <a:t>NCP:</a:t>
            </a:r>
            <a:r>
              <a:rPr lang="en-GB" sz="1000">
                <a:latin typeface="IBM Plex Sans Light" panose="020B0403050203000203" pitchFamily="34" charset="0"/>
              </a:rPr>
              <a:t> </a:t>
            </a:r>
            <a:r>
              <a:rPr lang="en-GB" sz="1000">
                <a:solidFill>
                  <a:srgbClr val="00B050"/>
                </a:solidFill>
                <a:latin typeface="IBM Plex Sans SemiBold" panose="020B0703050203000203" pitchFamily="34" charset="0"/>
              </a:rPr>
              <a:t>YES</a:t>
            </a:r>
            <a:r>
              <a:rPr lang="en-GB" sz="1000">
                <a:latin typeface="IBM Plex Sans Light" panose="020B0403050203000203" pitchFamily="34" charset="0"/>
              </a:rPr>
              <a:t> -&gt; sends the report and recommendations to the Applicant</a:t>
            </a:r>
          </a:p>
        </p:txBody>
      </p:sp>
      <p:sp>
        <p:nvSpPr>
          <p:cNvPr id="145" name="TextBox 144">
            <a:extLst>
              <a:ext uri="{FF2B5EF4-FFF2-40B4-BE49-F238E27FC236}">
                <a16:creationId xmlns:a16="http://schemas.microsoft.com/office/drawing/2014/main" id="{73A3B7DC-B233-5A44-9751-BB928B6619C9}"/>
              </a:ext>
            </a:extLst>
          </p:cNvPr>
          <p:cNvSpPr txBox="1"/>
          <p:nvPr/>
        </p:nvSpPr>
        <p:spPr>
          <a:xfrm>
            <a:off x="9681146" y="2914695"/>
            <a:ext cx="1784277" cy="707886"/>
          </a:xfrm>
          <a:prstGeom prst="rect">
            <a:avLst/>
          </a:prstGeom>
          <a:noFill/>
        </p:spPr>
        <p:txBody>
          <a:bodyPr wrap="square">
            <a:spAutoFit/>
          </a:bodyPr>
          <a:lstStyle/>
          <a:p>
            <a:r>
              <a:rPr lang="en-GB" sz="1000" b="1">
                <a:latin typeface="IBM Plex Sans SemiBold" panose="020B0703050203000203" pitchFamily="34" charset="0"/>
              </a:rPr>
              <a:t>NCP</a:t>
            </a:r>
            <a:r>
              <a:rPr lang="en-GB" sz="1000">
                <a:latin typeface="IBM Plex Sans SemiBold" panose="020B0703050203000203" pitchFamily="34" charset="0"/>
              </a:rPr>
              <a:t>: </a:t>
            </a:r>
            <a:r>
              <a:rPr lang="en-GB" sz="1000">
                <a:solidFill>
                  <a:srgbClr val="C00000"/>
                </a:solidFill>
                <a:latin typeface="IBM Plex Sans SemiBold" panose="020B0703050203000203" pitchFamily="34" charset="0"/>
              </a:rPr>
              <a:t>NO </a:t>
            </a:r>
            <a:r>
              <a:rPr lang="en-GB" sz="1000">
                <a:latin typeface="IBM Plex Sans Light" panose="020B0403050203000203" pitchFamily="34" charset="0"/>
              </a:rPr>
              <a:t>-&gt; sends back the reports to the expert and discusses how to correct or complete the documents</a:t>
            </a:r>
          </a:p>
        </p:txBody>
      </p:sp>
      <p:sp>
        <p:nvSpPr>
          <p:cNvPr id="148" name="TextBox 147">
            <a:extLst>
              <a:ext uri="{FF2B5EF4-FFF2-40B4-BE49-F238E27FC236}">
                <a16:creationId xmlns:a16="http://schemas.microsoft.com/office/drawing/2014/main" id="{0D7CE5CC-D13D-FF65-38EE-D3D0BB999733}"/>
              </a:ext>
            </a:extLst>
          </p:cNvPr>
          <p:cNvSpPr txBox="1"/>
          <p:nvPr/>
        </p:nvSpPr>
        <p:spPr>
          <a:xfrm>
            <a:off x="1266883" y="5050629"/>
            <a:ext cx="1554009" cy="707886"/>
          </a:xfrm>
          <a:prstGeom prst="rect">
            <a:avLst/>
          </a:prstGeom>
          <a:noFill/>
        </p:spPr>
        <p:txBody>
          <a:bodyPr wrap="square">
            <a:spAutoFit/>
          </a:bodyPr>
          <a:lstStyle/>
          <a:p>
            <a:r>
              <a:rPr lang="en-GB" sz="1000" b="1">
                <a:latin typeface="IBM Plex Sans SemiBold" panose="020B0703050203000203" pitchFamily="34" charset="0"/>
              </a:rPr>
              <a:t>Applicant</a:t>
            </a:r>
            <a:r>
              <a:rPr lang="en-GB" sz="1000">
                <a:latin typeface="IBM Plex Sans SemiBold" panose="020B0703050203000203" pitchFamily="34" charset="0"/>
              </a:rPr>
              <a:t>: </a:t>
            </a:r>
          </a:p>
          <a:p>
            <a:r>
              <a:rPr lang="en-GB" sz="1000">
                <a:latin typeface="IBM Plex Sans Light" panose="020B0403050203000203" pitchFamily="34" charset="0"/>
              </a:rPr>
              <a:t>takes note of the expert's recommendations</a:t>
            </a:r>
          </a:p>
        </p:txBody>
      </p:sp>
      <p:sp>
        <p:nvSpPr>
          <p:cNvPr id="150" name="TextBox 149">
            <a:extLst>
              <a:ext uri="{FF2B5EF4-FFF2-40B4-BE49-F238E27FC236}">
                <a16:creationId xmlns:a16="http://schemas.microsoft.com/office/drawing/2014/main" id="{CCBE5FB2-DED6-CFD0-F561-95709C83DA64}"/>
              </a:ext>
            </a:extLst>
          </p:cNvPr>
          <p:cNvSpPr txBox="1"/>
          <p:nvPr/>
        </p:nvSpPr>
        <p:spPr>
          <a:xfrm>
            <a:off x="2412730" y="5059365"/>
            <a:ext cx="1172978" cy="707886"/>
          </a:xfrm>
          <a:prstGeom prst="rect">
            <a:avLst/>
          </a:prstGeom>
          <a:noFill/>
        </p:spPr>
        <p:txBody>
          <a:bodyPr wrap="square">
            <a:spAutoFit/>
          </a:bodyPr>
          <a:lstStyle/>
          <a:p>
            <a:r>
              <a:rPr lang="en-GB" sz="1000" b="1">
                <a:latin typeface="IBM Plex Sans SemiBold" panose="020B0703050203000203" pitchFamily="34" charset="0"/>
              </a:rPr>
              <a:t>Applicant: </a:t>
            </a:r>
            <a:r>
              <a:rPr lang="en-GB" sz="1000">
                <a:latin typeface="IBM Plex Sans Light" panose="020B0403050203000203" pitchFamily="34" charset="0"/>
              </a:rPr>
              <a:t>takes them into account as he/she sees fit</a:t>
            </a:r>
          </a:p>
        </p:txBody>
      </p:sp>
      <p:sp>
        <p:nvSpPr>
          <p:cNvPr id="152" name="TextBox 151">
            <a:extLst>
              <a:ext uri="{FF2B5EF4-FFF2-40B4-BE49-F238E27FC236}">
                <a16:creationId xmlns:a16="http://schemas.microsoft.com/office/drawing/2014/main" id="{1050BD31-6596-1BD7-2AC2-0853F5C9B540}"/>
              </a:ext>
            </a:extLst>
          </p:cNvPr>
          <p:cNvSpPr txBox="1"/>
          <p:nvPr/>
        </p:nvSpPr>
        <p:spPr>
          <a:xfrm>
            <a:off x="3617882" y="5059365"/>
            <a:ext cx="1172978" cy="553998"/>
          </a:xfrm>
          <a:prstGeom prst="rect">
            <a:avLst/>
          </a:prstGeom>
          <a:noFill/>
        </p:spPr>
        <p:txBody>
          <a:bodyPr wrap="square">
            <a:spAutoFit/>
          </a:bodyPr>
          <a:lstStyle/>
          <a:p>
            <a:r>
              <a:rPr lang="en-GB" sz="1000" b="1">
                <a:latin typeface="IBM Plex Sans SemiBold" panose="020B0703050203000203" pitchFamily="34" charset="0"/>
              </a:rPr>
              <a:t>Applicant:</a:t>
            </a:r>
            <a:r>
              <a:rPr lang="en-GB" sz="1000">
                <a:latin typeface="IBM Plex Sans Light" panose="020B0403050203000203" pitchFamily="34" charset="0"/>
              </a:rPr>
              <a:t> rates the Expert in the portal</a:t>
            </a:r>
          </a:p>
        </p:txBody>
      </p:sp>
      <p:sp>
        <p:nvSpPr>
          <p:cNvPr id="154" name="TextBox 153">
            <a:extLst>
              <a:ext uri="{FF2B5EF4-FFF2-40B4-BE49-F238E27FC236}">
                <a16:creationId xmlns:a16="http://schemas.microsoft.com/office/drawing/2014/main" id="{7FD6C887-408F-E5AA-92FD-64E5A57280DB}"/>
              </a:ext>
            </a:extLst>
          </p:cNvPr>
          <p:cNvSpPr txBox="1"/>
          <p:nvPr/>
        </p:nvSpPr>
        <p:spPr>
          <a:xfrm>
            <a:off x="4885120" y="4640946"/>
            <a:ext cx="1554009" cy="1015663"/>
          </a:xfrm>
          <a:prstGeom prst="rect">
            <a:avLst/>
          </a:prstGeom>
          <a:noFill/>
        </p:spPr>
        <p:txBody>
          <a:bodyPr wrap="square">
            <a:spAutoFit/>
          </a:bodyPr>
          <a:lstStyle/>
          <a:p>
            <a:r>
              <a:rPr lang="en-GB" sz="1000" b="1">
                <a:latin typeface="IBM Plex Sans SemiBold" panose="020B0703050203000203" pitchFamily="34" charset="0"/>
              </a:rPr>
              <a:t>NCP</a:t>
            </a:r>
            <a:r>
              <a:rPr lang="en-GB" sz="1000">
                <a:latin typeface="IBM Plex Sans SemiBold" panose="020B0703050203000203" pitchFamily="34" charset="0"/>
              </a:rPr>
              <a:t>: </a:t>
            </a:r>
            <a:r>
              <a:rPr lang="en-GB" sz="1000">
                <a:latin typeface="IBM Plex Sans Light" panose="020B0403050203000203" pitchFamily="34" charset="0"/>
              </a:rPr>
              <a:t>is notified that the Applicant has rated the expert and the service </a:t>
            </a:r>
          </a:p>
          <a:p>
            <a:r>
              <a:rPr lang="en-GB" sz="1000">
                <a:latin typeface="IBM Plex Sans Light" panose="020B0403050203000203" pitchFamily="34" charset="0"/>
              </a:rPr>
              <a:t>-&gt; informs the expert that the service has been accepted</a:t>
            </a:r>
          </a:p>
        </p:txBody>
      </p:sp>
      <p:sp>
        <p:nvSpPr>
          <p:cNvPr id="156" name="TextBox 155">
            <a:extLst>
              <a:ext uri="{FF2B5EF4-FFF2-40B4-BE49-F238E27FC236}">
                <a16:creationId xmlns:a16="http://schemas.microsoft.com/office/drawing/2014/main" id="{620E9FC3-8DD4-CA2D-C6DC-14F1EC47804D}"/>
              </a:ext>
            </a:extLst>
          </p:cNvPr>
          <p:cNvSpPr txBox="1"/>
          <p:nvPr/>
        </p:nvSpPr>
        <p:spPr>
          <a:xfrm>
            <a:off x="6504491" y="5059365"/>
            <a:ext cx="1193800" cy="861774"/>
          </a:xfrm>
          <a:prstGeom prst="rect">
            <a:avLst/>
          </a:prstGeom>
          <a:noFill/>
        </p:spPr>
        <p:txBody>
          <a:bodyPr wrap="square">
            <a:spAutoFit/>
          </a:bodyPr>
          <a:lstStyle/>
          <a:p>
            <a:r>
              <a:rPr lang="en-GB" sz="1000" b="1">
                <a:latin typeface="IBM Plex Sans SemiBold" panose="020B0703050203000203" pitchFamily="34" charset="0"/>
              </a:rPr>
              <a:t>Expert</a:t>
            </a:r>
            <a:r>
              <a:rPr lang="en-GB" sz="1000">
                <a:latin typeface="IBM Plex Sans SemiBold" panose="020B0703050203000203" pitchFamily="34" charset="0"/>
              </a:rPr>
              <a:t>: </a:t>
            </a:r>
            <a:r>
              <a:rPr lang="en-GB" sz="1000">
                <a:latin typeface="IBM Plex Sans Light" panose="020B0403050203000203" pitchFamily="34" charset="0"/>
              </a:rPr>
              <a:t>sends a  request for payment (template in the contract)</a:t>
            </a:r>
          </a:p>
        </p:txBody>
      </p:sp>
      <p:sp>
        <p:nvSpPr>
          <p:cNvPr id="158" name="TextBox 157">
            <a:extLst>
              <a:ext uri="{FF2B5EF4-FFF2-40B4-BE49-F238E27FC236}">
                <a16:creationId xmlns:a16="http://schemas.microsoft.com/office/drawing/2014/main" id="{1900F213-AF74-9153-C25E-263793E28006}"/>
              </a:ext>
            </a:extLst>
          </p:cNvPr>
          <p:cNvSpPr txBox="1"/>
          <p:nvPr/>
        </p:nvSpPr>
        <p:spPr>
          <a:xfrm>
            <a:off x="7820828" y="5059365"/>
            <a:ext cx="1482726" cy="707886"/>
          </a:xfrm>
          <a:prstGeom prst="rect">
            <a:avLst/>
          </a:prstGeom>
          <a:noFill/>
        </p:spPr>
        <p:txBody>
          <a:bodyPr wrap="square">
            <a:spAutoFit/>
          </a:bodyPr>
          <a:lstStyle/>
          <a:p>
            <a:r>
              <a:rPr lang="en-GB" sz="1000" b="1">
                <a:latin typeface="IBM Plex Sans SemiBold" panose="020B0703050203000203" pitchFamily="34" charset="0"/>
              </a:rPr>
              <a:t>NCP</a:t>
            </a:r>
            <a:r>
              <a:rPr lang="en-GB" sz="1000">
                <a:latin typeface="IBM Plex Sans SemiBold" panose="020B0703050203000203" pitchFamily="34" charset="0"/>
              </a:rPr>
              <a:t>: </a:t>
            </a:r>
            <a:r>
              <a:rPr lang="en-GB" sz="1000">
                <a:latin typeface="IBM Plex Sans Light" panose="020B0403050203000203" pitchFamily="34" charset="0"/>
              </a:rPr>
              <a:t>sends the request for payment to be processed in the organization</a:t>
            </a:r>
          </a:p>
        </p:txBody>
      </p:sp>
      <p:cxnSp>
        <p:nvCxnSpPr>
          <p:cNvPr id="171" name="Straight Connector 170">
            <a:extLst>
              <a:ext uri="{FF2B5EF4-FFF2-40B4-BE49-F238E27FC236}">
                <a16:creationId xmlns:a16="http://schemas.microsoft.com/office/drawing/2014/main" id="{6AD194E5-2FE5-F94D-DAD5-2F011ACB0403}"/>
              </a:ext>
            </a:extLst>
          </p:cNvPr>
          <p:cNvCxnSpPr>
            <a:cxnSpLocks/>
          </p:cNvCxnSpPr>
          <p:nvPr/>
        </p:nvCxnSpPr>
        <p:spPr>
          <a:xfrm>
            <a:off x="4927600" y="1637995"/>
            <a:ext cx="0" cy="927405"/>
          </a:xfrm>
          <a:prstGeom prst="line">
            <a:avLst/>
          </a:prstGeom>
          <a:ln w="19050">
            <a:solidFill>
              <a:srgbClr val="697AFF"/>
            </a:solidFill>
            <a:tailEnd type="oval" w="lg" len="lg"/>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9E60D891-0D34-1751-C577-5D725FBF16A5}"/>
              </a:ext>
            </a:extLst>
          </p:cNvPr>
          <p:cNvCxnSpPr>
            <a:cxnSpLocks/>
          </p:cNvCxnSpPr>
          <p:nvPr/>
        </p:nvCxnSpPr>
        <p:spPr>
          <a:xfrm>
            <a:off x="6449542" y="1772108"/>
            <a:ext cx="0" cy="783959"/>
          </a:xfrm>
          <a:prstGeom prst="line">
            <a:avLst/>
          </a:prstGeom>
          <a:ln w="19050">
            <a:solidFill>
              <a:srgbClr val="697AFF"/>
            </a:solidFill>
            <a:tailEnd type="oval" w="lg" len="lg"/>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A6DA4F91-C037-AB74-B98E-2DBE3CEB9B7E}"/>
              </a:ext>
            </a:extLst>
          </p:cNvPr>
          <p:cNvCxnSpPr>
            <a:cxnSpLocks/>
          </p:cNvCxnSpPr>
          <p:nvPr/>
        </p:nvCxnSpPr>
        <p:spPr>
          <a:xfrm>
            <a:off x="8912852" y="2099659"/>
            <a:ext cx="0" cy="473482"/>
          </a:xfrm>
          <a:prstGeom prst="line">
            <a:avLst/>
          </a:prstGeom>
          <a:ln w="19050">
            <a:solidFill>
              <a:srgbClr val="697AFF"/>
            </a:solidFill>
            <a:tailEnd type="oval" w="lg" len="lg"/>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8508012A-F70C-0F61-D615-39810749FF44}"/>
              </a:ext>
            </a:extLst>
          </p:cNvPr>
          <p:cNvCxnSpPr>
            <a:cxnSpLocks/>
          </p:cNvCxnSpPr>
          <p:nvPr/>
        </p:nvCxnSpPr>
        <p:spPr>
          <a:xfrm>
            <a:off x="10322418" y="1364240"/>
            <a:ext cx="0" cy="1215677"/>
          </a:xfrm>
          <a:prstGeom prst="line">
            <a:avLst/>
          </a:prstGeom>
          <a:ln w="19050">
            <a:solidFill>
              <a:srgbClr val="697AFF"/>
            </a:solidFill>
            <a:tailEnd type="oval" w="lg" len="lg"/>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EB84B693-4318-9CC0-8034-8D99FE888D7C}"/>
              </a:ext>
            </a:extLst>
          </p:cNvPr>
          <p:cNvCxnSpPr/>
          <p:nvPr/>
        </p:nvCxnSpPr>
        <p:spPr>
          <a:xfrm flipH="1">
            <a:off x="889000" y="2551713"/>
            <a:ext cx="2445252" cy="0"/>
          </a:xfrm>
          <a:prstGeom prst="line">
            <a:avLst/>
          </a:prstGeom>
          <a:ln w="19050">
            <a:solidFill>
              <a:srgbClr val="697AFF"/>
            </a:solidFill>
            <a:tailEnd type="oval" w="lg" len="lg"/>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A1166B91-C240-268F-18A3-E534B05873BB}"/>
              </a:ext>
            </a:extLst>
          </p:cNvPr>
          <p:cNvCxnSpPr>
            <a:cxnSpLocks/>
          </p:cNvCxnSpPr>
          <p:nvPr/>
        </p:nvCxnSpPr>
        <p:spPr>
          <a:xfrm>
            <a:off x="2832031" y="3188006"/>
            <a:ext cx="10617" cy="1026452"/>
          </a:xfrm>
          <a:prstGeom prst="line">
            <a:avLst/>
          </a:prstGeom>
          <a:ln w="19050">
            <a:solidFill>
              <a:srgbClr val="697AFF"/>
            </a:solidFill>
            <a:tailEnd type="oval" w="lg" len="lg"/>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E5686209-942A-2C6C-2497-929565978A1B}"/>
              </a:ext>
            </a:extLst>
          </p:cNvPr>
          <p:cNvCxnSpPr>
            <a:cxnSpLocks/>
            <a:endCxn id="247" idx="2"/>
          </p:cNvCxnSpPr>
          <p:nvPr/>
        </p:nvCxnSpPr>
        <p:spPr>
          <a:xfrm flipH="1" flipV="1">
            <a:off x="1349372" y="2749543"/>
            <a:ext cx="10013190" cy="2801"/>
          </a:xfrm>
          <a:prstGeom prst="line">
            <a:avLst/>
          </a:prstGeom>
          <a:ln w="19050">
            <a:solidFill>
              <a:srgbClr val="697A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5" name="Arc 244">
            <a:extLst>
              <a:ext uri="{FF2B5EF4-FFF2-40B4-BE49-F238E27FC236}">
                <a16:creationId xmlns:a16="http://schemas.microsoft.com/office/drawing/2014/main" id="{8AD4F216-43B4-4A2A-323A-B4D9426DC169}"/>
              </a:ext>
            </a:extLst>
          </p:cNvPr>
          <p:cNvSpPr/>
          <p:nvPr/>
        </p:nvSpPr>
        <p:spPr>
          <a:xfrm rot="5400000">
            <a:off x="11261122" y="2575994"/>
            <a:ext cx="173784" cy="179414"/>
          </a:xfrm>
          <a:prstGeom prst="arc">
            <a:avLst>
              <a:gd name="adj1" fmla="val 11505178"/>
              <a:gd name="adj2" fmla="val 0"/>
            </a:avLst>
          </a:prstGeom>
          <a:ln w="19050">
            <a:solidFill>
              <a:srgbClr val="697A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247" name="Arc 246">
            <a:extLst>
              <a:ext uri="{FF2B5EF4-FFF2-40B4-BE49-F238E27FC236}">
                <a16:creationId xmlns:a16="http://schemas.microsoft.com/office/drawing/2014/main" id="{50D567CF-278E-66CD-304F-5CED23AAC24E}"/>
              </a:ext>
            </a:extLst>
          </p:cNvPr>
          <p:cNvSpPr/>
          <p:nvPr/>
        </p:nvSpPr>
        <p:spPr>
          <a:xfrm rot="16200000">
            <a:off x="610098" y="2662031"/>
            <a:ext cx="1474246" cy="1649263"/>
          </a:xfrm>
          <a:prstGeom prst="arc">
            <a:avLst>
              <a:gd name="adj1" fmla="val 11240250"/>
              <a:gd name="adj2" fmla="val 10031"/>
            </a:avLst>
          </a:prstGeom>
          <a:ln w="19050">
            <a:solidFill>
              <a:srgbClr val="697AFF"/>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cxnSp>
        <p:nvCxnSpPr>
          <p:cNvPr id="248" name="Straight Connector 247">
            <a:extLst>
              <a:ext uri="{FF2B5EF4-FFF2-40B4-BE49-F238E27FC236}">
                <a16:creationId xmlns:a16="http://schemas.microsoft.com/office/drawing/2014/main" id="{814B8668-FA52-70C7-C90F-99F3DFDEE40E}"/>
              </a:ext>
            </a:extLst>
          </p:cNvPr>
          <p:cNvCxnSpPr>
            <a:cxnSpLocks/>
          </p:cNvCxnSpPr>
          <p:nvPr/>
        </p:nvCxnSpPr>
        <p:spPr>
          <a:xfrm>
            <a:off x="3343877" y="1854200"/>
            <a:ext cx="0" cy="697513"/>
          </a:xfrm>
          <a:prstGeom prst="line">
            <a:avLst/>
          </a:prstGeom>
          <a:ln w="19050">
            <a:solidFill>
              <a:srgbClr val="697AFF"/>
            </a:solidFill>
            <a:tailEnd type="oval" w="lg" len="lg"/>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A1BEF1D0-13D5-688C-C2DD-B432EE65CDEC}"/>
              </a:ext>
            </a:extLst>
          </p:cNvPr>
          <p:cNvCxnSpPr>
            <a:cxnSpLocks/>
            <a:stCxn id="269" idx="0"/>
          </p:cNvCxnSpPr>
          <p:nvPr/>
        </p:nvCxnSpPr>
        <p:spPr>
          <a:xfrm flipH="1" flipV="1">
            <a:off x="9639346" y="4210786"/>
            <a:ext cx="1880356" cy="1531"/>
          </a:xfrm>
          <a:prstGeom prst="line">
            <a:avLst/>
          </a:prstGeom>
          <a:ln w="19050">
            <a:solidFill>
              <a:srgbClr val="697AFF"/>
            </a:solidFill>
            <a:tailEnd type="oval" w="lg" len="lg"/>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BFC08ADB-6294-8119-FB49-67F3F08B7E01}"/>
              </a:ext>
            </a:extLst>
          </p:cNvPr>
          <p:cNvCxnSpPr>
            <a:cxnSpLocks/>
          </p:cNvCxnSpPr>
          <p:nvPr/>
        </p:nvCxnSpPr>
        <p:spPr>
          <a:xfrm>
            <a:off x="9634395" y="2998544"/>
            <a:ext cx="0" cy="1215677"/>
          </a:xfrm>
          <a:prstGeom prst="line">
            <a:avLst/>
          </a:prstGeom>
          <a:ln w="19050">
            <a:solidFill>
              <a:srgbClr val="697AFF"/>
            </a:solidFill>
            <a:tailEnd type="oval" w="lg" len="lg"/>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4D74F541-9CD4-DD9A-A7F4-6DD0D9958C7F}"/>
              </a:ext>
            </a:extLst>
          </p:cNvPr>
          <p:cNvCxnSpPr>
            <a:cxnSpLocks/>
          </p:cNvCxnSpPr>
          <p:nvPr/>
        </p:nvCxnSpPr>
        <p:spPr>
          <a:xfrm>
            <a:off x="8372833" y="2998544"/>
            <a:ext cx="1260188" cy="0"/>
          </a:xfrm>
          <a:prstGeom prst="line">
            <a:avLst/>
          </a:prstGeom>
          <a:ln w="19050">
            <a:solidFill>
              <a:srgbClr val="697A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EBD2AB02-2951-095B-A245-EEFCE8C5D1EE}"/>
              </a:ext>
            </a:extLst>
          </p:cNvPr>
          <p:cNvCxnSpPr>
            <a:cxnSpLocks/>
          </p:cNvCxnSpPr>
          <p:nvPr/>
        </p:nvCxnSpPr>
        <p:spPr>
          <a:xfrm>
            <a:off x="8376310" y="2998544"/>
            <a:ext cx="0" cy="1215677"/>
          </a:xfrm>
          <a:prstGeom prst="line">
            <a:avLst/>
          </a:prstGeom>
          <a:ln w="19050">
            <a:solidFill>
              <a:srgbClr val="697AFF"/>
            </a:solidFill>
            <a:tailEnd type="oval" w="lg" len="lg"/>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51EF9477-1014-7D1A-9EB9-0598C57459B8}"/>
              </a:ext>
            </a:extLst>
          </p:cNvPr>
          <p:cNvCxnSpPr>
            <a:cxnSpLocks/>
          </p:cNvCxnSpPr>
          <p:nvPr/>
        </p:nvCxnSpPr>
        <p:spPr>
          <a:xfrm>
            <a:off x="4816525" y="2921970"/>
            <a:ext cx="0" cy="1306186"/>
          </a:xfrm>
          <a:prstGeom prst="line">
            <a:avLst/>
          </a:prstGeom>
          <a:ln w="19050">
            <a:solidFill>
              <a:srgbClr val="697AFF"/>
            </a:solidFill>
            <a:tailEnd type="oval" w="lg" len="lg"/>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0D6DE41F-8B90-1E73-E103-D9743B4D52E0}"/>
              </a:ext>
            </a:extLst>
          </p:cNvPr>
          <p:cNvCxnSpPr>
            <a:cxnSpLocks/>
          </p:cNvCxnSpPr>
          <p:nvPr/>
        </p:nvCxnSpPr>
        <p:spPr>
          <a:xfrm>
            <a:off x="6969155" y="3486662"/>
            <a:ext cx="0" cy="716555"/>
          </a:xfrm>
          <a:prstGeom prst="line">
            <a:avLst/>
          </a:prstGeom>
          <a:ln w="19050">
            <a:solidFill>
              <a:srgbClr val="697AFF"/>
            </a:solidFill>
            <a:tailEnd type="oval" w="lg" len="lg"/>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05A304F4-0BBF-8528-A536-97C38CB382C7}"/>
              </a:ext>
            </a:extLst>
          </p:cNvPr>
          <p:cNvCxnSpPr>
            <a:cxnSpLocks/>
          </p:cNvCxnSpPr>
          <p:nvPr/>
        </p:nvCxnSpPr>
        <p:spPr>
          <a:xfrm flipH="1" flipV="1">
            <a:off x="1503338" y="4381339"/>
            <a:ext cx="10013190" cy="2801"/>
          </a:xfrm>
          <a:prstGeom prst="line">
            <a:avLst/>
          </a:prstGeom>
          <a:ln w="19050">
            <a:solidFill>
              <a:srgbClr val="697AFF"/>
            </a:solidFill>
            <a:tailEnd type="oval"/>
          </a:ln>
        </p:spPr>
        <p:style>
          <a:lnRef idx="1">
            <a:schemeClr val="accent1"/>
          </a:lnRef>
          <a:fillRef idx="0">
            <a:schemeClr val="accent1"/>
          </a:fillRef>
          <a:effectRef idx="0">
            <a:schemeClr val="accent1"/>
          </a:effectRef>
          <a:fontRef idx="minor">
            <a:schemeClr val="tx1"/>
          </a:fontRef>
        </p:style>
      </p:cxnSp>
      <p:sp>
        <p:nvSpPr>
          <p:cNvPr id="269" name="Arc 268">
            <a:extLst>
              <a:ext uri="{FF2B5EF4-FFF2-40B4-BE49-F238E27FC236}">
                <a16:creationId xmlns:a16="http://schemas.microsoft.com/office/drawing/2014/main" id="{DC66E68C-D86F-FCC6-31F6-4EDE1D517413}"/>
              </a:ext>
            </a:extLst>
          </p:cNvPr>
          <p:cNvSpPr/>
          <p:nvPr/>
        </p:nvSpPr>
        <p:spPr>
          <a:xfrm rot="5400000">
            <a:off x="11415088" y="4207790"/>
            <a:ext cx="173784" cy="179414"/>
          </a:xfrm>
          <a:prstGeom prst="arc">
            <a:avLst>
              <a:gd name="adj1" fmla="val 11505178"/>
              <a:gd name="adj2" fmla="val 0"/>
            </a:avLst>
          </a:prstGeom>
          <a:ln w="19050">
            <a:solidFill>
              <a:srgbClr val="697A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270" name="Arc 269">
            <a:extLst>
              <a:ext uri="{FF2B5EF4-FFF2-40B4-BE49-F238E27FC236}">
                <a16:creationId xmlns:a16="http://schemas.microsoft.com/office/drawing/2014/main" id="{3A9962E7-AD2D-163C-6D17-984FC1D6B454}"/>
              </a:ext>
            </a:extLst>
          </p:cNvPr>
          <p:cNvSpPr/>
          <p:nvPr/>
        </p:nvSpPr>
        <p:spPr>
          <a:xfrm rot="16200000">
            <a:off x="764064" y="4289593"/>
            <a:ext cx="1474246" cy="1649263"/>
          </a:xfrm>
          <a:prstGeom prst="arc">
            <a:avLst>
              <a:gd name="adj1" fmla="val 11240250"/>
              <a:gd name="adj2" fmla="val 10031"/>
            </a:avLst>
          </a:prstGeom>
          <a:ln w="19050">
            <a:solidFill>
              <a:srgbClr val="697AFF"/>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cxnSp>
        <p:nvCxnSpPr>
          <p:cNvPr id="273" name="Straight Connector 272">
            <a:extLst>
              <a:ext uri="{FF2B5EF4-FFF2-40B4-BE49-F238E27FC236}">
                <a16:creationId xmlns:a16="http://schemas.microsoft.com/office/drawing/2014/main" id="{0B75339B-B4D1-0D97-9BC1-31B5DC412EFF}"/>
              </a:ext>
            </a:extLst>
          </p:cNvPr>
          <p:cNvCxnSpPr>
            <a:cxnSpLocks/>
          </p:cNvCxnSpPr>
          <p:nvPr/>
        </p:nvCxnSpPr>
        <p:spPr>
          <a:xfrm>
            <a:off x="4801970" y="4542667"/>
            <a:ext cx="0" cy="1306186"/>
          </a:xfrm>
          <a:prstGeom prst="line">
            <a:avLst/>
          </a:prstGeom>
          <a:ln w="19050">
            <a:solidFill>
              <a:srgbClr val="697AFF"/>
            </a:solidFill>
            <a:tailEnd type="oval" w="lg" len="lg"/>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1A678E4D-7774-B77C-BEF2-50DAC3DB92B0}"/>
              </a:ext>
            </a:extLst>
          </p:cNvPr>
          <p:cNvCxnSpPr>
            <a:cxnSpLocks/>
          </p:cNvCxnSpPr>
          <p:nvPr/>
        </p:nvCxnSpPr>
        <p:spPr>
          <a:xfrm>
            <a:off x="6484086" y="4951161"/>
            <a:ext cx="12651" cy="924293"/>
          </a:xfrm>
          <a:prstGeom prst="line">
            <a:avLst/>
          </a:prstGeom>
          <a:ln w="19050">
            <a:solidFill>
              <a:srgbClr val="697AFF"/>
            </a:solidFill>
            <a:tailEnd type="oval" w="lg" len="lg"/>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C6A8D137-F016-FBBE-7122-5A9F5F976614}"/>
              </a:ext>
            </a:extLst>
          </p:cNvPr>
          <p:cNvCxnSpPr>
            <a:cxnSpLocks/>
          </p:cNvCxnSpPr>
          <p:nvPr/>
        </p:nvCxnSpPr>
        <p:spPr>
          <a:xfrm>
            <a:off x="7814502" y="4951160"/>
            <a:ext cx="12651" cy="924293"/>
          </a:xfrm>
          <a:prstGeom prst="line">
            <a:avLst/>
          </a:prstGeom>
          <a:ln w="19050">
            <a:solidFill>
              <a:srgbClr val="697AFF"/>
            </a:solidFill>
            <a:tailEnd type="oval" w="lg" len="lg"/>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744465FC-FDFB-DED7-6CD7-DE188935B950}"/>
              </a:ext>
            </a:extLst>
          </p:cNvPr>
          <p:cNvCxnSpPr>
            <a:cxnSpLocks/>
          </p:cNvCxnSpPr>
          <p:nvPr/>
        </p:nvCxnSpPr>
        <p:spPr>
          <a:xfrm>
            <a:off x="3625679" y="5059365"/>
            <a:ext cx="0" cy="800719"/>
          </a:xfrm>
          <a:prstGeom prst="line">
            <a:avLst/>
          </a:prstGeom>
          <a:ln w="19050">
            <a:solidFill>
              <a:srgbClr val="697AFF"/>
            </a:solidFill>
            <a:tailEnd type="oval" w="lg" len="lg"/>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497B398D-EC9C-2EE8-9451-842CB9E60DA3}"/>
              </a:ext>
            </a:extLst>
          </p:cNvPr>
          <p:cNvCxnSpPr>
            <a:cxnSpLocks/>
          </p:cNvCxnSpPr>
          <p:nvPr/>
        </p:nvCxnSpPr>
        <p:spPr>
          <a:xfrm>
            <a:off x="9630297" y="4810760"/>
            <a:ext cx="0" cy="1035753"/>
          </a:xfrm>
          <a:prstGeom prst="line">
            <a:avLst/>
          </a:prstGeom>
          <a:ln w="19050">
            <a:solidFill>
              <a:srgbClr val="697AFF"/>
            </a:solidFill>
            <a:tailEnd type="oval" w="lg" len="lg"/>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F8CCF669-A0E5-2D14-54E6-C42729BEDB42}"/>
              </a:ext>
            </a:extLst>
          </p:cNvPr>
          <p:cNvCxnSpPr>
            <a:cxnSpLocks/>
          </p:cNvCxnSpPr>
          <p:nvPr/>
        </p:nvCxnSpPr>
        <p:spPr>
          <a:xfrm>
            <a:off x="2414676" y="5059365"/>
            <a:ext cx="0" cy="800719"/>
          </a:xfrm>
          <a:prstGeom prst="line">
            <a:avLst/>
          </a:prstGeom>
          <a:ln w="19050">
            <a:solidFill>
              <a:srgbClr val="697AFF"/>
            </a:solidFill>
            <a:tailEnd type="oval" w="lg" len="lg"/>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02BEDFD5-2445-D94E-1F7F-ECCE80174E34}"/>
              </a:ext>
            </a:extLst>
          </p:cNvPr>
          <p:cNvCxnSpPr>
            <a:cxnSpLocks/>
          </p:cNvCxnSpPr>
          <p:nvPr/>
        </p:nvCxnSpPr>
        <p:spPr>
          <a:xfrm>
            <a:off x="1272823" y="3335123"/>
            <a:ext cx="4154" cy="861774"/>
          </a:xfrm>
          <a:prstGeom prst="line">
            <a:avLst/>
          </a:prstGeom>
          <a:ln w="19050">
            <a:solidFill>
              <a:srgbClr val="697AFF"/>
            </a:solidFill>
            <a:tailEnd type="oval" w="lg" len="lg"/>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D4BEFF7C-5FE5-8D76-4F0D-4ED98A66C627}"/>
              </a:ext>
            </a:extLst>
          </p:cNvPr>
          <p:cNvCxnSpPr>
            <a:cxnSpLocks/>
          </p:cNvCxnSpPr>
          <p:nvPr/>
        </p:nvCxnSpPr>
        <p:spPr>
          <a:xfrm>
            <a:off x="1276977" y="5059364"/>
            <a:ext cx="0" cy="800719"/>
          </a:xfrm>
          <a:prstGeom prst="line">
            <a:avLst/>
          </a:prstGeom>
          <a:ln w="19050">
            <a:solidFill>
              <a:srgbClr val="697AFF"/>
            </a:solidFill>
            <a:tailEnd type="oval" w="lg" len="lg"/>
          </a:ln>
        </p:spPr>
        <p:style>
          <a:lnRef idx="1">
            <a:schemeClr val="accent1"/>
          </a:lnRef>
          <a:fillRef idx="0">
            <a:schemeClr val="accent1"/>
          </a:fillRef>
          <a:effectRef idx="0">
            <a:schemeClr val="accent1"/>
          </a:effectRef>
          <a:fontRef idx="minor">
            <a:schemeClr val="tx1"/>
          </a:fontRef>
        </p:style>
      </p:cxnSp>
      <p:pic>
        <p:nvPicPr>
          <p:cNvPr id="4" name="Picture 3" descr="A red and grey text on a black background&#10;&#10;Description automatically generated">
            <a:extLst>
              <a:ext uri="{FF2B5EF4-FFF2-40B4-BE49-F238E27FC236}">
                <a16:creationId xmlns:a16="http://schemas.microsoft.com/office/drawing/2014/main" id="{B45CC304-866E-318C-27CC-4B7F4A11CE92}"/>
              </a:ext>
            </a:extLst>
          </p:cNvPr>
          <p:cNvPicPr>
            <a:picLocks noChangeAspect="1"/>
          </p:cNvPicPr>
          <p:nvPr/>
        </p:nvPicPr>
        <p:blipFill>
          <a:blip r:embed="rId3"/>
          <a:stretch>
            <a:fillRect/>
          </a:stretch>
        </p:blipFill>
        <p:spPr>
          <a:xfrm>
            <a:off x="4944243" y="6178344"/>
            <a:ext cx="1332579" cy="523569"/>
          </a:xfrm>
          <a:prstGeom prst="rect">
            <a:avLst/>
          </a:prstGeom>
        </p:spPr>
      </p:pic>
    </p:spTree>
    <p:extLst>
      <p:ext uri="{BB962C8B-B14F-4D97-AF65-F5344CB8AC3E}">
        <p14:creationId xmlns:p14="http://schemas.microsoft.com/office/powerpoint/2010/main" val="129029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B5C59E-9548-62A1-0607-43FCBCCA57A4}"/>
              </a:ext>
            </a:extLst>
          </p:cNvPr>
          <p:cNvPicPr>
            <a:picLocks noChangeAspect="1"/>
          </p:cNvPicPr>
          <p:nvPr/>
        </p:nvPicPr>
        <p:blipFill>
          <a:blip r:embed="rId2"/>
          <a:stretch>
            <a:fillRect/>
          </a:stretch>
        </p:blipFill>
        <p:spPr>
          <a:xfrm>
            <a:off x="5889979" y="855983"/>
            <a:ext cx="6302021" cy="2966261"/>
          </a:xfrm>
          <a:prstGeom prst="rect">
            <a:avLst/>
          </a:prstGeom>
        </p:spPr>
      </p:pic>
      <p:grpSp>
        <p:nvGrpSpPr>
          <p:cNvPr id="9" name="Group 8">
            <a:extLst>
              <a:ext uri="{FF2B5EF4-FFF2-40B4-BE49-F238E27FC236}">
                <a16:creationId xmlns:a16="http://schemas.microsoft.com/office/drawing/2014/main" id="{9A845291-AEE2-CEE4-4A4E-CC1775351EC9}"/>
              </a:ext>
            </a:extLst>
          </p:cNvPr>
          <p:cNvGrpSpPr/>
          <p:nvPr/>
        </p:nvGrpSpPr>
        <p:grpSpPr>
          <a:xfrm>
            <a:off x="43542" y="242341"/>
            <a:ext cx="7546557" cy="621226"/>
            <a:chOff x="0" y="242341"/>
            <a:chExt cx="7285205" cy="599830"/>
          </a:xfrm>
        </p:grpSpPr>
        <p:sp>
          <p:nvSpPr>
            <p:cNvPr id="10" name="Rectangle: Rounded Corners 9">
              <a:extLst>
                <a:ext uri="{FF2B5EF4-FFF2-40B4-BE49-F238E27FC236}">
                  <a16:creationId xmlns:a16="http://schemas.microsoft.com/office/drawing/2014/main" id="{259193E1-13D2-850F-8BA2-66DDC7D61FED}"/>
                </a:ext>
              </a:extLst>
            </p:cNvPr>
            <p:cNvSpPr/>
            <p:nvPr/>
          </p:nvSpPr>
          <p:spPr>
            <a:xfrm>
              <a:off x="373134" y="242341"/>
              <a:ext cx="6912071" cy="599830"/>
            </a:xfrm>
            <a:prstGeom prst="roundRect">
              <a:avLst>
                <a:gd name="adj" fmla="val 50000"/>
              </a:avLst>
            </a:prstGeom>
            <a:solidFill>
              <a:srgbClr val="697A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685800"/>
              <a:r>
                <a:rPr lang="en-GB" sz="2500" b="1">
                  <a:solidFill>
                    <a:prstClr val="white"/>
                  </a:solidFill>
                  <a:latin typeface="IBM Plex Sans SemiBold"/>
                  <a:cs typeface="Arial"/>
                </a:rPr>
                <a:t>STATISTICS: Pre-screening of proposals </a:t>
              </a:r>
              <a:endParaRPr lang="en-US"/>
            </a:p>
          </p:txBody>
        </p:sp>
        <p:cxnSp>
          <p:nvCxnSpPr>
            <p:cNvPr id="11" name="Straight Connector 10">
              <a:extLst>
                <a:ext uri="{FF2B5EF4-FFF2-40B4-BE49-F238E27FC236}">
                  <a16:creationId xmlns:a16="http://schemas.microsoft.com/office/drawing/2014/main" id="{F52E7C68-81C7-F4DD-821F-52E89644F7B1}"/>
                </a:ext>
              </a:extLst>
            </p:cNvPr>
            <p:cNvCxnSpPr>
              <a:cxnSpLocks/>
              <a:endCxn id="10" idx="1"/>
            </p:cNvCxnSpPr>
            <p:nvPr/>
          </p:nvCxnSpPr>
          <p:spPr>
            <a:xfrm>
              <a:off x="0" y="480262"/>
              <a:ext cx="373134" cy="61994"/>
            </a:xfrm>
            <a:prstGeom prst="line">
              <a:avLst/>
            </a:prstGeom>
            <a:ln w="19050">
              <a:solidFill>
                <a:srgbClr val="697AFF"/>
              </a:solidFill>
            </a:ln>
          </p:spPr>
          <p:style>
            <a:lnRef idx="1">
              <a:schemeClr val="accent1"/>
            </a:lnRef>
            <a:fillRef idx="0">
              <a:schemeClr val="accent1"/>
            </a:fillRef>
            <a:effectRef idx="0">
              <a:schemeClr val="accent1"/>
            </a:effectRef>
            <a:fontRef idx="minor">
              <a:schemeClr val="tx1"/>
            </a:fontRef>
          </p:style>
        </p:cxnSp>
      </p:grpSp>
      <p:sp>
        <p:nvSpPr>
          <p:cNvPr id="12" name="Rectangle 2">
            <a:extLst>
              <a:ext uri="{FF2B5EF4-FFF2-40B4-BE49-F238E27FC236}">
                <a16:creationId xmlns:a16="http://schemas.microsoft.com/office/drawing/2014/main" id="{15DB4004-6B4A-62AC-F04A-1E435216E14C}"/>
              </a:ext>
            </a:extLst>
          </p:cNvPr>
          <p:cNvSpPr/>
          <p:nvPr/>
        </p:nvSpPr>
        <p:spPr>
          <a:xfrm>
            <a:off x="0" y="-2"/>
            <a:ext cx="135915" cy="6930188"/>
          </a:xfrm>
          <a:prstGeom prst="rect">
            <a:avLst/>
          </a:prstGeom>
          <a:solidFill>
            <a:srgbClr val="4BC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TextBox 12">
            <a:extLst>
              <a:ext uri="{FF2B5EF4-FFF2-40B4-BE49-F238E27FC236}">
                <a16:creationId xmlns:a16="http://schemas.microsoft.com/office/drawing/2014/main" id="{683C1A17-B0D9-0800-2AA3-4B72DB2088DB}"/>
              </a:ext>
            </a:extLst>
          </p:cNvPr>
          <p:cNvSpPr txBox="1"/>
          <p:nvPr/>
        </p:nvSpPr>
        <p:spPr>
          <a:xfrm>
            <a:off x="585627" y="1341434"/>
            <a:ext cx="4099389" cy="2862322"/>
          </a:xfrm>
          <a:prstGeom prst="rect">
            <a:avLst/>
          </a:prstGeom>
          <a:noFill/>
        </p:spPr>
        <p:txBody>
          <a:bodyPr wrap="square" rtlCol="0">
            <a:spAutoFit/>
          </a:bodyPr>
          <a:lstStyle/>
          <a:p>
            <a:r>
              <a:rPr lang="en-GB" sz="3600">
                <a:latin typeface="IBM Plex Sans" panose="020B0503050203000203" pitchFamily="34" charset="0"/>
              </a:rPr>
              <a:t>Users:</a:t>
            </a:r>
          </a:p>
          <a:p>
            <a:r>
              <a:rPr lang="en-GB" sz="3600" b="1">
                <a:latin typeface="IBM Plex Sans" panose="020B0503050203000203" pitchFamily="34" charset="0"/>
              </a:rPr>
              <a:t>900 Experts</a:t>
            </a:r>
          </a:p>
          <a:p>
            <a:r>
              <a:rPr lang="en-GB" sz="3600" b="1">
                <a:latin typeface="IBM Plex Sans" panose="020B0503050203000203" pitchFamily="34" charset="0"/>
              </a:rPr>
              <a:t>137 NCPs</a:t>
            </a:r>
          </a:p>
          <a:p>
            <a:r>
              <a:rPr lang="en-GB" sz="3600" b="1">
                <a:latin typeface="IBM Plex Sans" panose="020B0503050203000203" pitchFamily="34" charset="0"/>
              </a:rPr>
              <a:t>80 pre-screenings via the portal</a:t>
            </a:r>
          </a:p>
        </p:txBody>
      </p:sp>
      <p:pic>
        <p:nvPicPr>
          <p:cNvPr id="15" name="Picture 14" descr="A screenshot of a computer&#10;&#10;Description automatically generated">
            <a:extLst>
              <a:ext uri="{FF2B5EF4-FFF2-40B4-BE49-F238E27FC236}">
                <a16:creationId xmlns:a16="http://schemas.microsoft.com/office/drawing/2014/main" id="{5ADD1F3C-0E37-8BA2-32F0-DF89F4C9F5B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889979" y="3808615"/>
            <a:ext cx="3061356" cy="2193402"/>
          </a:xfrm>
          <a:prstGeom prst="rect">
            <a:avLst/>
          </a:prstGeom>
        </p:spPr>
      </p:pic>
      <p:sp>
        <p:nvSpPr>
          <p:cNvPr id="16" name="Rectangle 15">
            <a:extLst>
              <a:ext uri="{FF2B5EF4-FFF2-40B4-BE49-F238E27FC236}">
                <a16:creationId xmlns:a16="http://schemas.microsoft.com/office/drawing/2014/main" id="{EBDA0058-41AE-72BF-14F4-CBB1C27AC5DA}"/>
              </a:ext>
            </a:extLst>
          </p:cNvPr>
          <p:cNvSpPr/>
          <p:nvPr/>
        </p:nvSpPr>
        <p:spPr>
          <a:xfrm>
            <a:off x="7589179" y="2039138"/>
            <a:ext cx="3421364" cy="17779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3" name="Picture 2" descr="A red and grey text on a black background&#10;&#10;Description automatically generated">
            <a:extLst>
              <a:ext uri="{FF2B5EF4-FFF2-40B4-BE49-F238E27FC236}">
                <a16:creationId xmlns:a16="http://schemas.microsoft.com/office/drawing/2014/main" id="{408F7AD6-38CE-BDAC-59C3-65D9C0C52FC7}"/>
              </a:ext>
            </a:extLst>
          </p:cNvPr>
          <p:cNvPicPr>
            <a:picLocks noChangeAspect="1"/>
          </p:cNvPicPr>
          <p:nvPr/>
        </p:nvPicPr>
        <p:blipFill>
          <a:blip r:embed="rId4"/>
          <a:stretch>
            <a:fillRect/>
          </a:stretch>
        </p:blipFill>
        <p:spPr>
          <a:xfrm>
            <a:off x="4944243" y="6178344"/>
            <a:ext cx="1332579" cy="523569"/>
          </a:xfrm>
          <a:prstGeom prst="rect">
            <a:avLst/>
          </a:prstGeom>
        </p:spPr>
      </p:pic>
    </p:spTree>
    <p:extLst>
      <p:ext uri="{BB962C8B-B14F-4D97-AF65-F5344CB8AC3E}">
        <p14:creationId xmlns:p14="http://schemas.microsoft.com/office/powerpoint/2010/main" val="4053592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A845291-AEE2-CEE4-4A4E-CC1775351EC9}"/>
              </a:ext>
            </a:extLst>
          </p:cNvPr>
          <p:cNvGrpSpPr/>
          <p:nvPr/>
        </p:nvGrpSpPr>
        <p:grpSpPr>
          <a:xfrm>
            <a:off x="0" y="242341"/>
            <a:ext cx="7670487" cy="645510"/>
            <a:chOff x="0" y="242341"/>
            <a:chExt cx="7670487" cy="645510"/>
          </a:xfrm>
        </p:grpSpPr>
        <p:sp>
          <p:nvSpPr>
            <p:cNvPr id="10" name="Rectangle: Rounded Corners 9">
              <a:extLst>
                <a:ext uri="{FF2B5EF4-FFF2-40B4-BE49-F238E27FC236}">
                  <a16:creationId xmlns:a16="http://schemas.microsoft.com/office/drawing/2014/main" id="{259193E1-13D2-850F-8BA2-66DDC7D61FED}"/>
                </a:ext>
              </a:extLst>
            </p:cNvPr>
            <p:cNvSpPr/>
            <p:nvPr/>
          </p:nvSpPr>
          <p:spPr>
            <a:xfrm>
              <a:off x="373134" y="242341"/>
              <a:ext cx="7297353" cy="645510"/>
            </a:xfrm>
            <a:prstGeom prst="roundRect">
              <a:avLst>
                <a:gd name="adj" fmla="val 50000"/>
              </a:avLst>
            </a:prstGeom>
            <a:solidFill>
              <a:srgbClr val="697A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685800"/>
              <a:r>
                <a:rPr lang="en-GB" sz="2500" b="1">
                  <a:solidFill>
                    <a:prstClr val="white"/>
                  </a:solidFill>
                  <a:latin typeface="IBM Plex Sans SemiBold"/>
                  <a:cs typeface="Arial"/>
                </a:rPr>
                <a:t>STATISTICS: Pre-screening of proposals </a:t>
              </a:r>
              <a:endParaRPr lang="en-US" sz="2500">
                <a:solidFill>
                  <a:prstClr val="white"/>
                </a:solidFill>
                <a:latin typeface="IBM Plex Sans SemiBold"/>
                <a:cs typeface="Arial"/>
              </a:endParaRPr>
            </a:p>
          </p:txBody>
        </p:sp>
        <p:cxnSp>
          <p:nvCxnSpPr>
            <p:cNvPr id="11" name="Straight Connector 10">
              <a:extLst>
                <a:ext uri="{FF2B5EF4-FFF2-40B4-BE49-F238E27FC236}">
                  <a16:creationId xmlns:a16="http://schemas.microsoft.com/office/drawing/2014/main" id="{F52E7C68-81C7-F4DD-821F-52E89644F7B1}"/>
                </a:ext>
              </a:extLst>
            </p:cNvPr>
            <p:cNvCxnSpPr>
              <a:cxnSpLocks/>
              <a:endCxn id="10" idx="1"/>
            </p:cNvCxnSpPr>
            <p:nvPr/>
          </p:nvCxnSpPr>
          <p:spPr>
            <a:xfrm>
              <a:off x="0" y="480262"/>
              <a:ext cx="373134" cy="84834"/>
            </a:xfrm>
            <a:prstGeom prst="line">
              <a:avLst/>
            </a:prstGeom>
            <a:ln w="19050">
              <a:solidFill>
                <a:srgbClr val="697AFF"/>
              </a:solidFill>
            </a:ln>
          </p:spPr>
          <p:style>
            <a:lnRef idx="1">
              <a:schemeClr val="accent1"/>
            </a:lnRef>
            <a:fillRef idx="0">
              <a:schemeClr val="accent1"/>
            </a:fillRef>
            <a:effectRef idx="0">
              <a:schemeClr val="accent1"/>
            </a:effectRef>
            <a:fontRef idx="minor">
              <a:schemeClr val="tx1"/>
            </a:fontRef>
          </p:style>
        </p:cxnSp>
      </p:grpSp>
      <p:sp>
        <p:nvSpPr>
          <p:cNvPr id="12" name="Rectangle 2">
            <a:extLst>
              <a:ext uri="{FF2B5EF4-FFF2-40B4-BE49-F238E27FC236}">
                <a16:creationId xmlns:a16="http://schemas.microsoft.com/office/drawing/2014/main" id="{15DB4004-6B4A-62AC-F04A-1E435216E14C}"/>
              </a:ext>
            </a:extLst>
          </p:cNvPr>
          <p:cNvSpPr/>
          <p:nvPr/>
        </p:nvSpPr>
        <p:spPr>
          <a:xfrm>
            <a:off x="0" y="-2"/>
            <a:ext cx="135915" cy="6930188"/>
          </a:xfrm>
          <a:prstGeom prst="rect">
            <a:avLst/>
          </a:prstGeom>
          <a:solidFill>
            <a:srgbClr val="4BC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5" name="Obraz 14">
            <a:extLst>
              <a:ext uri="{FF2B5EF4-FFF2-40B4-BE49-F238E27FC236}">
                <a16:creationId xmlns:a16="http://schemas.microsoft.com/office/drawing/2014/main" id="{C39F0132-26DA-E738-D06B-A8E10E387CAA}"/>
              </a:ext>
            </a:extLst>
          </p:cNvPr>
          <p:cNvPicPr>
            <a:picLocks noChangeAspect="1"/>
          </p:cNvPicPr>
          <p:nvPr/>
        </p:nvPicPr>
        <p:blipFill rotWithShape="1">
          <a:blip r:embed="rId2">
            <a:extLst>
              <a:ext uri="{28A0092B-C50C-407E-A947-70E740481C1C}">
                <a14:useLocalDpi xmlns:a14="http://schemas.microsoft.com/office/drawing/2010/main" val="0"/>
              </a:ext>
            </a:extLst>
          </a:blip>
          <a:srcRect l="2614"/>
          <a:stretch/>
        </p:blipFill>
        <p:spPr bwMode="auto">
          <a:xfrm>
            <a:off x="1067400" y="2650911"/>
            <a:ext cx="2259594" cy="809008"/>
          </a:xfrm>
          <a:prstGeom prst="rect">
            <a:avLst/>
          </a:prstGeom>
          <a:noFill/>
          <a:ln>
            <a:noFill/>
          </a:ln>
          <a:extLst>
            <a:ext uri="{53640926-AAD7-44D8-BBD7-CCE9431645EC}">
              <a14:shadowObscured xmlns:a14="http://schemas.microsoft.com/office/drawing/2010/main"/>
            </a:ext>
          </a:extLst>
        </p:spPr>
      </p:pic>
      <p:pic>
        <p:nvPicPr>
          <p:cNvPr id="6" name="Obraz 16">
            <a:extLst>
              <a:ext uri="{FF2B5EF4-FFF2-40B4-BE49-F238E27FC236}">
                <a16:creationId xmlns:a16="http://schemas.microsoft.com/office/drawing/2014/main" id="{48EDC9B6-4A49-50E1-263C-7996FD279F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38730" y="2627410"/>
            <a:ext cx="2227703" cy="811822"/>
          </a:xfrm>
          <a:prstGeom prst="rect">
            <a:avLst/>
          </a:prstGeom>
          <a:noFill/>
        </p:spPr>
      </p:pic>
      <p:pic>
        <p:nvPicPr>
          <p:cNvPr id="7" name="Obraz 12">
            <a:extLst>
              <a:ext uri="{FF2B5EF4-FFF2-40B4-BE49-F238E27FC236}">
                <a16:creationId xmlns:a16="http://schemas.microsoft.com/office/drawing/2014/main" id="{F4C3E0D1-428D-9B12-937A-886040418AF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6852" y="3967050"/>
            <a:ext cx="3826227" cy="2003575"/>
          </a:xfrm>
          <a:prstGeom prst="rect">
            <a:avLst/>
          </a:prstGeom>
          <a:noFill/>
        </p:spPr>
      </p:pic>
      <p:sp>
        <p:nvSpPr>
          <p:cNvPr id="15" name="TextBox 14">
            <a:extLst>
              <a:ext uri="{FF2B5EF4-FFF2-40B4-BE49-F238E27FC236}">
                <a16:creationId xmlns:a16="http://schemas.microsoft.com/office/drawing/2014/main" id="{949F4028-0B4B-44A6-0AF7-10106C644030}"/>
              </a:ext>
            </a:extLst>
          </p:cNvPr>
          <p:cNvSpPr txBox="1"/>
          <p:nvPr/>
        </p:nvSpPr>
        <p:spPr>
          <a:xfrm>
            <a:off x="373134" y="899252"/>
            <a:ext cx="9791272" cy="1200329"/>
          </a:xfrm>
          <a:prstGeom prst="rect">
            <a:avLst/>
          </a:prstGeom>
          <a:noFill/>
        </p:spPr>
        <p:txBody>
          <a:bodyPr wrap="square" rtlCol="0">
            <a:spAutoFit/>
          </a:bodyPr>
          <a:lstStyle/>
          <a:p>
            <a:r>
              <a:rPr lang="en-GB" sz="3600">
                <a:latin typeface="IBM Plex Sans" panose="020B0503050203000203" pitchFamily="34" charset="0"/>
              </a:rPr>
              <a:t>Scores for pre-screened vs not pre-screened proposals (mixed mode)</a:t>
            </a:r>
          </a:p>
        </p:txBody>
      </p:sp>
      <p:cxnSp>
        <p:nvCxnSpPr>
          <p:cNvPr id="17" name="Straight Connector 16">
            <a:extLst>
              <a:ext uri="{FF2B5EF4-FFF2-40B4-BE49-F238E27FC236}">
                <a16:creationId xmlns:a16="http://schemas.microsoft.com/office/drawing/2014/main" id="{19B139EB-5DAB-83AD-E52E-2721B434BF32}"/>
              </a:ext>
            </a:extLst>
          </p:cNvPr>
          <p:cNvCxnSpPr/>
          <p:nvPr/>
        </p:nvCxnSpPr>
        <p:spPr>
          <a:xfrm>
            <a:off x="6605071" y="2619205"/>
            <a:ext cx="0" cy="3417051"/>
          </a:xfrm>
          <a:prstGeom prst="line">
            <a:avLst/>
          </a:prstGeom>
          <a:ln>
            <a:solidFill>
              <a:srgbClr val="697AFF"/>
            </a:solidFill>
          </a:ln>
        </p:spPr>
        <p:style>
          <a:lnRef idx="1">
            <a:schemeClr val="accent1"/>
          </a:lnRef>
          <a:fillRef idx="0">
            <a:schemeClr val="accent1"/>
          </a:fillRef>
          <a:effectRef idx="0">
            <a:schemeClr val="accent1"/>
          </a:effectRef>
          <a:fontRef idx="minor">
            <a:schemeClr val="tx1"/>
          </a:fontRef>
        </p:style>
      </p:cxnSp>
      <p:pic>
        <p:nvPicPr>
          <p:cNvPr id="18" name="Obraz 26">
            <a:extLst>
              <a:ext uri="{FF2B5EF4-FFF2-40B4-BE49-F238E27FC236}">
                <a16:creationId xmlns:a16="http://schemas.microsoft.com/office/drawing/2014/main" id="{F47E2864-E59D-EF1A-25B5-2FF80843B311}"/>
              </a:ext>
            </a:extLst>
          </p:cNvPr>
          <p:cNvPicPr>
            <a:picLocks noChangeAspect="1"/>
          </p:cNvPicPr>
          <p:nvPr/>
        </p:nvPicPr>
        <p:blipFill rotWithShape="1">
          <a:blip r:embed="rId5">
            <a:extLst>
              <a:ext uri="{28A0092B-C50C-407E-A947-70E740481C1C}">
                <a14:useLocalDpi xmlns:a14="http://schemas.microsoft.com/office/drawing/2010/main" val="0"/>
              </a:ext>
            </a:extLst>
          </a:blip>
          <a:srcRect l="68701" t="23052" r="13673" b="10216"/>
          <a:stretch/>
        </p:blipFill>
        <p:spPr bwMode="auto">
          <a:xfrm>
            <a:off x="3444464" y="2619205"/>
            <a:ext cx="576796" cy="1200330"/>
          </a:xfrm>
          <a:prstGeom prst="rect">
            <a:avLst/>
          </a:prstGeom>
          <a:noFill/>
        </p:spPr>
      </p:pic>
      <p:pic>
        <p:nvPicPr>
          <p:cNvPr id="19" name="Obraz 24">
            <a:extLst>
              <a:ext uri="{FF2B5EF4-FFF2-40B4-BE49-F238E27FC236}">
                <a16:creationId xmlns:a16="http://schemas.microsoft.com/office/drawing/2014/main" id="{CD5689E1-3179-40CD-93D5-52D765160F2D}"/>
              </a:ext>
            </a:extLst>
          </p:cNvPr>
          <p:cNvPicPr>
            <a:picLocks noChangeAspect="1"/>
          </p:cNvPicPr>
          <p:nvPr/>
        </p:nvPicPr>
        <p:blipFill rotWithShape="1">
          <a:blip r:embed="rId6">
            <a:extLst>
              <a:ext uri="{28A0092B-C50C-407E-A947-70E740481C1C}">
                <a14:useLocalDpi xmlns:a14="http://schemas.microsoft.com/office/drawing/2010/main" val="0"/>
              </a:ext>
            </a:extLst>
          </a:blip>
          <a:srcRect l="70437" t="18371" r="8350" b="8150"/>
          <a:stretch/>
        </p:blipFill>
        <p:spPr bwMode="auto">
          <a:xfrm>
            <a:off x="373134" y="2595003"/>
            <a:ext cx="694266" cy="1278467"/>
          </a:xfrm>
          <a:prstGeom prst="rect">
            <a:avLst/>
          </a:prstGeom>
          <a:noFill/>
        </p:spPr>
      </p:pic>
      <p:sp>
        <p:nvSpPr>
          <p:cNvPr id="13" name="TextBox 12">
            <a:extLst>
              <a:ext uri="{FF2B5EF4-FFF2-40B4-BE49-F238E27FC236}">
                <a16:creationId xmlns:a16="http://schemas.microsoft.com/office/drawing/2014/main" id="{FD828BC6-9D30-9232-B0DB-9C537B0E0E90}"/>
              </a:ext>
            </a:extLst>
          </p:cNvPr>
          <p:cNvSpPr txBox="1"/>
          <p:nvPr/>
        </p:nvSpPr>
        <p:spPr>
          <a:xfrm>
            <a:off x="373134" y="2195276"/>
            <a:ext cx="9791272" cy="338554"/>
          </a:xfrm>
          <a:prstGeom prst="rect">
            <a:avLst/>
          </a:prstGeom>
          <a:noFill/>
        </p:spPr>
        <p:txBody>
          <a:bodyPr wrap="square" rtlCol="0">
            <a:spAutoFit/>
          </a:bodyPr>
          <a:lstStyle/>
          <a:p>
            <a:r>
              <a:rPr lang="en-GB" sz="1600">
                <a:latin typeface="IBM Plex Sans" panose="020B0503050203000203" pitchFamily="34" charset="0"/>
              </a:rPr>
              <a:t>Not pre-screened</a:t>
            </a:r>
          </a:p>
        </p:txBody>
      </p:sp>
      <p:pic>
        <p:nvPicPr>
          <p:cNvPr id="14" name="Obraz 6">
            <a:extLst>
              <a:ext uri="{FF2B5EF4-FFF2-40B4-BE49-F238E27FC236}">
                <a16:creationId xmlns:a16="http://schemas.microsoft.com/office/drawing/2014/main" id="{695B70A5-D082-3228-D868-2E15F4B1F24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785144" y="2712069"/>
            <a:ext cx="2208474" cy="727404"/>
          </a:xfrm>
          <a:prstGeom prst="rect">
            <a:avLst/>
          </a:prstGeom>
          <a:noFill/>
        </p:spPr>
      </p:pic>
      <p:pic>
        <p:nvPicPr>
          <p:cNvPr id="16" name="Obraz 10">
            <a:extLst>
              <a:ext uri="{FF2B5EF4-FFF2-40B4-BE49-F238E27FC236}">
                <a16:creationId xmlns:a16="http://schemas.microsoft.com/office/drawing/2014/main" id="{3ACE81B4-47EB-E3CD-4C5C-7C7C2B73F39F}"/>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639360" y="3785766"/>
            <a:ext cx="3880332" cy="2189916"/>
          </a:xfrm>
          <a:prstGeom prst="rect">
            <a:avLst/>
          </a:prstGeom>
          <a:noFill/>
        </p:spPr>
      </p:pic>
      <p:pic>
        <p:nvPicPr>
          <p:cNvPr id="20" name="Obraz 8">
            <a:extLst>
              <a:ext uri="{FF2B5EF4-FFF2-40B4-BE49-F238E27FC236}">
                <a16:creationId xmlns:a16="http://schemas.microsoft.com/office/drawing/2014/main" id="{66251A1A-589B-CDC7-4911-4E97172112A3}"/>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398607" y="2672674"/>
            <a:ext cx="2183618" cy="766799"/>
          </a:xfrm>
          <a:prstGeom prst="rect">
            <a:avLst/>
          </a:prstGeom>
          <a:noFill/>
        </p:spPr>
      </p:pic>
      <p:sp>
        <p:nvSpPr>
          <p:cNvPr id="21" name="TextBox 20">
            <a:extLst>
              <a:ext uri="{FF2B5EF4-FFF2-40B4-BE49-F238E27FC236}">
                <a16:creationId xmlns:a16="http://schemas.microsoft.com/office/drawing/2014/main" id="{CB6D6304-8733-5CFF-5A7A-83AB56EB4158}"/>
              </a:ext>
            </a:extLst>
          </p:cNvPr>
          <p:cNvSpPr txBox="1"/>
          <p:nvPr/>
        </p:nvSpPr>
        <p:spPr>
          <a:xfrm>
            <a:off x="6686589" y="2171380"/>
            <a:ext cx="9791272" cy="338554"/>
          </a:xfrm>
          <a:prstGeom prst="rect">
            <a:avLst/>
          </a:prstGeom>
          <a:noFill/>
        </p:spPr>
        <p:txBody>
          <a:bodyPr wrap="square" rtlCol="0">
            <a:spAutoFit/>
          </a:bodyPr>
          <a:lstStyle/>
          <a:p>
            <a:r>
              <a:rPr lang="en-GB" sz="1600">
                <a:latin typeface="IBM Plex Sans" panose="020B0503050203000203" pitchFamily="34" charset="0"/>
              </a:rPr>
              <a:t>Pre-screened</a:t>
            </a:r>
          </a:p>
        </p:txBody>
      </p:sp>
      <p:pic>
        <p:nvPicPr>
          <p:cNvPr id="3" name="Picture 2" descr="A red and grey text on a black background&#10;&#10;Description automatically generated">
            <a:extLst>
              <a:ext uri="{FF2B5EF4-FFF2-40B4-BE49-F238E27FC236}">
                <a16:creationId xmlns:a16="http://schemas.microsoft.com/office/drawing/2014/main" id="{D6C0DDD4-C2CF-702F-3520-E80B08D9AC48}"/>
              </a:ext>
            </a:extLst>
          </p:cNvPr>
          <p:cNvPicPr>
            <a:picLocks noChangeAspect="1"/>
          </p:cNvPicPr>
          <p:nvPr/>
        </p:nvPicPr>
        <p:blipFill>
          <a:blip r:embed="rId10"/>
          <a:stretch>
            <a:fillRect/>
          </a:stretch>
        </p:blipFill>
        <p:spPr>
          <a:xfrm>
            <a:off x="4944243" y="6178344"/>
            <a:ext cx="1332579" cy="523569"/>
          </a:xfrm>
          <a:prstGeom prst="rect">
            <a:avLst/>
          </a:prstGeom>
        </p:spPr>
      </p:pic>
    </p:spTree>
    <p:extLst>
      <p:ext uri="{BB962C8B-B14F-4D97-AF65-F5344CB8AC3E}">
        <p14:creationId xmlns:p14="http://schemas.microsoft.com/office/powerpoint/2010/main" val="4286043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F879F11C-163E-348A-0150-ED146CA06745}"/>
              </a:ext>
            </a:extLst>
          </p:cNvPr>
          <p:cNvPicPr>
            <a:picLocks noChangeAspect="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l="29201" t="13916" r="14515" b="38649"/>
          <a:stretch/>
        </p:blipFill>
        <p:spPr>
          <a:xfrm>
            <a:off x="0" y="0"/>
            <a:ext cx="12192000" cy="6007099"/>
          </a:xfrm>
          <a:prstGeom prst="rect">
            <a:avLst/>
          </a:prstGeom>
          <a:solidFill>
            <a:schemeClr val="bg1">
              <a:lumMod val="95000"/>
            </a:schemeClr>
          </a:solidFill>
        </p:spPr>
      </p:pic>
      <p:sp>
        <p:nvSpPr>
          <p:cNvPr id="2" name="Title 1">
            <a:extLst>
              <a:ext uri="{FF2B5EF4-FFF2-40B4-BE49-F238E27FC236}">
                <a16:creationId xmlns:a16="http://schemas.microsoft.com/office/drawing/2014/main" id="{1465263C-A951-348B-66A6-4FC69673CDB5}"/>
              </a:ext>
            </a:extLst>
          </p:cNvPr>
          <p:cNvSpPr txBox="1">
            <a:spLocks/>
          </p:cNvSpPr>
          <p:nvPr/>
        </p:nvSpPr>
        <p:spPr>
          <a:xfrm>
            <a:off x="566047" y="176545"/>
            <a:ext cx="8491437" cy="919362"/>
          </a:xfrm>
          <a:prstGeom prst="rect">
            <a:avLst/>
          </a:prstGeom>
          <a:noFill/>
          <a:ln w="28575">
            <a:noFill/>
          </a:ln>
        </p:spPr>
        <p:txBody>
          <a:bodyPr vert="horz" wrap="square" lIns="18000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nSpc>
                <a:spcPct val="120000"/>
              </a:lnSpc>
            </a:pPr>
            <a:r>
              <a:rPr lang="pl-PL" sz="4800">
                <a:latin typeface="IBM Plex Sans Light" panose="020B0403050203000203" pitchFamily="34" charset="0"/>
                <a:cs typeface="Calibri" panose="020F0502020204030204" pitchFamily="34" charset="0"/>
              </a:rPr>
              <a:t>Feedback from the </a:t>
            </a:r>
            <a:r>
              <a:rPr lang="pl-PL" sz="4800" err="1">
                <a:latin typeface="IBM Plex Sans Light" panose="020B0403050203000203" pitchFamily="34" charset="0"/>
                <a:cs typeface="Calibri" panose="020F0502020204030204" pitchFamily="34" charset="0"/>
              </a:rPr>
              <a:t>applicants</a:t>
            </a:r>
            <a:endParaRPr lang="pl-PL" sz="4800">
              <a:latin typeface="IBM Plex Sans Light" panose="020B0403050203000203" pitchFamily="34" charset="0"/>
              <a:cs typeface="Calibri" panose="020F0502020204030204" pitchFamily="34" charset="0"/>
            </a:endParaRPr>
          </a:p>
        </p:txBody>
      </p:sp>
      <p:sp>
        <p:nvSpPr>
          <p:cNvPr id="3" name="Oval 2">
            <a:extLst>
              <a:ext uri="{FF2B5EF4-FFF2-40B4-BE49-F238E27FC236}">
                <a16:creationId xmlns:a16="http://schemas.microsoft.com/office/drawing/2014/main" id="{72655494-BAFB-F8CA-CE78-21601AE103D9}"/>
              </a:ext>
            </a:extLst>
          </p:cNvPr>
          <p:cNvSpPr/>
          <p:nvPr/>
        </p:nvSpPr>
        <p:spPr>
          <a:xfrm>
            <a:off x="246715" y="494266"/>
            <a:ext cx="373053" cy="37305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pl-PL" sz="3200">
              <a:latin typeface="IBM Plex Sans SemiBold" panose="020B0703050203000203" pitchFamily="34" charset="0"/>
            </a:endParaRPr>
          </a:p>
        </p:txBody>
      </p:sp>
      <p:sp>
        <p:nvSpPr>
          <p:cNvPr id="4" name="Speech Bubble: Rectangle 3">
            <a:extLst>
              <a:ext uri="{FF2B5EF4-FFF2-40B4-BE49-F238E27FC236}">
                <a16:creationId xmlns:a16="http://schemas.microsoft.com/office/drawing/2014/main" id="{E6F4A489-4F48-985D-1732-8EE6EF3B445A}"/>
              </a:ext>
            </a:extLst>
          </p:cNvPr>
          <p:cNvSpPr/>
          <p:nvPr/>
        </p:nvSpPr>
        <p:spPr>
          <a:xfrm>
            <a:off x="619769" y="1304116"/>
            <a:ext cx="2673938" cy="1847650"/>
          </a:xfrm>
          <a:prstGeom prst="wedgeRectCallout">
            <a:avLst>
              <a:gd name="adj1" fmla="val -7922"/>
              <a:gd name="adj2" fmla="val 66035"/>
            </a:avLst>
          </a:prstGeom>
          <a:solidFill>
            <a:srgbClr val="697AFF"/>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rIns="288000" bIns="288000" rtlCol="0" anchor="ctr"/>
          <a:lstStyle/>
          <a:p>
            <a:r>
              <a:rPr lang="pl-PL" sz="1100">
                <a:solidFill>
                  <a:schemeClr val="bg1"/>
                </a:solidFill>
                <a:effectLst/>
                <a:latin typeface="IBM Plex Sans Light" panose="020B0403050203000203" pitchFamily="34" charset="0"/>
                <a:ea typeface="Calibri" panose="020F0502020204030204" pitchFamily="34" charset="0"/>
                <a:cs typeface="Times New Roman" panose="02020603050405020304" pitchFamily="18" charset="0"/>
              </a:rPr>
              <a:t>(…) </a:t>
            </a:r>
            <a:r>
              <a:rPr lang="en-GB" sz="1100">
                <a:solidFill>
                  <a:schemeClr val="bg1"/>
                </a:solidFill>
                <a:effectLst/>
                <a:latin typeface="IBM Plex Sans Light" panose="020B0403050203000203" pitchFamily="34" charset="0"/>
                <a:ea typeface="Calibri" panose="020F0502020204030204" pitchFamily="34" charset="0"/>
                <a:cs typeface="Times New Roman" panose="02020603050405020304" pitchFamily="18" charset="0"/>
              </a:rPr>
              <a:t>We got </a:t>
            </a:r>
            <a:r>
              <a:rPr lang="en-GB" sz="1100" b="1">
                <a:solidFill>
                  <a:schemeClr val="bg1"/>
                </a:solidFill>
                <a:effectLst/>
                <a:latin typeface="IBM Plex Sans" panose="020B0503050203000203" pitchFamily="34" charset="0"/>
                <a:ea typeface="Calibri" panose="020F0502020204030204" pitchFamily="34" charset="0"/>
                <a:cs typeface="Times New Roman" panose="02020603050405020304" pitchFamily="18" charset="0"/>
              </a:rPr>
              <a:t>very helpful</a:t>
            </a:r>
            <a:r>
              <a:rPr lang="pl-PL" sz="1100" b="1">
                <a:solidFill>
                  <a:schemeClr val="bg1"/>
                </a:solidFill>
                <a:effectLst/>
                <a:latin typeface="IBM Plex Sans" panose="020B0503050203000203" pitchFamily="34" charset="0"/>
                <a:ea typeface="Calibri" panose="020F0502020204030204" pitchFamily="34" charset="0"/>
                <a:cs typeface="Times New Roman" panose="02020603050405020304" pitchFamily="18" charset="0"/>
              </a:rPr>
              <a:t> </a:t>
            </a:r>
            <a:r>
              <a:rPr lang="en-GB" sz="1100" b="1">
                <a:solidFill>
                  <a:schemeClr val="bg1"/>
                </a:solidFill>
                <a:effectLst/>
                <a:latin typeface="IBM Plex Sans" panose="020B0503050203000203" pitchFamily="34" charset="0"/>
                <a:ea typeface="Calibri" panose="020F0502020204030204" pitchFamily="34" charset="0"/>
                <a:cs typeface="Times New Roman" panose="02020603050405020304" pitchFamily="18" charset="0"/>
              </a:rPr>
              <a:t>recommendations </a:t>
            </a:r>
            <a:r>
              <a:rPr lang="en-GB" sz="1100">
                <a:solidFill>
                  <a:schemeClr val="bg1"/>
                </a:solidFill>
                <a:effectLst/>
                <a:latin typeface="IBM Plex Sans Light" panose="020B0403050203000203" pitchFamily="34" charset="0"/>
                <a:ea typeface="Calibri" panose="020F0502020204030204" pitchFamily="34" charset="0"/>
                <a:cs typeface="Times New Roman" panose="02020603050405020304" pitchFamily="18" charset="0"/>
              </a:rPr>
              <a:t>regards both the research part and both the impact and other parts of the proposal. In our case we had a meeting with our NCPs as well and it was </a:t>
            </a:r>
            <a:r>
              <a:rPr lang="en-GB" sz="1100" b="1">
                <a:solidFill>
                  <a:schemeClr val="bg1"/>
                </a:solidFill>
                <a:effectLst/>
                <a:latin typeface="IBM Plex Sans" panose="020B0503050203000203" pitchFamily="34" charset="0"/>
                <a:ea typeface="Calibri" panose="020F0502020204030204" pitchFamily="34" charset="0"/>
                <a:cs typeface="Times New Roman" panose="02020603050405020304" pitchFamily="18" charset="0"/>
              </a:rPr>
              <a:t>definitely worth to have more people involved</a:t>
            </a:r>
            <a:r>
              <a:rPr lang="en-GB" sz="1100">
                <a:solidFill>
                  <a:schemeClr val="bg1"/>
                </a:solidFill>
                <a:effectLst/>
                <a:latin typeface="IBM Plex Sans" panose="020B0503050203000203" pitchFamily="34" charset="0"/>
                <a:ea typeface="Calibri" panose="020F0502020204030204" pitchFamily="34" charset="0"/>
                <a:cs typeface="Times New Roman" panose="02020603050405020304" pitchFamily="18" charset="0"/>
              </a:rPr>
              <a:t>.</a:t>
            </a:r>
            <a:endParaRPr lang="en-US" sz="1100" b="0" i="0" u="none" strike="noStrike" baseline="0">
              <a:solidFill>
                <a:schemeClr val="bg1"/>
              </a:solidFill>
              <a:latin typeface="IBM Plex Sans" panose="020B0503050203000203" pitchFamily="34" charset="0"/>
            </a:endParaRPr>
          </a:p>
        </p:txBody>
      </p:sp>
      <p:sp>
        <p:nvSpPr>
          <p:cNvPr id="5" name="Speech Bubble: Rectangle 4">
            <a:extLst>
              <a:ext uri="{FF2B5EF4-FFF2-40B4-BE49-F238E27FC236}">
                <a16:creationId xmlns:a16="http://schemas.microsoft.com/office/drawing/2014/main" id="{853503EB-F761-B75B-D4BA-8E8776D3FA8A}"/>
              </a:ext>
            </a:extLst>
          </p:cNvPr>
          <p:cNvSpPr/>
          <p:nvPr/>
        </p:nvSpPr>
        <p:spPr>
          <a:xfrm>
            <a:off x="7092103" y="1304116"/>
            <a:ext cx="2673938" cy="1847649"/>
          </a:xfrm>
          <a:prstGeom prst="wedgeRectCallout">
            <a:avLst>
              <a:gd name="adj1" fmla="val -8433"/>
              <a:gd name="adj2" fmla="val 64150"/>
            </a:avLst>
          </a:prstGeom>
          <a:solidFill>
            <a:srgbClr val="697AFF"/>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rIns="288000" bIns="288000" rtlCol="0" anchor="ctr"/>
          <a:lstStyle/>
          <a:p>
            <a:r>
              <a:rPr lang="en-GB" sz="1100">
                <a:solidFill>
                  <a:schemeClr val="bg1"/>
                </a:solidFill>
                <a:effectLst/>
                <a:latin typeface="IBM Plex Sans Light" panose="020B0403050203000203" pitchFamily="34" charset="0"/>
                <a:ea typeface="Calibri" panose="020F0502020204030204" pitchFamily="34" charset="0"/>
                <a:cs typeface="Times New Roman" panose="02020603050405020304" pitchFamily="18" charset="0"/>
              </a:rPr>
              <a:t>The service </a:t>
            </a:r>
            <a:r>
              <a:rPr lang="en-GB" sz="1100" b="1">
                <a:solidFill>
                  <a:schemeClr val="bg1"/>
                </a:solidFill>
                <a:effectLst/>
                <a:latin typeface="IBM Plex Sans" panose="020B0503050203000203" pitchFamily="34" charset="0"/>
                <a:ea typeface="Calibri" panose="020F0502020204030204" pitchFamily="34" charset="0"/>
                <a:cs typeface="Times New Roman" panose="02020603050405020304" pitchFamily="18" charset="0"/>
              </a:rPr>
              <a:t>significantly contributes to the quality of the proposal</a:t>
            </a:r>
            <a:r>
              <a:rPr lang="en-GB" sz="1100">
                <a:solidFill>
                  <a:schemeClr val="bg1"/>
                </a:solidFill>
                <a:effectLst/>
                <a:latin typeface="IBM Plex Sans" panose="020B0503050203000203" pitchFamily="34" charset="0"/>
                <a:ea typeface="Calibri" panose="020F0502020204030204" pitchFamily="34" charset="0"/>
                <a:cs typeface="Times New Roman" panose="02020603050405020304" pitchFamily="18" charset="0"/>
              </a:rPr>
              <a:t>. </a:t>
            </a:r>
            <a:r>
              <a:rPr lang="en-GB" sz="1100">
                <a:solidFill>
                  <a:schemeClr val="bg1"/>
                </a:solidFill>
                <a:effectLst/>
                <a:latin typeface="IBM Plex Sans Light" panose="020B0403050203000203" pitchFamily="34" charset="0"/>
                <a:ea typeface="Calibri" panose="020F0502020204030204" pitchFamily="34" charset="0"/>
                <a:cs typeface="Times New Roman" panose="02020603050405020304" pitchFamily="18" charset="0"/>
              </a:rPr>
              <a:t>It is, in my view, </a:t>
            </a:r>
            <a:r>
              <a:rPr lang="en-GB" sz="1100" b="1">
                <a:solidFill>
                  <a:schemeClr val="bg1"/>
                </a:solidFill>
                <a:effectLst/>
                <a:latin typeface="IBM Plex Sans" panose="020B0503050203000203" pitchFamily="34" charset="0"/>
                <a:ea typeface="Calibri" panose="020F0502020204030204" pitchFamily="34" charset="0"/>
                <a:cs typeface="Times New Roman" panose="02020603050405020304" pitchFamily="18" charset="0"/>
              </a:rPr>
              <a:t>one of the most effective ways how to help </a:t>
            </a:r>
            <a:r>
              <a:rPr lang="en-GB" sz="1100">
                <a:solidFill>
                  <a:schemeClr val="bg1"/>
                </a:solidFill>
                <a:effectLst/>
                <a:latin typeface="IBM Plex Sans Light" panose="020B0403050203000203" pitchFamily="34" charset="0"/>
                <a:ea typeface="Calibri" panose="020F0502020204030204" pitchFamily="34" charset="0"/>
                <a:cs typeface="Times New Roman" panose="02020603050405020304" pitchFamily="18" charset="0"/>
              </a:rPr>
              <a:t>coordinators from Widening countries to close the gap with regard to their experienced counterparts.</a:t>
            </a:r>
            <a:endParaRPr lang="en-US" sz="1100" b="0" i="0" u="none" strike="noStrike" baseline="0">
              <a:solidFill>
                <a:schemeClr val="bg1"/>
              </a:solidFill>
              <a:latin typeface="IBM Plex Sans Light" panose="020B0403050203000203" pitchFamily="34" charset="0"/>
            </a:endParaRPr>
          </a:p>
        </p:txBody>
      </p:sp>
      <p:sp>
        <p:nvSpPr>
          <p:cNvPr id="6" name="Speech Bubble: Rectangle 5">
            <a:extLst>
              <a:ext uri="{FF2B5EF4-FFF2-40B4-BE49-F238E27FC236}">
                <a16:creationId xmlns:a16="http://schemas.microsoft.com/office/drawing/2014/main" id="{43401102-6875-67AC-6D91-AEE97459F9A2}"/>
              </a:ext>
            </a:extLst>
          </p:cNvPr>
          <p:cNvSpPr/>
          <p:nvPr/>
        </p:nvSpPr>
        <p:spPr>
          <a:xfrm>
            <a:off x="3499818" y="1304117"/>
            <a:ext cx="3386175" cy="1847649"/>
          </a:xfrm>
          <a:prstGeom prst="wedgeRectCallout">
            <a:avLst>
              <a:gd name="adj1" fmla="val -33140"/>
              <a:gd name="adj2" fmla="val 62500"/>
            </a:avLst>
          </a:prstGeom>
          <a:solidFill>
            <a:srgbClr val="697AFF"/>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rIns="288000" bIns="288000" rtlCol="0" anchor="ctr"/>
          <a:lstStyle/>
          <a:p>
            <a:r>
              <a:rPr lang="en-US" sz="1100">
                <a:solidFill>
                  <a:schemeClr val="bg1"/>
                </a:solidFill>
                <a:effectLst/>
                <a:latin typeface="IBM Plex Sans Light" panose="020B0403050203000203" pitchFamily="34" charset="0"/>
                <a:ea typeface="Calibri" panose="020F0502020204030204" pitchFamily="34" charset="0"/>
                <a:cs typeface="Times New Roman" panose="02020603050405020304" pitchFamily="18" charset="0"/>
              </a:rPr>
              <a:t>The service </a:t>
            </a:r>
            <a:r>
              <a:rPr lang="en-US" sz="1100" b="1">
                <a:solidFill>
                  <a:schemeClr val="bg1"/>
                </a:solidFill>
                <a:effectLst/>
                <a:latin typeface="IBM Plex Sans" panose="020B0503050203000203" pitchFamily="34" charset="0"/>
                <a:ea typeface="Calibri" panose="020F0502020204030204" pitchFamily="34" charset="0"/>
                <a:cs typeface="Times New Roman" panose="02020603050405020304" pitchFamily="18" charset="0"/>
              </a:rPr>
              <a:t>helped enormously </a:t>
            </a:r>
            <a:r>
              <a:rPr lang="en-US" sz="1100">
                <a:solidFill>
                  <a:schemeClr val="bg1"/>
                </a:solidFill>
                <a:effectLst/>
                <a:latin typeface="IBM Plex Sans Light" panose="020B0403050203000203" pitchFamily="34" charset="0"/>
                <a:ea typeface="Calibri" panose="020F0502020204030204" pitchFamily="34" charset="0"/>
                <a:cs typeface="Times New Roman" panose="02020603050405020304" pitchFamily="18" charset="0"/>
              </a:rPr>
              <a:t>the team preparing the Twinning proposal. Since the team had no experience with preparation of a proposal in Horizon Europe, the </a:t>
            </a:r>
            <a:r>
              <a:rPr lang="en-US" sz="1100" b="1">
                <a:solidFill>
                  <a:schemeClr val="bg1"/>
                </a:solidFill>
                <a:effectLst/>
                <a:latin typeface="IBM Plex Sans" panose="020B0503050203000203" pitchFamily="34" charset="0"/>
                <a:ea typeface="Calibri" panose="020F0502020204030204" pitchFamily="34" charset="0"/>
                <a:cs typeface="Times New Roman" panose="02020603050405020304" pitchFamily="18" charset="0"/>
              </a:rPr>
              <a:t>evaluator´s comments helped a lot to understand the requirements of the call</a:t>
            </a:r>
            <a:r>
              <a:rPr lang="en-US" sz="1100">
                <a:solidFill>
                  <a:schemeClr val="bg1"/>
                </a:solidFill>
                <a:effectLst/>
                <a:latin typeface="IBM Plex Sans Light" panose="020B0403050203000203" pitchFamily="34" charset="0"/>
                <a:ea typeface="Calibri" panose="020F0502020204030204" pitchFamily="34" charset="0"/>
                <a:cs typeface="Times New Roman" panose="02020603050405020304" pitchFamily="18" charset="0"/>
              </a:rPr>
              <a:t>, the sense of the information to be provided in each section of the proposal and the role of the evaluator.</a:t>
            </a:r>
            <a:endParaRPr lang="en-US" sz="1100" b="0" i="0" u="none" strike="noStrike" baseline="0">
              <a:solidFill>
                <a:schemeClr val="bg1"/>
              </a:solidFill>
              <a:latin typeface="IBM Plex Sans Light" panose="020B0403050203000203" pitchFamily="34" charset="0"/>
            </a:endParaRPr>
          </a:p>
        </p:txBody>
      </p:sp>
      <p:sp>
        <p:nvSpPr>
          <p:cNvPr id="8" name="Speech Bubble: Rectangle 7">
            <a:extLst>
              <a:ext uri="{FF2B5EF4-FFF2-40B4-BE49-F238E27FC236}">
                <a16:creationId xmlns:a16="http://schemas.microsoft.com/office/drawing/2014/main" id="{FE58B923-9C49-FE47-A55D-B53B488B39B2}"/>
              </a:ext>
            </a:extLst>
          </p:cNvPr>
          <p:cNvSpPr/>
          <p:nvPr/>
        </p:nvSpPr>
        <p:spPr>
          <a:xfrm>
            <a:off x="619768" y="3737899"/>
            <a:ext cx="3112477" cy="1847649"/>
          </a:xfrm>
          <a:prstGeom prst="wedgeRectCallout">
            <a:avLst>
              <a:gd name="adj1" fmla="val -33424"/>
              <a:gd name="adj2" fmla="val 65025"/>
            </a:avLst>
          </a:prstGeom>
          <a:solidFill>
            <a:srgbClr val="697AFF"/>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rIns="288000" bIns="288000" rtlCol="0" anchor="ctr"/>
          <a:lstStyle/>
          <a:p>
            <a:r>
              <a:rPr lang="en-US" sz="1100">
                <a:solidFill>
                  <a:schemeClr val="bg1"/>
                </a:solidFill>
                <a:effectLst/>
                <a:latin typeface="IBM Plex Sans Light" panose="020B0403050203000203" pitchFamily="34" charset="0"/>
                <a:ea typeface="Calibri" panose="020F0502020204030204" pitchFamily="34" charset="0"/>
                <a:cs typeface="Times New Roman" panose="02020603050405020304" pitchFamily="18" charset="0"/>
              </a:rPr>
              <a:t>The reviewer provided </a:t>
            </a:r>
            <a:r>
              <a:rPr lang="en-US" sz="1100" b="1">
                <a:solidFill>
                  <a:schemeClr val="bg1"/>
                </a:solidFill>
                <a:effectLst/>
                <a:latin typeface="IBM Plex Sans" panose="020B0503050203000203" pitchFamily="34" charset="0"/>
                <a:ea typeface="Calibri" panose="020F0502020204030204" pitchFamily="34" charset="0"/>
                <a:cs typeface="Times New Roman" panose="02020603050405020304" pitchFamily="18" charset="0"/>
              </a:rPr>
              <a:t>comprehensive feedback on the Excellence and Impact Sections</a:t>
            </a:r>
            <a:r>
              <a:rPr lang="en-US" sz="1100">
                <a:solidFill>
                  <a:schemeClr val="bg1"/>
                </a:solidFill>
                <a:effectLst/>
                <a:latin typeface="IBM Plex Sans Light" panose="020B0403050203000203" pitchFamily="34" charset="0"/>
                <a:ea typeface="Calibri" panose="020F0502020204030204" pitchFamily="34" charset="0"/>
                <a:cs typeface="Times New Roman" panose="02020603050405020304" pitchFamily="18" charset="0"/>
              </a:rPr>
              <a:t>, covering not only </a:t>
            </a:r>
            <a:r>
              <a:rPr lang="en-US" sz="1100" b="1">
                <a:solidFill>
                  <a:schemeClr val="bg1"/>
                </a:solidFill>
                <a:effectLst/>
                <a:latin typeface="IBM Plex Sans" panose="020B0503050203000203" pitchFamily="34" charset="0"/>
                <a:ea typeface="Calibri" panose="020F0502020204030204" pitchFamily="34" charset="0"/>
                <a:cs typeface="Times New Roman" panose="02020603050405020304" pitchFamily="18" charset="0"/>
              </a:rPr>
              <a:t>technical aspects but also market perspectives</a:t>
            </a:r>
            <a:r>
              <a:rPr lang="en-US" sz="1100">
                <a:solidFill>
                  <a:schemeClr val="bg1"/>
                </a:solidFill>
                <a:effectLst/>
                <a:latin typeface="IBM Plex Sans Light" panose="020B0403050203000203" pitchFamily="34" charset="0"/>
                <a:ea typeface="Calibri" panose="020F0502020204030204" pitchFamily="34" charset="0"/>
                <a:cs typeface="Times New Roman" panose="02020603050405020304" pitchFamily="18" charset="0"/>
              </a:rPr>
              <a:t>. Our interaction lasted over 4 hours and </a:t>
            </a:r>
            <a:r>
              <a:rPr lang="en-US" sz="1100" b="1">
                <a:solidFill>
                  <a:schemeClr val="bg1"/>
                </a:solidFill>
                <a:effectLst/>
                <a:latin typeface="IBM Plex Sans" panose="020B0503050203000203" pitchFamily="34" charset="0"/>
                <a:ea typeface="Calibri" panose="020F0502020204030204" pitchFamily="34" charset="0"/>
                <a:cs typeface="Times New Roman" panose="02020603050405020304" pitchFamily="18" charset="0"/>
              </a:rPr>
              <a:t>greatly enhanced our proposal across all areas</a:t>
            </a:r>
            <a:r>
              <a:rPr lang="en-US" sz="1100">
                <a:solidFill>
                  <a:schemeClr val="bg1"/>
                </a:solidFill>
                <a:effectLst/>
                <a:latin typeface="IBM Plex Sans Light" panose="020B0403050203000203" pitchFamily="34" charset="0"/>
                <a:ea typeface="Calibri" panose="020F0502020204030204" pitchFamily="34" charset="0"/>
                <a:cs typeface="Times New Roman" panose="02020603050405020304" pitchFamily="18" charset="0"/>
              </a:rPr>
              <a:t>.</a:t>
            </a:r>
            <a:endParaRPr lang="pl-PL" sz="1100">
              <a:solidFill>
                <a:schemeClr val="bg1"/>
              </a:solidFill>
              <a:latin typeface="IBM Plex Sans Light" panose="020B0403050203000203" pitchFamily="34" charset="0"/>
            </a:endParaRPr>
          </a:p>
        </p:txBody>
      </p:sp>
      <p:sp>
        <p:nvSpPr>
          <p:cNvPr id="21" name="Speech Bubble: Rectangle 20">
            <a:extLst>
              <a:ext uri="{FF2B5EF4-FFF2-40B4-BE49-F238E27FC236}">
                <a16:creationId xmlns:a16="http://schemas.microsoft.com/office/drawing/2014/main" id="{5E844783-62DC-CFAC-A220-AE6595D01872}"/>
              </a:ext>
            </a:extLst>
          </p:cNvPr>
          <p:cNvSpPr/>
          <p:nvPr/>
        </p:nvSpPr>
        <p:spPr>
          <a:xfrm>
            <a:off x="3949457" y="3737898"/>
            <a:ext cx="2404348" cy="1847649"/>
          </a:xfrm>
          <a:prstGeom prst="wedgeRectCallout">
            <a:avLst>
              <a:gd name="adj1" fmla="val -8285"/>
              <a:gd name="adj2" fmla="val 64747"/>
            </a:avLst>
          </a:prstGeom>
          <a:solidFill>
            <a:srgbClr val="697AFF"/>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rIns="288000" bIns="288000" rtlCol="0" anchor="ctr"/>
          <a:lstStyle/>
          <a:p>
            <a:pPr>
              <a:lnSpc>
                <a:spcPct val="107000"/>
              </a:lnSpc>
              <a:spcBef>
                <a:spcPts val="1800"/>
              </a:spcBef>
              <a:spcAft>
                <a:spcPts val="800"/>
              </a:spcAft>
            </a:pPr>
            <a:r>
              <a:rPr lang="en-GB" sz="1100">
                <a:solidFill>
                  <a:schemeClr val="bg1"/>
                </a:solidFill>
                <a:effectLst/>
                <a:latin typeface="IBM Plex Sans Light" panose="020B0403050203000203" pitchFamily="34" charset="0"/>
                <a:ea typeface="Calibri" panose="020F0502020204030204" pitchFamily="34" charset="0"/>
                <a:cs typeface="Times New Roman" panose="02020603050405020304" pitchFamily="18" charset="0"/>
              </a:rPr>
              <a:t>Extremely good. Despite the short deadline, the </a:t>
            </a:r>
            <a:r>
              <a:rPr lang="en-GB" sz="1100" b="1">
                <a:solidFill>
                  <a:schemeClr val="bg1"/>
                </a:solidFill>
                <a:effectLst/>
                <a:latin typeface="IBM Plex Sans" panose="020B0503050203000203" pitchFamily="34" charset="0"/>
                <a:ea typeface="Calibri" panose="020F0502020204030204" pitchFamily="34" charset="0"/>
                <a:cs typeface="Times New Roman" panose="02020603050405020304" pitchFamily="18" charset="0"/>
              </a:rPr>
              <a:t>expert was very efficient </a:t>
            </a:r>
            <a:r>
              <a:rPr lang="en-GB" sz="1100">
                <a:solidFill>
                  <a:schemeClr val="bg1"/>
                </a:solidFill>
                <a:effectLst/>
                <a:latin typeface="IBM Plex Sans Light" panose="020B0403050203000203" pitchFamily="34" charset="0"/>
                <a:ea typeface="Calibri" panose="020F0502020204030204" pitchFamily="34" charset="0"/>
                <a:cs typeface="Times New Roman" panose="02020603050405020304" pitchFamily="18" charset="0"/>
              </a:rPr>
              <a:t>in providing me with the </a:t>
            </a:r>
            <a:r>
              <a:rPr lang="en-GB" sz="1100" b="1">
                <a:solidFill>
                  <a:schemeClr val="bg1"/>
                </a:solidFill>
                <a:effectLst/>
                <a:latin typeface="IBM Plex Sans" panose="020B0503050203000203" pitchFamily="34" charset="0"/>
                <a:ea typeface="Calibri" panose="020F0502020204030204" pitchFamily="34" charset="0"/>
                <a:cs typeface="Times New Roman" panose="02020603050405020304" pitchFamily="18" charset="0"/>
              </a:rPr>
              <a:t>relevant feedback</a:t>
            </a:r>
            <a:r>
              <a:rPr lang="en-GB" sz="1100">
                <a:solidFill>
                  <a:schemeClr val="bg1"/>
                </a:solidFill>
                <a:effectLst/>
                <a:latin typeface="IBM Plex Sans Light" panose="020B0403050203000203" pitchFamily="34" charset="0"/>
                <a:ea typeface="Calibri" panose="020F0502020204030204" pitchFamily="34" charset="0"/>
                <a:cs typeface="Times New Roman" panose="02020603050405020304" pitchFamily="18" charset="0"/>
              </a:rPr>
              <a:t>. </a:t>
            </a:r>
            <a:r>
              <a:rPr lang="pl-PL" sz="1100">
                <a:solidFill>
                  <a:schemeClr val="bg1"/>
                </a:solidFill>
                <a:effectLst/>
                <a:latin typeface="IBM Plex Sans Light" panose="020B0403050203000203" pitchFamily="34" charset="0"/>
                <a:ea typeface="Calibri" panose="020F0502020204030204" pitchFamily="34" charset="0"/>
                <a:cs typeface="Times New Roman" panose="02020603050405020304" pitchFamily="18" charset="0"/>
              </a:rPr>
              <a:t>(…) </a:t>
            </a:r>
            <a:r>
              <a:rPr lang="en-US" sz="1100">
                <a:solidFill>
                  <a:schemeClr val="bg1"/>
                </a:solidFill>
                <a:effectLst/>
                <a:latin typeface="IBM Plex Sans Light" panose="020B0403050203000203" pitchFamily="34" charset="0"/>
                <a:ea typeface="Calibri" panose="020F0502020204030204" pitchFamily="34" charset="0"/>
                <a:cs typeface="Times New Roman" panose="02020603050405020304" pitchFamily="18" charset="0"/>
              </a:rPr>
              <a:t>Very good initiative, it </a:t>
            </a:r>
            <a:r>
              <a:rPr lang="en-US" sz="1100" b="1">
                <a:solidFill>
                  <a:schemeClr val="bg1"/>
                </a:solidFill>
                <a:effectLst/>
                <a:latin typeface="IBM Plex Sans" panose="020B0503050203000203" pitchFamily="34" charset="0"/>
                <a:ea typeface="Calibri" panose="020F0502020204030204" pitchFamily="34" charset="0"/>
                <a:cs typeface="Times New Roman" panose="02020603050405020304" pitchFamily="18" charset="0"/>
              </a:rPr>
              <a:t>should be made permanent service</a:t>
            </a:r>
            <a:r>
              <a:rPr lang="en-US" sz="1100">
                <a:solidFill>
                  <a:schemeClr val="bg1"/>
                </a:solidFill>
                <a:effectLst/>
                <a:latin typeface="IBM Plex Sans Light" panose="020B0403050203000203" pitchFamily="34" charset="0"/>
                <a:ea typeface="Calibri" panose="020F0502020204030204" pitchFamily="34" charset="0"/>
                <a:cs typeface="Times New Roman" panose="02020603050405020304" pitchFamily="18" charset="0"/>
              </a:rPr>
              <a:t>.</a:t>
            </a:r>
            <a:endParaRPr lang="pl-PL" sz="1100">
              <a:solidFill>
                <a:schemeClr val="bg1"/>
              </a:solidFill>
              <a:effectLst/>
              <a:latin typeface="IBM Plex Sans Light" panose="020B0403050203000203" pitchFamily="34" charset="0"/>
              <a:ea typeface="Calibri" panose="020F0502020204030204" pitchFamily="34" charset="0"/>
              <a:cs typeface="Times New Roman" panose="02020603050405020304" pitchFamily="18" charset="0"/>
            </a:endParaRPr>
          </a:p>
        </p:txBody>
      </p:sp>
      <p:sp>
        <p:nvSpPr>
          <p:cNvPr id="22" name="Speech Bubble: Rectangle 21">
            <a:extLst>
              <a:ext uri="{FF2B5EF4-FFF2-40B4-BE49-F238E27FC236}">
                <a16:creationId xmlns:a16="http://schemas.microsoft.com/office/drawing/2014/main" id="{57050EEE-DD1A-6D7D-AD83-7FCB9223F12C}"/>
              </a:ext>
            </a:extLst>
          </p:cNvPr>
          <p:cNvSpPr/>
          <p:nvPr/>
        </p:nvSpPr>
        <p:spPr>
          <a:xfrm>
            <a:off x="6571017" y="3722068"/>
            <a:ext cx="2486467" cy="1831815"/>
          </a:xfrm>
          <a:prstGeom prst="wedgeRectCallout">
            <a:avLst>
              <a:gd name="adj1" fmla="val -33273"/>
              <a:gd name="adj2" fmla="val 63935"/>
            </a:avLst>
          </a:prstGeom>
          <a:solidFill>
            <a:srgbClr val="697AFF"/>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rIns="288000" bIns="288000" rtlCol="0" anchor="ctr"/>
          <a:lstStyle/>
          <a:p>
            <a:pPr>
              <a:lnSpc>
                <a:spcPct val="107000"/>
              </a:lnSpc>
              <a:spcBef>
                <a:spcPts val="1800"/>
              </a:spcBef>
              <a:spcAft>
                <a:spcPts val="800"/>
              </a:spcAft>
            </a:pPr>
            <a:r>
              <a:rPr lang="en-GB" sz="1100">
                <a:solidFill>
                  <a:schemeClr val="bg1"/>
                </a:solidFill>
                <a:effectLst/>
                <a:latin typeface="IBM Plex Sans Light" panose="020B0403050203000203" pitchFamily="34" charset="0"/>
                <a:ea typeface="Calibri" panose="020F0502020204030204" pitchFamily="34" charset="0"/>
                <a:cs typeface="Times New Roman" panose="02020603050405020304" pitchFamily="18" charset="0"/>
              </a:rPr>
              <a:t>The </a:t>
            </a:r>
            <a:r>
              <a:rPr lang="en-GB" sz="1100" b="1">
                <a:solidFill>
                  <a:schemeClr val="bg1"/>
                </a:solidFill>
                <a:effectLst/>
                <a:latin typeface="IBM Plex Sans" panose="020B0503050203000203" pitchFamily="34" charset="0"/>
                <a:ea typeface="Calibri" panose="020F0502020204030204" pitchFamily="34" charset="0"/>
                <a:cs typeface="Times New Roman" panose="02020603050405020304" pitchFamily="18" charset="0"/>
              </a:rPr>
              <a:t>expert assigned was very qualified</a:t>
            </a:r>
            <a:r>
              <a:rPr lang="en-GB" sz="1100">
                <a:solidFill>
                  <a:schemeClr val="bg1"/>
                </a:solidFill>
                <a:effectLst/>
                <a:latin typeface="IBM Plex Sans Light" panose="020B0403050203000203" pitchFamily="34" charset="0"/>
                <a:ea typeface="Calibri" panose="020F0502020204030204" pitchFamily="34" charset="0"/>
                <a:cs typeface="Times New Roman" panose="02020603050405020304" pitchFamily="18" charset="0"/>
              </a:rPr>
              <a:t>, gave very </a:t>
            </a:r>
            <a:r>
              <a:rPr lang="en-GB" sz="1100" b="1">
                <a:solidFill>
                  <a:schemeClr val="bg1"/>
                </a:solidFill>
                <a:effectLst/>
                <a:latin typeface="IBM Plex Sans" panose="020B0503050203000203" pitchFamily="34" charset="0"/>
                <a:ea typeface="Calibri" panose="020F0502020204030204" pitchFamily="34" charset="0"/>
                <a:cs typeface="Times New Roman" panose="02020603050405020304" pitchFamily="18" charset="0"/>
              </a:rPr>
              <a:t>interesting remarks and feedback</a:t>
            </a:r>
            <a:r>
              <a:rPr lang="en-GB" sz="1100">
                <a:solidFill>
                  <a:schemeClr val="bg1"/>
                </a:solidFill>
                <a:effectLst/>
                <a:latin typeface="IBM Plex Sans Light" panose="020B0403050203000203" pitchFamily="34" charset="0"/>
                <a:ea typeface="Calibri" panose="020F0502020204030204" pitchFamily="34" charset="0"/>
                <a:cs typeface="Times New Roman" panose="02020603050405020304" pitchFamily="18" charset="0"/>
              </a:rPr>
              <a:t>. </a:t>
            </a:r>
            <a:r>
              <a:rPr lang="pl-PL" sz="1100">
                <a:solidFill>
                  <a:schemeClr val="bg1"/>
                </a:solidFill>
                <a:effectLst/>
                <a:latin typeface="IBM Plex Sans Light" panose="020B0403050203000203" pitchFamily="34" charset="0"/>
                <a:ea typeface="Calibri" panose="020F0502020204030204" pitchFamily="34" charset="0"/>
                <a:cs typeface="Times New Roman" panose="02020603050405020304" pitchFamily="18" charset="0"/>
              </a:rPr>
              <a:t>(…)</a:t>
            </a:r>
            <a:r>
              <a:rPr lang="en-GB" sz="1100">
                <a:solidFill>
                  <a:schemeClr val="bg1"/>
                </a:solidFill>
                <a:effectLst/>
                <a:latin typeface="IBM Plex Sans Light" panose="020B0403050203000203" pitchFamily="34" charset="0"/>
                <a:ea typeface="Calibri" panose="020F0502020204030204" pitchFamily="34" charset="0"/>
                <a:cs typeface="Times New Roman" panose="02020603050405020304" pitchFamily="18" charset="0"/>
              </a:rPr>
              <a:t>The expert has the arts &amp; crafts &amp; history &amp; culture background, </a:t>
            </a:r>
            <a:r>
              <a:rPr lang="en-GB" sz="1100" b="1">
                <a:solidFill>
                  <a:schemeClr val="bg1"/>
                </a:solidFill>
                <a:effectLst/>
                <a:latin typeface="IBM Plex Sans" panose="020B0503050203000203" pitchFamily="34" charset="0"/>
                <a:ea typeface="Calibri" panose="020F0502020204030204" pitchFamily="34" charset="0"/>
                <a:cs typeface="Times New Roman" panose="02020603050405020304" pitchFamily="18" charset="0"/>
              </a:rPr>
              <a:t>very high level of knowledge</a:t>
            </a:r>
            <a:r>
              <a:rPr lang="en-GB" sz="1100">
                <a:solidFill>
                  <a:schemeClr val="bg1"/>
                </a:solidFill>
                <a:effectLst/>
                <a:latin typeface="IBM Plex Sans Light" panose="020B0403050203000203" pitchFamily="34" charset="0"/>
                <a:ea typeface="Calibri" panose="020F0502020204030204" pitchFamily="34" charset="0"/>
                <a:cs typeface="Times New Roman" panose="02020603050405020304" pitchFamily="18" charset="0"/>
              </a:rPr>
              <a:t>. </a:t>
            </a:r>
            <a:endParaRPr lang="pl-PL" sz="1100">
              <a:solidFill>
                <a:schemeClr val="bg1"/>
              </a:solidFill>
              <a:effectLst/>
              <a:latin typeface="IBM Plex Sans Light" panose="020B0403050203000203" pitchFamily="34" charset="0"/>
              <a:ea typeface="Calibri" panose="020F0502020204030204" pitchFamily="34" charset="0"/>
              <a:cs typeface="Times New Roman" panose="02020603050405020304" pitchFamily="18" charset="0"/>
            </a:endParaRPr>
          </a:p>
        </p:txBody>
      </p:sp>
      <p:sp>
        <p:nvSpPr>
          <p:cNvPr id="23" name="Speech Bubble: Rectangle 22">
            <a:extLst>
              <a:ext uri="{FF2B5EF4-FFF2-40B4-BE49-F238E27FC236}">
                <a16:creationId xmlns:a16="http://schemas.microsoft.com/office/drawing/2014/main" id="{248CABF7-6C1C-4D86-0D0E-0CB82B294A59}"/>
              </a:ext>
            </a:extLst>
          </p:cNvPr>
          <p:cNvSpPr/>
          <p:nvPr/>
        </p:nvSpPr>
        <p:spPr>
          <a:xfrm>
            <a:off x="9274696" y="3722068"/>
            <a:ext cx="2486467" cy="1831815"/>
          </a:xfrm>
          <a:prstGeom prst="wedgeRectCallout">
            <a:avLst>
              <a:gd name="adj1" fmla="val -8571"/>
              <a:gd name="adj2" fmla="val 62500"/>
            </a:avLst>
          </a:prstGeom>
          <a:solidFill>
            <a:srgbClr val="697AFF"/>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rIns="288000" bIns="288000" rtlCol="0" anchor="ctr"/>
          <a:lstStyle/>
          <a:p>
            <a:pPr>
              <a:lnSpc>
                <a:spcPct val="107000"/>
              </a:lnSpc>
              <a:spcAft>
                <a:spcPts val="800"/>
              </a:spcAft>
            </a:pPr>
            <a:r>
              <a:rPr lang="en-US" sz="1100">
                <a:solidFill>
                  <a:schemeClr val="bg1"/>
                </a:solidFill>
                <a:effectLst/>
                <a:latin typeface="IBM Plex Sans Light" panose="020B0403050203000203" pitchFamily="34" charset="0"/>
                <a:ea typeface="Calibri" panose="020F0502020204030204" pitchFamily="34" charset="0"/>
                <a:cs typeface="Times New Roman" panose="02020603050405020304" pitchFamily="18" charset="0"/>
              </a:rPr>
              <a:t>The </a:t>
            </a:r>
            <a:r>
              <a:rPr lang="en-US" sz="1100" b="1">
                <a:solidFill>
                  <a:schemeClr val="bg1"/>
                </a:solidFill>
                <a:effectLst/>
                <a:latin typeface="IBM Plex Sans" panose="020B0503050203000203" pitchFamily="34" charset="0"/>
                <a:ea typeface="Calibri" panose="020F0502020204030204" pitchFamily="34" charset="0"/>
                <a:cs typeface="Times New Roman" panose="02020603050405020304" pitchFamily="18" charset="0"/>
              </a:rPr>
              <a:t>interface is client oriented</a:t>
            </a:r>
            <a:r>
              <a:rPr lang="en-US" sz="1100">
                <a:solidFill>
                  <a:schemeClr val="bg1"/>
                </a:solidFill>
                <a:effectLst/>
                <a:latin typeface="IBM Plex Sans Light" panose="020B0403050203000203" pitchFamily="34" charset="0"/>
                <a:ea typeface="Calibri" panose="020F0502020204030204" pitchFamily="34" charset="0"/>
                <a:cs typeface="Times New Roman" panose="02020603050405020304" pitchFamily="18" charset="0"/>
              </a:rPr>
              <a:t>, very clear and simple. The work of the </a:t>
            </a:r>
            <a:r>
              <a:rPr lang="en-US" sz="1100" b="1">
                <a:solidFill>
                  <a:schemeClr val="bg1"/>
                </a:solidFill>
                <a:effectLst/>
                <a:latin typeface="IBM Plex Sans" panose="020B0503050203000203" pitchFamily="34" charset="0"/>
                <a:ea typeface="Calibri" panose="020F0502020204030204" pitchFamily="34" charset="0"/>
                <a:cs typeface="Times New Roman" panose="02020603050405020304" pitchFamily="18" charset="0"/>
              </a:rPr>
              <a:t>expert was very professional</a:t>
            </a:r>
            <a:r>
              <a:rPr lang="en-US" sz="1100">
                <a:solidFill>
                  <a:schemeClr val="bg1"/>
                </a:solidFill>
                <a:effectLst/>
                <a:latin typeface="IBM Plex Sans Light" panose="020B0403050203000203" pitchFamily="34" charset="0"/>
                <a:ea typeface="Calibri" panose="020F0502020204030204" pitchFamily="34" charset="0"/>
                <a:cs typeface="Times New Roman" panose="02020603050405020304" pitchFamily="18" charset="0"/>
              </a:rPr>
              <a:t> and </a:t>
            </a:r>
            <a:r>
              <a:rPr lang="en-US" sz="1100" b="1">
                <a:solidFill>
                  <a:schemeClr val="bg1"/>
                </a:solidFill>
                <a:effectLst/>
                <a:latin typeface="IBM Plex Sans" panose="020B0503050203000203" pitchFamily="34" charset="0"/>
                <a:ea typeface="Calibri" panose="020F0502020204030204" pitchFamily="34" charset="0"/>
                <a:cs typeface="Times New Roman" panose="02020603050405020304" pitchFamily="18" charset="0"/>
              </a:rPr>
              <a:t>well structured</a:t>
            </a:r>
            <a:r>
              <a:rPr lang="en-US" sz="1100">
                <a:solidFill>
                  <a:schemeClr val="bg1"/>
                </a:solidFill>
                <a:effectLst/>
                <a:latin typeface="IBM Plex Sans Light" panose="020B0403050203000203" pitchFamily="34" charset="0"/>
                <a:ea typeface="Calibri" panose="020F0502020204030204" pitchFamily="34" charset="0"/>
                <a:cs typeface="Times New Roman" panose="02020603050405020304" pitchFamily="18" charset="0"/>
              </a:rPr>
              <a:t>. The </a:t>
            </a:r>
            <a:r>
              <a:rPr lang="en-US" sz="1100" b="1">
                <a:solidFill>
                  <a:schemeClr val="bg1"/>
                </a:solidFill>
                <a:effectLst/>
                <a:latin typeface="IBM Plex Sans" panose="020B0503050203000203" pitchFamily="34" charset="0"/>
                <a:ea typeface="Calibri" panose="020F0502020204030204" pitchFamily="34" charset="0"/>
                <a:cs typeface="Times New Roman" panose="02020603050405020304" pitchFamily="18" charset="0"/>
              </a:rPr>
              <a:t>communication of the recommendations was also very clear</a:t>
            </a:r>
            <a:r>
              <a:rPr lang="en-US" sz="1100">
                <a:solidFill>
                  <a:schemeClr val="bg1"/>
                </a:solidFill>
                <a:effectLst/>
                <a:latin typeface="IBM Plex Sans Light" panose="020B0403050203000203" pitchFamily="34" charset="0"/>
                <a:ea typeface="Calibri" panose="020F0502020204030204" pitchFamily="34" charset="0"/>
                <a:cs typeface="Times New Roman" panose="02020603050405020304" pitchFamily="18" charset="0"/>
              </a:rPr>
              <a:t>, no ambiguities.</a:t>
            </a:r>
            <a:endParaRPr lang="pl-PL" sz="1100">
              <a:solidFill>
                <a:schemeClr val="bg1"/>
              </a:solidFill>
              <a:effectLst/>
              <a:latin typeface="IBM Plex Sans Light" panose="020B0403050203000203" pitchFamily="34" charset="0"/>
              <a:ea typeface="Calibri" panose="020F0502020204030204" pitchFamily="34" charset="0"/>
              <a:cs typeface="Times New Roman" panose="02020603050405020304" pitchFamily="18" charset="0"/>
            </a:endParaRPr>
          </a:p>
        </p:txBody>
      </p:sp>
      <p:sp>
        <p:nvSpPr>
          <p:cNvPr id="24" name="Speech Bubble: Rectangle 23">
            <a:extLst>
              <a:ext uri="{FF2B5EF4-FFF2-40B4-BE49-F238E27FC236}">
                <a16:creationId xmlns:a16="http://schemas.microsoft.com/office/drawing/2014/main" id="{46B271C2-9716-BFA3-18D1-666206CB72DF}"/>
              </a:ext>
            </a:extLst>
          </p:cNvPr>
          <p:cNvSpPr/>
          <p:nvPr/>
        </p:nvSpPr>
        <p:spPr>
          <a:xfrm>
            <a:off x="9972151" y="1304116"/>
            <a:ext cx="1789011" cy="1831816"/>
          </a:xfrm>
          <a:prstGeom prst="wedgeRectCallout">
            <a:avLst>
              <a:gd name="adj1" fmla="val -31903"/>
              <a:gd name="adj2" fmla="val 65678"/>
            </a:avLst>
          </a:prstGeom>
          <a:solidFill>
            <a:srgbClr val="697AFF"/>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rIns="288000" bIns="288000" rtlCol="0" anchor="ctr"/>
          <a:lstStyle/>
          <a:p>
            <a:pPr>
              <a:lnSpc>
                <a:spcPct val="107000"/>
              </a:lnSpc>
              <a:spcAft>
                <a:spcPts val="800"/>
              </a:spcAft>
            </a:pPr>
            <a:r>
              <a:rPr lang="en-GB" sz="1100" b="1">
                <a:solidFill>
                  <a:schemeClr val="bg1"/>
                </a:solidFill>
                <a:effectLst/>
                <a:latin typeface="IBM Plex Sans" panose="020B0503050203000203" pitchFamily="34" charset="0"/>
                <a:ea typeface="Calibri" panose="020F0502020204030204" pitchFamily="34" charset="0"/>
                <a:cs typeface="Times New Roman" panose="02020603050405020304" pitchFamily="18" charset="0"/>
              </a:rPr>
              <a:t>Very useful service, </a:t>
            </a:r>
            <a:r>
              <a:rPr lang="en-GB" sz="1100">
                <a:solidFill>
                  <a:schemeClr val="bg1"/>
                </a:solidFill>
                <a:effectLst/>
                <a:latin typeface="IBM Plex Sans Light" panose="020B0403050203000203" pitchFamily="34" charset="0"/>
                <a:ea typeface="Calibri" panose="020F0502020204030204" pitchFamily="34" charset="0"/>
                <a:cs typeface="Times New Roman" panose="02020603050405020304" pitchFamily="18" charset="0"/>
              </a:rPr>
              <a:t>especially for those with low experience in handling EU projects.</a:t>
            </a:r>
            <a:endParaRPr lang="pl-PL" sz="1100">
              <a:solidFill>
                <a:schemeClr val="bg1"/>
              </a:solidFill>
              <a:effectLst/>
              <a:latin typeface="IBM Plex Sans Light" panose="020B0403050203000203" pitchFamily="34" charset="0"/>
              <a:ea typeface="Calibri" panose="020F0502020204030204" pitchFamily="34" charset="0"/>
              <a:cs typeface="Times New Roman" panose="02020603050405020304" pitchFamily="18" charset="0"/>
            </a:endParaRPr>
          </a:p>
        </p:txBody>
      </p:sp>
      <p:pic>
        <p:nvPicPr>
          <p:cNvPr id="7" name="Picture 6" descr="A screenshot of a computer&#10;&#10;Description automatically generated">
            <a:extLst>
              <a:ext uri="{FF2B5EF4-FFF2-40B4-BE49-F238E27FC236}">
                <a16:creationId xmlns:a16="http://schemas.microsoft.com/office/drawing/2014/main" id="{5EC86E0B-022E-83FF-52A2-699104324925}"/>
              </a:ext>
            </a:extLst>
          </p:cNvPr>
          <p:cNvPicPr>
            <a:picLocks noChangeAspect="1"/>
          </p:cNvPicPr>
          <p:nvPr/>
        </p:nvPicPr>
        <p:blipFill>
          <a:blip r:embed="rId4"/>
          <a:srcRect l="21127" t="88636" r="22122" b="2674"/>
          <a:stretch/>
        </p:blipFill>
        <p:spPr>
          <a:xfrm>
            <a:off x="1763486" y="6150429"/>
            <a:ext cx="8778139" cy="708886"/>
          </a:xfrm>
          <a:prstGeom prst="rect">
            <a:avLst/>
          </a:prstGeom>
        </p:spPr>
      </p:pic>
    </p:spTree>
    <p:extLst>
      <p:ext uri="{BB962C8B-B14F-4D97-AF65-F5344CB8AC3E}">
        <p14:creationId xmlns:p14="http://schemas.microsoft.com/office/powerpoint/2010/main" val="390701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1CEFC44-4EF8-DA1E-450B-C391BDAAD397}"/>
              </a:ext>
            </a:extLst>
          </p:cNvPr>
          <p:cNvSpPr txBox="1">
            <a:spLocks/>
          </p:cNvSpPr>
          <p:nvPr/>
        </p:nvSpPr>
        <p:spPr>
          <a:xfrm>
            <a:off x="1901644" y="299604"/>
            <a:ext cx="8763425" cy="1458401"/>
          </a:xfrm>
          <a:prstGeom prst="rect">
            <a:avLst/>
          </a:prstGeom>
          <a:solidFill>
            <a:schemeClr val="bg1"/>
          </a:solidFill>
          <a:ln w="28575">
            <a:solidFill>
              <a:schemeClr val="bg1"/>
            </a:solidFill>
          </a:ln>
        </p:spPr>
        <p:txBody>
          <a:bodyPr vert="horz" wrap="square" lIns="18000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nSpc>
                <a:spcPct val="120000"/>
              </a:lnSpc>
            </a:pPr>
            <a:r>
              <a:rPr lang="pl-PL" sz="2400">
                <a:latin typeface="IBM Plex Sans SemiBold" panose="020B0703050203000203" pitchFamily="34" charset="0"/>
                <a:cs typeface="Calibri" panose="020F0502020204030204" pitchFamily="34" charset="0"/>
              </a:rPr>
              <a:t>NCP_WIDREA.NET: </a:t>
            </a:r>
            <a:r>
              <a:rPr lang="en-US" sz="2400">
                <a:latin typeface="IBM Plex Sans SemiBold" panose="020B0703050203000203" pitchFamily="34" charset="0"/>
                <a:cs typeface="Calibri" panose="020F0502020204030204" pitchFamily="34" charset="0"/>
              </a:rPr>
              <a:t>Transnational Network of National Contact Points (NCPs) for Widening</a:t>
            </a:r>
            <a:r>
              <a:rPr lang="pl-PL" sz="2400">
                <a:latin typeface="IBM Plex Sans SemiBold" panose="020B0703050203000203" pitchFamily="34" charset="0"/>
                <a:cs typeface="Calibri" panose="020F0502020204030204" pitchFamily="34" charset="0"/>
              </a:rPr>
              <a:t> </a:t>
            </a:r>
            <a:r>
              <a:rPr lang="en-US" sz="2400">
                <a:latin typeface="IBM Plex Sans SemiBold" panose="020B0703050203000203" pitchFamily="34" charset="0"/>
                <a:cs typeface="Calibri" panose="020F0502020204030204" pitchFamily="34" charset="0"/>
              </a:rPr>
              <a:t>Participation and Strengthening the European Research Area</a:t>
            </a:r>
            <a:r>
              <a:rPr lang="pl-PL" sz="2400">
                <a:latin typeface="IBM Plex Sans SemiBold" panose="020B0703050203000203" pitchFamily="34" charset="0"/>
                <a:cs typeface="Calibri" panose="020F0502020204030204" pitchFamily="34" charset="0"/>
              </a:rPr>
              <a:t> </a:t>
            </a:r>
          </a:p>
        </p:txBody>
      </p:sp>
      <p:sp>
        <p:nvSpPr>
          <p:cNvPr id="3" name="Rectangle 2">
            <a:extLst>
              <a:ext uri="{FF2B5EF4-FFF2-40B4-BE49-F238E27FC236}">
                <a16:creationId xmlns:a16="http://schemas.microsoft.com/office/drawing/2014/main" id="{B919D5CD-B4D8-05D2-60B7-89E658A4533E}"/>
              </a:ext>
            </a:extLst>
          </p:cNvPr>
          <p:cNvSpPr/>
          <p:nvPr/>
        </p:nvSpPr>
        <p:spPr>
          <a:xfrm>
            <a:off x="0" y="-1"/>
            <a:ext cx="1028700" cy="6019801"/>
          </a:xfrm>
          <a:prstGeom prst="rect">
            <a:avLst/>
          </a:prstGeom>
          <a:solidFill>
            <a:srgbClr val="697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TextBox 6">
            <a:extLst>
              <a:ext uri="{FF2B5EF4-FFF2-40B4-BE49-F238E27FC236}">
                <a16:creationId xmlns:a16="http://schemas.microsoft.com/office/drawing/2014/main" id="{B3BEFFE4-0269-D38C-6D7C-1BF07A75765A}"/>
              </a:ext>
            </a:extLst>
          </p:cNvPr>
          <p:cNvSpPr txBox="1"/>
          <p:nvPr/>
        </p:nvSpPr>
        <p:spPr>
          <a:xfrm>
            <a:off x="1987638" y="2179889"/>
            <a:ext cx="9152215" cy="3447675"/>
          </a:xfrm>
          <a:prstGeom prst="rect">
            <a:avLst/>
          </a:prstGeom>
          <a:noFill/>
        </p:spPr>
        <p:txBody>
          <a:bodyPr wrap="square">
            <a:spAutoFit/>
          </a:bodyPr>
          <a:lstStyle/>
          <a:p>
            <a:pPr marL="342900" lvl="0" indent="-342900" algn="just">
              <a:lnSpc>
                <a:spcPct val="150000"/>
              </a:lnSpc>
              <a:spcAft>
                <a:spcPts val="600"/>
              </a:spcAft>
              <a:buFont typeface="IBM Plex Sans SmBld" panose="020B0703050203000203" pitchFamily="34" charset="0"/>
              <a:buChar char="→"/>
            </a:pPr>
            <a:r>
              <a:rPr lang="en-US" sz="1600">
                <a:effectLst/>
                <a:latin typeface="IBM Plex Sans SemiBold" panose="020B0703050203000203" pitchFamily="34" charset="0"/>
                <a:ea typeface="Calibri" panose="020F0502020204030204" pitchFamily="34" charset="0"/>
                <a:cs typeface="Calibri" panose="020F0502020204030204" pitchFamily="34" charset="0"/>
              </a:rPr>
              <a:t>NCP_WIDERA.NET supports the capacity and effectiveness of the WIDERA National Contact Points in low performing Member States and Associated Countries.</a:t>
            </a:r>
            <a:endParaRPr lang="pl-PL" sz="1600">
              <a:effectLst/>
              <a:latin typeface="IBM Plex Sans SemiBold" panose="020B0703050203000203" pitchFamily="34" charset="0"/>
              <a:ea typeface="Calibri" panose="020F0502020204030204" pitchFamily="34" charset="0"/>
              <a:cs typeface="Calibri" panose="020F0502020204030204" pitchFamily="34" charset="0"/>
            </a:endParaRPr>
          </a:p>
          <a:p>
            <a:pPr marL="342900" lvl="0" indent="-342900" algn="just">
              <a:lnSpc>
                <a:spcPct val="150000"/>
              </a:lnSpc>
              <a:spcAft>
                <a:spcPts val="600"/>
              </a:spcAft>
              <a:buFont typeface="IBM Plex Sans SmBld" panose="020B0703050203000203" pitchFamily="34" charset="0"/>
              <a:buChar char="→"/>
            </a:pPr>
            <a:r>
              <a:rPr lang="en-US" sz="1600">
                <a:effectLst/>
                <a:latin typeface="IBM Plex Sans" panose="020B0503050203000203" pitchFamily="34" charset="0"/>
                <a:ea typeface="Calibri" panose="020F0502020204030204" pitchFamily="34" charset="0"/>
                <a:cs typeface="Calibri" panose="020F0502020204030204" pitchFamily="34" charset="0"/>
              </a:rPr>
              <a:t>The project aims to support </a:t>
            </a:r>
            <a:r>
              <a:rPr lang="en-US" sz="1600" b="1">
                <a:effectLst/>
                <a:latin typeface="IBM Plex Sans" panose="020B0503050203000203" pitchFamily="34" charset="0"/>
                <a:ea typeface="Calibri" panose="020F0502020204030204" pitchFamily="34" charset="0"/>
                <a:cs typeface="Calibri" panose="020F0502020204030204" pitchFamily="34" charset="0"/>
              </a:rPr>
              <a:t>international networking and coordination</a:t>
            </a:r>
            <a:r>
              <a:rPr lang="en-US" sz="1600">
                <a:effectLst/>
                <a:latin typeface="IBM Plex Sans" panose="020B0503050203000203" pitchFamily="34" charset="0"/>
                <a:ea typeface="Calibri" panose="020F0502020204030204" pitchFamily="34" charset="0"/>
                <a:cs typeface="Calibri" panose="020F0502020204030204" pitchFamily="34" charset="0"/>
              </a:rPr>
              <a:t>, and to </a:t>
            </a:r>
            <a:r>
              <a:rPr lang="en-US" sz="1600" b="1">
                <a:effectLst/>
                <a:latin typeface="IBM Plex Sans" panose="020B0503050203000203" pitchFamily="34" charset="0"/>
                <a:ea typeface="Calibri" panose="020F0502020204030204" pitchFamily="34" charset="0"/>
                <a:cs typeface="Calibri" panose="020F0502020204030204" pitchFamily="34" charset="0"/>
              </a:rPr>
              <a:t>improve the quality of proposals </a:t>
            </a:r>
            <a:r>
              <a:rPr lang="en-US" sz="1600">
                <a:effectLst/>
                <a:latin typeface="IBM Plex Sans" panose="020B0503050203000203" pitchFamily="34" charset="0"/>
                <a:ea typeface="Calibri" panose="020F0502020204030204" pitchFamily="34" charset="0"/>
                <a:cs typeface="Calibri" panose="020F0502020204030204" pitchFamily="34" charset="0"/>
              </a:rPr>
              <a:t>through better access to services provided by the NCPs during the application process, in particular with regard to Widening Participation and Strengthening the European Research Area, as well as Pillar II actions.</a:t>
            </a:r>
          </a:p>
          <a:p>
            <a:pPr marL="342900" lvl="0" indent="-342900">
              <a:lnSpc>
                <a:spcPct val="150000"/>
              </a:lnSpc>
              <a:buFont typeface="IBM Plex Sans SmBld" panose="020B0703050203000203" pitchFamily="34" charset="0"/>
              <a:buChar char="→"/>
            </a:pPr>
            <a:r>
              <a:rPr lang="en-US" sz="1600">
                <a:effectLst/>
                <a:latin typeface="IBM Plex Sans" panose="020B0503050203000203" pitchFamily="34" charset="0"/>
                <a:ea typeface="Calibri" panose="020F0502020204030204" pitchFamily="34" charset="0"/>
                <a:cs typeface="Calibri" panose="020F0502020204030204" pitchFamily="34" charset="0"/>
              </a:rPr>
              <a:t>NCP_WIDERA.NET identifies and </a:t>
            </a:r>
            <a:r>
              <a:rPr lang="en-US" sz="1600" b="1">
                <a:effectLst/>
                <a:latin typeface="IBM Plex Sans" panose="020B0503050203000203" pitchFamily="34" charset="0"/>
                <a:ea typeface="Calibri" panose="020F0502020204030204" pitchFamily="34" charset="0"/>
                <a:cs typeface="Calibri" panose="020F0502020204030204" pitchFamily="34" charset="0"/>
              </a:rPr>
              <a:t>shares good practices </a:t>
            </a:r>
            <a:r>
              <a:rPr lang="en-US" sz="1600">
                <a:effectLst/>
                <a:latin typeface="IBM Plex Sans" panose="020B0503050203000203" pitchFamily="34" charset="0"/>
                <a:ea typeface="Calibri" panose="020F0502020204030204" pitchFamily="34" charset="0"/>
                <a:cs typeface="Calibri" panose="020F0502020204030204" pitchFamily="34" charset="0"/>
              </a:rPr>
              <a:t>within the NCP community and </a:t>
            </a:r>
            <a:r>
              <a:rPr lang="en-US" sz="1600" b="1">
                <a:effectLst/>
                <a:latin typeface="IBM Plex Sans" panose="020B0503050203000203" pitchFamily="34" charset="0"/>
                <a:ea typeface="Calibri" panose="020F0502020204030204" pitchFamily="34" charset="0"/>
                <a:cs typeface="Calibri" panose="020F0502020204030204" pitchFamily="34" charset="0"/>
              </a:rPr>
              <a:t>raises the standard of support </a:t>
            </a:r>
            <a:r>
              <a:rPr lang="en-US" sz="1600">
                <a:effectLst/>
                <a:latin typeface="IBM Plex Sans" panose="020B0503050203000203" pitchFamily="34" charset="0"/>
                <a:ea typeface="Calibri" panose="020F0502020204030204" pitchFamily="34" charset="0"/>
                <a:cs typeface="Calibri" panose="020F0502020204030204" pitchFamily="34" charset="0"/>
              </a:rPr>
              <a:t>provided by NCPs to applicants. </a:t>
            </a:r>
            <a:br>
              <a:rPr lang="en-GB" sz="1200">
                <a:effectLst/>
                <a:latin typeface="IBM Plex Sans" panose="020B0503050203000203" pitchFamily="34" charset="0"/>
                <a:ea typeface="Calibri" panose="020F0502020204030204" pitchFamily="34" charset="0"/>
                <a:cs typeface="Calibri" panose="020F0502020204030204" pitchFamily="34" charset="0"/>
              </a:rPr>
            </a:br>
            <a:endParaRPr lang="pl-PL" sz="1200">
              <a:effectLst/>
              <a:latin typeface="IBM Plex Sans" panose="020B0503050203000203" pitchFamily="34" charset="0"/>
              <a:ea typeface="Times New Roman" panose="02020603050405020304" pitchFamily="18" charset="0"/>
            </a:endParaRPr>
          </a:p>
        </p:txBody>
      </p:sp>
      <p:pic>
        <p:nvPicPr>
          <p:cNvPr id="2" name="Picture 1" descr="A red and grey text on a black background&#10;&#10;Description automatically generated">
            <a:extLst>
              <a:ext uri="{FF2B5EF4-FFF2-40B4-BE49-F238E27FC236}">
                <a16:creationId xmlns:a16="http://schemas.microsoft.com/office/drawing/2014/main" id="{810327B6-6DBA-33CC-5C15-F0DEA1BF5919}"/>
              </a:ext>
            </a:extLst>
          </p:cNvPr>
          <p:cNvPicPr>
            <a:picLocks noChangeAspect="1"/>
          </p:cNvPicPr>
          <p:nvPr/>
        </p:nvPicPr>
        <p:blipFill>
          <a:blip r:embed="rId2"/>
          <a:stretch>
            <a:fillRect/>
          </a:stretch>
        </p:blipFill>
        <p:spPr>
          <a:xfrm>
            <a:off x="4944243" y="6178344"/>
            <a:ext cx="1332579" cy="523569"/>
          </a:xfrm>
          <a:prstGeom prst="rect">
            <a:avLst/>
          </a:prstGeom>
        </p:spPr>
      </p:pic>
    </p:spTree>
    <p:extLst>
      <p:ext uri="{BB962C8B-B14F-4D97-AF65-F5344CB8AC3E}">
        <p14:creationId xmlns:p14="http://schemas.microsoft.com/office/powerpoint/2010/main" val="2524388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F879F11C-163E-348A-0150-ED146CA06745}"/>
              </a:ext>
            </a:extLst>
          </p:cNvPr>
          <p:cNvPicPr>
            <a:picLocks noChangeAspect="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l="29201" t="13916" r="14515" b="38649"/>
          <a:stretch/>
        </p:blipFill>
        <p:spPr>
          <a:xfrm>
            <a:off x="0" y="0"/>
            <a:ext cx="12192000" cy="6007099"/>
          </a:xfrm>
          <a:prstGeom prst="rect">
            <a:avLst/>
          </a:prstGeom>
          <a:solidFill>
            <a:schemeClr val="bg1">
              <a:lumMod val="95000"/>
            </a:schemeClr>
          </a:solidFill>
        </p:spPr>
      </p:pic>
      <p:sp>
        <p:nvSpPr>
          <p:cNvPr id="2" name="Title 1">
            <a:extLst>
              <a:ext uri="{FF2B5EF4-FFF2-40B4-BE49-F238E27FC236}">
                <a16:creationId xmlns:a16="http://schemas.microsoft.com/office/drawing/2014/main" id="{1465263C-A951-348B-66A6-4FC69673CDB5}"/>
              </a:ext>
            </a:extLst>
          </p:cNvPr>
          <p:cNvSpPr txBox="1">
            <a:spLocks/>
          </p:cNvSpPr>
          <p:nvPr/>
        </p:nvSpPr>
        <p:spPr>
          <a:xfrm>
            <a:off x="566047" y="176545"/>
            <a:ext cx="8491437" cy="919362"/>
          </a:xfrm>
          <a:prstGeom prst="rect">
            <a:avLst/>
          </a:prstGeom>
          <a:noFill/>
          <a:ln w="28575">
            <a:noFill/>
          </a:ln>
        </p:spPr>
        <p:txBody>
          <a:bodyPr vert="horz" wrap="square" lIns="18000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nSpc>
                <a:spcPct val="120000"/>
              </a:lnSpc>
            </a:pPr>
            <a:r>
              <a:rPr lang="pl-PL" sz="4800" dirty="0">
                <a:latin typeface="IBM Plex Sans Light" panose="020B0403050203000203" pitchFamily="34" charset="0"/>
                <a:cs typeface="Calibri" panose="020F0502020204030204" pitchFamily="34" charset="0"/>
              </a:rPr>
              <a:t>Feedback from </a:t>
            </a:r>
            <a:r>
              <a:rPr lang="en-US" sz="4800" dirty="0">
                <a:latin typeface="IBM Plex Sans Light" panose="020B0403050203000203" pitchFamily="34" charset="0"/>
                <a:cs typeface="Calibri" panose="020F0502020204030204" pitchFamily="34" charset="0"/>
              </a:rPr>
              <a:t>NCPs</a:t>
            </a:r>
            <a:endParaRPr lang="pl-PL" sz="4800" dirty="0">
              <a:latin typeface="IBM Plex Sans Light" panose="020B0403050203000203" pitchFamily="34" charset="0"/>
              <a:cs typeface="Calibri" panose="020F0502020204030204" pitchFamily="34" charset="0"/>
            </a:endParaRPr>
          </a:p>
        </p:txBody>
      </p:sp>
      <p:sp>
        <p:nvSpPr>
          <p:cNvPr id="3" name="Oval 2">
            <a:extLst>
              <a:ext uri="{FF2B5EF4-FFF2-40B4-BE49-F238E27FC236}">
                <a16:creationId xmlns:a16="http://schemas.microsoft.com/office/drawing/2014/main" id="{72655494-BAFB-F8CA-CE78-21601AE103D9}"/>
              </a:ext>
            </a:extLst>
          </p:cNvPr>
          <p:cNvSpPr/>
          <p:nvPr/>
        </p:nvSpPr>
        <p:spPr>
          <a:xfrm>
            <a:off x="246715" y="494266"/>
            <a:ext cx="373053" cy="37305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pl-PL" sz="3200">
              <a:latin typeface="IBM Plex Sans SemiBold" panose="020B0703050203000203" pitchFamily="34" charset="0"/>
            </a:endParaRPr>
          </a:p>
        </p:txBody>
      </p:sp>
      <p:sp>
        <p:nvSpPr>
          <p:cNvPr id="4" name="Speech Bubble: Rectangle 3">
            <a:extLst>
              <a:ext uri="{FF2B5EF4-FFF2-40B4-BE49-F238E27FC236}">
                <a16:creationId xmlns:a16="http://schemas.microsoft.com/office/drawing/2014/main" id="{E6F4A489-4F48-985D-1732-8EE6EF3B445A}"/>
              </a:ext>
            </a:extLst>
          </p:cNvPr>
          <p:cNvSpPr/>
          <p:nvPr/>
        </p:nvSpPr>
        <p:spPr>
          <a:xfrm>
            <a:off x="566046" y="1413627"/>
            <a:ext cx="3890339" cy="2895613"/>
          </a:xfrm>
          <a:prstGeom prst="wedgeRectCallout">
            <a:avLst>
              <a:gd name="adj1" fmla="val -7922"/>
              <a:gd name="adj2" fmla="val 66035"/>
            </a:avLst>
          </a:prstGeom>
          <a:solidFill>
            <a:srgbClr val="697AFF"/>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rIns="288000" bIns="288000" rtlCol="0" anchor="ctr"/>
          <a:lstStyle/>
          <a:p>
            <a:r>
              <a:rPr lang="pl-PL" sz="2400" dirty="0"/>
              <a:t>(…) </a:t>
            </a:r>
            <a:r>
              <a:rPr lang="en-US" sz="2400" dirty="0"/>
              <a:t>Thanks to the prescreening database, we got our Teaming-2 proposals invited to Grant </a:t>
            </a:r>
            <a:r>
              <a:rPr lang="en-US" sz="2400" dirty="0" err="1"/>
              <a:t>Agreeement</a:t>
            </a:r>
            <a:endParaRPr lang="en-US" sz="2400" dirty="0"/>
          </a:p>
          <a:p>
            <a:endParaRPr lang="en-US" sz="1100" b="0" i="0" u="none" strike="noStrike" baseline="0" dirty="0">
              <a:solidFill>
                <a:schemeClr val="bg1"/>
              </a:solidFill>
              <a:latin typeface="IBM Plex Sans Light" panose="020B0403050203000203" pitchFamily="34" charset="0"/>
              <a:ea typeface="Calibri" panose="020F0502020204030204" pitchFamily="34" charset="0"/>
              <a:cs typeface="Times New Roman" panose="02020603050405020304" pitchFamily="18" charset="0"/>
            </a:endParaRPr>
          </a:p>
          <a:p>
            <a:r>
              <a:rPr lang="en-US" sz="2400" i="1" dirty="0">
                <a:solidFill>
                  <a:schemeClr val="bg1"/>
                </a:solidFill>
                <a:latin typeface="IBM Plex Sans Light" panose="020B0403050203000203" pitchFamily="34" charset="0"/>
                <a:ea typeface="Calibri" panose="020F0502020204030204" pitchFamily="34" charset="0"/>
                <a:cs typeface="Times New Roman" panose="02020603050405020304" pitchFamily="18" charset="0"/>
              </a:rPr>
              <a:t>Polish NCP</a:t>
            </a:r>
            <a:endParaRPr lang="en-US" sz="2400" b="0" i="1" u="none" strike="noStrike" baseline="0" dirty="0">
              <a:solidFill>
                <a:schemeClr val="bg1"/>
              </a:solidFill>
              <a:latin typeface="IBM Plex Sans" panose="020B0503050203000203" pitchFamily="34" charset="0"/>
            </a:endParaRPr>
          </a:p>
        </p:txBody>
      </p:sp>
      <p:sp>
        <p:nvSpPr>
          <p:cNvPr id="6" name="Speech Bubble: Rectangle 5">
            <a:extLst>
              <a:ext uri="{FF2B5EF4-FFF2-40B4-BE49-F238E27FC236}">
                <a16:creationId xmlns:a16="http://schemas.microsoft.com/office/drawing/2014/main" id="{43401102-6875-67AC-6D91-AEE97459F9A2}"/>
              </a:ext>
            </a:extLst>
          </p:cNvPr>
          <p:cNvSpPr/>
          <p:nvPr/>
        </p:nvSpPr>
        <p:spPr>
          <a:xfrm>
            <a:off x="5917197" y="1535344"/>
            <a:ext cx="5024072" cy="3299414"/>
          </a:xfrm>
          <a:prstGeom prst="wedgeRectCallout">
            <a:avLst>
              <a:gd name="adj1" fmla="val -33140"/>
              <a:gd name="adj2" fmla="val 62500"/>
            </a:avLst>
          </a:prstGeom>
          <a:solidFill>
            <a:srgbClr val="697AFF"/>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rIns="288000" bIns="288000" rtlCol="0" anchor="ctr"/>
          <a:lstStyle/>
          <a:p>
            <a:r>
              <a:rPr lang="en-GB" sz="2400" dirty="0"/>
              <a:t>(…) Two proposals pre-screened by experts from NCP_WIDERA.NET. received each a score of 15.</a:t>
            </a:r>
          </a:p>
          <a:p>
            <a:endParaRPr lang="en-GB" sz="1400" b="0" i="0" u="none" strike="noStrike" baseline="0" dirty="0">
              <a:solidFill>
                <a:schemeClr val="bg1"/>
              </a:solidFill>
              <a:latin typeface="IBM Plex Sans Light" panose="020B0403050203000203" pitchFamily="34" charset="0"/>
            </a:endParaRPr>
          </a:p>
          <a:p>
            <a:r>
              <a:rPr lang="en-GB" sz="2400" i="1" dirty="0">
                <a:solidFill>
                  <a:schemeClr val="bg1"/>
                </a:solidFill>
                <a:latin typeface="IBM Plex Sans Light" panose="020B0403050203000203" pitchFamily="34" charset="0"/>
                <a:ea typeface="Calibri" panose="020F0502020204030204" pitchFamily="34" charset="0"/>
                <a:cs typeface="Times New Roman" panose="02020603050405020304" pitchFamily="18" charset="0"/>
              </a:rPr>
              <a:t>Romanian NCP</a:t>
            </a:r>
            <a:endParaRPr lang="en-US" sz="2400" i="1" dirty="0">
              <a:solidFill>
                <a:schemeClr val="bg1"/>
              </a:solidFill>
              <a:latin typeface="IBM Plex Sans Light" panose="020B0403050203000203" pitchFamily="34" charset="0"/>
              <a:ea typeface="Calibri" panose="020F0502020204030204" pitchFamily="34" charset="0"/>
              <a:cs typeface="Times New Roman" panose="02020603050405020304" pitchFamily="18" charset="0"/>
            </a:endParaRPr>
          </a:p>
        </p:txBody>
      </p:sp>
      <p:pic>
        <p:nvPicPr>
          <p:cNvPr id="7" name="Picture 6" descr="A screenshot of a computer&#10;&#10;Description automatically generated">
            <a:extLst>
              <a:ext uri="{FF2B5EF4-FFF2-40B4-BE49-F238E27FC236}">
                <a16:creationId xmlns:a16="http://schemas.microsoft.com/office/drawing/2014/main" id="{5EC86E0B-022E-83FF-52A2-699104324925}"/>
              </a:ext>
            </a:extLst>
          </p:cNvPr>
          <p:cNvPicPr>
            <a:picLocks noChangeAspect="1"/>
          </p:cNvPicPr>
          <p:nvPr/>
        </p:nvPicPr>
        <p:blipFill>
          <a:blip r:embed="rId4"/>
          <a:srcRect l="21127" t="88636" r="22122" b="2674"/>
          <a:stretch/>
        </p:blipFill>
        <p:spPr>
          <a:xfrm>
            <a:off x="1763486" y="6150429"/>
            <a:ext cx="8778139" cy="708886"/>
          </a:xfrm>
          <a:prstGeom prst="rect">
            <a:avLst/>
          </a:prstGeom>
        </p:spPr>
      </p:pic>
    </p:spTree>
    <p:extLst>
      <p:ext uri="{BB962C8B-B14F-4D97-AF65-F5344CB8AC3E}">
        <p14:creationId xmlns:p14="http://schemas.microsoft.com/office/powerpoint/2010/main" val="1610635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453CC90-576F-D652-D141-FCFAFEB81EBA}"/>
              </a:ext>
            </a:extLst>
          </p:cNvPr>
          <p:cNvCxnSpPr>
            <a:cxnSpLocks/>
          </p:cNvCxnSpPr>
          <p:nvPr/>
        </p:nvCxnSpPr>
        <p:spPr>
          <a:xfrm>
            <a:off x="0" y="752526"/>
            <a:ext cx="1879600" cy="0"/>
          </a:xfrm>
          <a:prstGeom prst="line">
            <a:avLst/>
          </a:prstGeom>
          <a:ln w="19050">
            <a:solidFill>
              <a:srgbClr val="697AFF"/>
            </a:solidFill>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96F5147A-AE4B-57E4-FAC3-F57462BF34D1}"/>
              </a:ext>
            </a:extLst>
          </p:cNvPr>
          <p:cNvSpPr/>
          <p:nvPr/>
        </p:nvSpPr>
        <p:spPr>
          <a:xfrm>
            <a:off x="140251" y="1401676"/>
            <a:ext cx="11576341" cy="858655"/>
          </a:xfrm>
          <a:prstGeom prst="roundRect">
            <a:avLst>
              <a:gd name="adj" fmla="val 50000"/>
            </a:avLst>
          </a:prstGeom>
          <a:solidFill>
            <a:srgbClr val="697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chemeClr val="bg1"/>
                </a:solidFill>
                <a:latin typeface="IBM Plex Sans SemiBold" panose="020B0703050203000203" pitchFamily="34" charset="0"/>
                <a:cs typeface="Arial" panose="020B0604020202020204" pitchFamily="34" charset="0"/>
              </a:rPr>
              <a:t>Important Information</a:t>
            </a:r>
          </a:p>
        </p:txBody>
      </p:sp>
      <p:pic>
        <p:nvPicPr>
          <p:cNvPr id="6" name="Picture 5" descr="A red and grey text on a black background&#10;&#10;Description automatically generated">
            <a:extLst>
              <a:ext uri="{FF2B5EF4-FFF2-40B4-BE49-F238E27FC236}">
                <a16:creationId xmlns:a16="http://schemas.microsoft.com/office/drawing/2014/main" id="{4C8F2B78-527D-F3AE-AD1F-733496F4E0BA}"/>
              </a:ext>
            </a:extLst>
          </p:cNvPr>
          <p:cNvPicPr>
            <a:picLocks noChangeAspect="1"/>
          </p:cNvPicPr>
          <p:nvPr/>
        </p:nvPicPr>
        <p:blipFill>
          <a:blip r:embed="rId2"/>
          <a:stretch>
            <a:fillRect/>
          </a:stretch>
        </p:blipFill>
        <p:spPr>
          <a:xfrm>
            <a:off x="4944243" y="6178344"/>
            <a:ext cx="1332579" cy="523569"/>
          </a:xfrm>
          <a:prstGeom prst="rect">
            <a:avLst/>
          </a:prstGeom>
        </p:spPr>
      </p:pic>
      <p:sp>
        <p:nvSpPr>
          <p:cNvPr id="9" name="Rectangle: Rounded Corners 2">
            <a:extLst>
              <a:ext uri="{FF2B5EF4-FFF2-40B4-BE49-F238E27FC236}">
                <a16:creationId xmlns:a16="http://schemas.microsoft.com/office/drawing/2014/main" id="{96F5147A-AE4B-57E4-FAC3-F57462BF34D1}"/>
              </a:ext>
            </a:extLst>
          </p:cNvPr>
          <p:cNvSpPr/>
          <p:nvPr/>
        </p:nvSpPr>
        <p:spPr>
          <a:xfrm>
            <a:off x="278474" y="3185917"/>
            <a:ext cx="11576341" cy="858655"/>
          </a:xfrm>
          <a:prstGeom prst="roundRect">
            <a:avLst>
              <a:gd name="adj" fmla="val 50000"/>
            </a:avLst>
          </a:prstGeom>
          <a:solidFill>
            <a:srgbClr val="697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chemeClr val="bg1"/>
                </a:solidFill>
                <a:latin typeface="IBM Plex Sans SemiBold" panose="020B0703050203000203" pitchFamily="34" charset="0"/>
                <a:cs typeface="Arial" panose="020B0604020202020204" pitchFamily="34" charset="0"/>
              </a:rPr>
              <a:t>Internal process</a:t>
            </a:r>
          </a:p>
        </p:txBody>
      </p:sp>
    </p:spTree>
    <p:extLst>
      <p:ext uri="{BB962C8B-B14F-4D97-AF65-F5344CB8AC3E}">
        <p14:creationId xmlns:p14="http://schemas.microsoft.com/office/powerpoint/2010/main" val="2975438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453CC90-576F-D652-D141-FCFAFEB81EBA}"/>
              </a:ext>
            </a:extLst>
          </p:cNvPr>
          <p:cNvCxnSpPr>
            <a:cxnSpLocks/>
          </p:cNvCxnSpPr>
          <p:nvPr/>
        </p:nvCxnSpPr>
        <p:spPr>
          <a:xfrm>
            <a:off x="0" y="752526"/>
            <a:ext cx="1879600" cy="0"/>
          </a:xfrm>
          <a:prstGeom prst="line">
            <a:avLst/>
          </a:prstGeom>
          <a:ln w="19050">
            <a:solidFill>
              <a:srgbClr val="697AFF"/>
            </a:solidFill>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96F5147A-AE4B-57E4-FAC3-F57462BF34D1}"/>
              </a:ext>
            </a:extLst>
          </p:cNvPr>
          <p:cNvSpPr/>
          <p:nvPr/>
        </p:nvSpPr>
        <p:spPr>
          <a:xfrm>
            <a:off x="278474" y="258722"/>
            <a:ext cx="11576341" cy="858655"/>
          </a:xfrm>
          <a:prstGeom prst="roundRect">
            <a:avLst>
              <a:gd name="adj" fmla="val 50000"/>
            </a:avLst>
          </a:prstGeom>
          <a:solidFill>
            <a:srgbClr val="697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chemeClr val="bg1"/>
                </a:solidFill>
                <a:latin typeface="IBM Plex Sans SemiBold" panose="020B0703050203000203" pitchFamily="34" charset="0"/>
                <a:cs typeface="Arial" panose="020B0604020202020204" pitchFamily="34" charset="0"/>
              </a:rPr>
              <a:t>Important information for applicants</a:t>
            </a:r>
          </a:p>
        </p:txBody>
      </p:sp>
      <p:pic>
        <p:nvPicPr>
          <p:cNvPr id="6" name="Picture 5" descr="A red and grey text on a black background&#10;&#10;Description automatically generated">
            <a:extLst>
              <a:ext uri="{FF2B5EF4-FFF2-40B4-BE49-F238E27FC236}">
                <a16:creationId xmlns:a16="http://schemas.microsoft.com/office/drawing/2014/main" id="{4C8F2B78-527D-F3AE-AD1F-733496F4E0BA}"/>
              </a:ext>
            </a:extLst>
          </p:cNvPr>
          <p:cNvPicPr>
            <a:picLocks noChangeAspect="1"/>
          </p:cNvPicPr>
          <p:nvPr/>
        </p:nvPicPr>
        <p:blipFill>
          <a:blip r:embed="rId2"/>
          <a:stretch>
            <a:fillRect/>
          </a:stretch>
        </p:blipFill>
        <p:spPr>
          <a:xfrm>
            <a:off x="4944243" y="6178344"/>
            <a:ext cx="1332579" cy="523569"/>
          </a:xfrm>
          <a:prstGeom prst="rect">
            <a:avLst/>
          </a:prstGeom>
        </p:spPr>
      </p:pic>
      <p:graphicFrame>
        <p:nvGraphicFramePr>
          <p:cNvPr id="5" name="Diagram 4"/>
          <p:cNvGraphicFramePr/>
          <p:nvPr>
            <p:extLst>
              <p:ext uri="{D42A27DB-BD31-4B8C-83A1-F6EECF244321}">
                <p14:modId xmlns:p14="http://schemas.microsoft.com/office/powerpoint/2010/main" val="2863126259"/>
              </p:ext>
            </p:extLst>
          </p:nvPr>
        </p:nvGraphicFramePr>
        <p:xfrm>
          <a:off x="2343867" y="1286539"/>
          <a:ext cx="7865909" cy="5004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0442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453CC90-576F-D652-D141-FCFAFEB81EBA}"/>
              </a:ext>
            </a:extLst>
          </p:cNvPr>
          <p:cNvCxnSpPr>
            <a:cxnSpLocks/>
          </p:cNvCxnSpPr>
          <p:nvPr/>
        </p:nvCxnSpPr>
        <p:spPr>
          <a:xfrm>
            <a:off x="0" y="752526"/>
            <a:ext cx="1879600" cy="0"/>
          </a:xfrm>
          <a:prstGeom prst="line">
            <a:avLst/>
          </a:prstGeom>
          <a:ln w="19050">
            <a:solidFill>
              <a:srgbClr val="697AFF"/>
            </a:solidFill>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96F5147A-AE4B-57E4-FAC3-F57462BF34D1}"/>
              </a:ext>
            </a:extLst>
          </p:cNvPr>
          <p:cNvSpPr/>
          <p:nvPr/>
        </p:nvSpPr>
        <p:spPr>
          <a:xfrm>
            <a:off x="278474" y="258722"/>
            <a:ext cx="11576341" cy="858655"/>
          </a:xfrm>
          <a:prstGeom prst="roundRect">
            <a:avLst>
              <a:gd name="adj" fmla="val 50000"/>
            </a:avLst>
          </a:prstGeom>
          <a:solidFill>
            <a:srgbClr val="697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chemeClr val="bg1"/>
                </a:solidFill>
                <a:latin typeface="IBM Plex Sans SemiBold" panose="020B0703050203000203" pitchFamily="34" charset="0"/>
                <a:cs typeface="Arial" panose="020B0604020202020204" pitchFamily="34" charset="0"/>
              </a:rPr>
              <a:t>Information for experts</a:t>
            </a:r>
          </a:p>
        </p:txBody>
      </p:sp>
      <p:pic>
        <p:nvPicPr>
          <p:cNvPr id="6" name="Picture 5" descr="A red and grey text on a black background&#10;&#10;Description automatically generated">
            <a:extLst>
              <a:ext uri="{FF2B5EF4-FFF2-40B4-BE49-F238E27FC236}">
                <a16:creationId xmlns:a16="http://schemas.microsoft.com/office/drawing/2014/main" id="{4C8F2B78-527D-F3AE-AD1F-733496F4E0BA}"/>
              </a:ext>
            </a:extLst>
          </p:cNvPr>
          <p:cNvPicPr>
            <a:picLocks noChangeAspect="1"/>
          </p:cNvPicPr>
          <p:nvPr/>
        </p:nvPicPr>
        <p:blipFill>
          <a:blip r:embed="rId2"/>
          <a:stretch>
            <a:fillRect/>
          </a:stretch>
        </p:blipFill>
        <p:spPr>
          <a:xfrm>
            <a:off x="4944243" y="6178344"/>
            <a:ext cx="1332579" cy="523569"/>
          </a:xfrm>
          <a:prstGeom prst="rect">
            <a:avLst/>
          </a:prstGeom>
        </p:spPr>
      </p:pic>
      <p:sp>
        <p:nvSpPr>
          <p:cNvPr id="8" name="Content Placeholder 7"/>
          <p:cNvSpPr>
            <a:spLocks noGrp="1"/>
          </p:cNvSpPr>
          <p:nvPr>
            <p:ph idx="1"/>
          </p:nvPr>
        </p:nvSpPr>
        <p:spPr/>
        <p:txBody>
          <a:bodyPr/>
          <a:lstStyle/>
          <a:p>
            <a:r>
              <a:rPr lang="en-US" sz="3200" dirty="0"/>
              <a:t>Experts sign a Model Contract developed by the NCP_WIDERA.NET and used by the project partners</a:t>
            </a:r>
          </a:p>
          <a:p>
            <a:endParaRPr lang="en-US" sz="3200" dirty="0"/>
          </a:p>
          <a:p>
            <a:r>
              <a:rPr lang="en-US" sz="3200" dirty="0"/>
              <a:t>Expert fees: 600 gross</a:t>
            </a:r>
          </a:p>
          <a:p>
            <a:pPr lvl="1"/>
            <a:r>
              <a:rPr lang="en-US" sz="2800" dirty="0"/>
              <a:t>Subject to VAT (24%) and applicable taxes</a:t>
            </a:r>
          </a:p>
          <a:p>
            <a:pPr lvl="1"/>
            <a:r>
              <a:rPr lang="en-US" sz="2800" dirty="0"/>
              <a:t>We need an </a:t>
            </a:r>
            <a:r>
              <a:rPr lang="en-US" sz="2800" b="1" dirty="0"/>
              <a:t>invoice</a:t>
            </a:r>
          </a:p>
          <a:p>
            <a:endParaRPr lang="en-US" sz="3200" dirty="0"/>
          </a:p>
          <a:p>
            <a:r>
              <a:rPr lang="en-US" sz="3200" dirty="0"/>
              <a:t>Expert service of up to 20 hours</a:t>
            </a:r>
          </a:p>
          <a:p>
            <a:pPr lvl="1"/>
            <a:endParaRPr lang="el-GR" dirty="0"/>
          </a:p>
        </p:txBody>
      </p:sp>
    </p:spTree>
    <p:extLst>
      <p:ext uri="{BB962C8B-B14F-4D97-AF65-F5344CB8AC3E}">
        <p14:creationId xmlns:p14="http://schemas.microsoft.com/office/powerpoint/2010/main" val="3556152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453CC90-576F-D652-D141-FCFAFEB81EBA}"/>
              </a:ext>
            </a:extLst>
          </p:cNvPr>
          <p:cNvCxnSpPr>
            <a:cxnSpLocks/>
          </p:cNvCxnSpPr>
          <p:nvPr/>
        </p:nvCxnSpPr>
        <p:spPr>
          <a:xfrm>
            <a:off x="0" y="752526"/>
            <a:ext cx="1879600" cy="0"/>
          </a:xfrm>
          <a:prstGeom prst="line">
            <a:avLst/>
          </a:prstGeom>
          <a:ln w="19050">
            <a:solidFill>
              <a:srgbClr val="697AFF"/>
            </a:solidFill>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96F5147A-AE4B-57E4-FAC3-F57462BF34D1}"/>
              </a:ext>
            </a:extLst>
          </p:cNvPr>
          <p:cNvSpPr/>
          <p:nvPr/>
        </p:nvSpPr>
        <p:spPr>
          <a:xfrm>
            <a:off x="278474" y="258722"/>
            <a:ext cx="11576341" cy="858655"/>
          </a:xfrm>
          <a:prstGeom prst="roundRect">
            <a:avLst>
              <a:gd name="adj" fmla="val 50000"/>
            </a:avLst>
          </a:prstGeom>
          <a:solidFill>
            <a:srgbClr val="697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chemeClr val="bg1"/>
                </a:solidFill>
                <a:latin typeface="IBM Plex Sans SemiBold" panose="020B0703050203000203" pitchFamily="34" charset="0"/>
                <a:cs typeface="Arial" panose="020B0604020202020204" pitchFamily="34" charset="0"/>
              </a:rPr>
              <a:t>Information for experts</a:t>
            </a:r>
          </a:p>
        </p:txBody>
      </p:sp>
      <p:pic>
        <p:nvPicPr>
          <p:cNvPr id="6" name="Picture 5" descr="A red and grey text on a black background&#10;&#10;Description automatically generated">
            <a:extLst>
              <a:ext uri="{FF2B5EF4-FFF2-40B4-BE49-F238E27FC236}">
                <a16:creationId xmlns:a16="http://schemas.microsoft.com/office/drawing/2014/main" id="{4C8F2B78-527D-F3AE-AD1F-733496F4E0BA}"/>
              </a:ext>
            </a:extLst>
          </p:cNvPr>
          <p:cNvPicPr>
            <a:picLocks noChangeAspect="1"/>
          </p:cNvPicPr>
          <p:nvPr/>
        </p:nvPicPr>
        <p:blipFill>
          <a:blip r:embed="rId2"/>
          <a:stretch>
            <a:fillRect/>
          </a:stretch>
        </p:blipFill>
        <p:spPr>
          <a:xfrm>
            <a:off x="4944243" y="6178344"/>
            <a:ext cx="1332579" cy="523569"/>
          </a:xfrm>
          <a:prstGeom prst="rect">
            <a:avLst/>
          </a:prstGeom>
        </p:spPr>
      </p:pic>
      <p:sp>
        <p:nvSpPr>
          <p:cNvPr id="10" name="Content Placeholder 7"/>
          <p:cNvSpPr>
            <a:spLocks noGrp="1"/>
          </p:cNvSpPr>
          <p:nvPr>
            <p:ph idx="1"/>
          </p:nvPr>
        </p:nvSpPr>
        <p:spPr>
          <a:xfrm>
            <a:off x="838200" y="1825625"/>
            <a:ext cx="10515600" cy="4351338"/>
          </a:xfrm>
        </p:spPr>
        <p:txBody>
          <a:bodyPr/>
          <a:lstStyle/>
          <a:p>
            <a:pPr marL="0" indent="0">
              <a:lnSpc>
                <a:spcPct val="150000"/>
              </a:lnSpc>
              <a:buNone/>
            </a:pPr>
            <a:r>
              <a:rPr lang="en-US" sz="3200" dirty="0"/>
              <a:t>1. NCP matches the expert – proposal</a:t>
            </a:r>
          </a:p>
          <a:p>
            <a:pPr marL="0" indent="0">
              <a:lnSpc>
                <a:spcPct val="150000"/>
              </a:lnSpc>
              <a:buNone/>
            </a:pPr>
            <a:r>
              <a:rPr lang="en-US" sz="3200" dirty="0"/>
              <a:t>2. NCP communicates with the expert</a:t>
            </a:r>
          </a:p>
          <a:p>
            <a:pPr marL="0" indent="0">
              <a:lnSpc>
                <a:spcPct val="150000"/>
              </a:lnSpc>
              <a:buNone/>
            </a:pPr>
            <a:r>
              <a:rPr lang="en-US" sz="3200" dirty="0"/>
              <a:t>3. NCP sends the model contract to expert</a:t>
            </a:r>
          </a:p>
          <a:p>
            <a:pPr marL="0" indent="0">
              <a:lnSpc>
                <a:spcPct val="150000"/>
              </a:lnSpc>
              <a:buNone/>
            </a:pPr>
            <a:r>
              <a:rPr lang="en-US" sz="3200" dirty="0"/>
              <a:t>4. NCP sends the model contract </a:t>
            </a:r>
            <a:r>
              <a:rPr lang="en-US" sz="3200" b="1" dirty="0" err="1"/>
              <a:t>countersinged</a:t>
            </a:r>
            <a:r>
              <a:rPr lang="en-US" sz="3200" dirty="0"/>
              <a:t> by FORTH</a:t>
            </a:r>
          </a:p>
          <a:p>
            <a:pPr marL="0" indent="0">
              <a:lnSpc>
                <a:spcPct val="150000"/>
              </a:lnSpc>
              <a:buNone/>
            </a:pPr>
            <a:r>
              <a:rPr lang="en-US" sz="3200" dirty="0"/>
              <a:t>5. </a:t>
            </a:r>
            <a:r>
              <a:rPr lang="en-US" sz="3200" b="1" dirty="0"/>
              <a:t>The service begins</a:t>
            </a:r>
          </a:p>
          <a:p>
            <a:pPr marL="457200" lvl="1" indent="0">
              <a:buNone/>
            </a:pPr>
            <a:endParaRPr lang="el-GR" dirty="0"/>
          </a:p>
        </p:txBody>
      </p:sp>
    </p:spTree>
    <p:extLst>
      <p:ext uri="{BB962C8B-B14F-4D97-AF65-F5344CB8AC3E}">
        <p14:creationId xmlns:p14="http://schemas.microsoft.com/office/powerpoint/2010/main" val="775416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graphical user interface&#10;&#10;Description automatically generated">
            <a:extLst>
              <a:ext uri="{FF2B5EF4-FFF2-40B4-BE49-F238E27FC236}">
                <a16:creationId xmlns:a16="http://schemas.microsoft.com/office/drawing/2014/main" id="{A30EC084-C5B8-1EF8-84C4-3306AB5A89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5833" y="715829"/>
            <a:ext cx="2942439" cy="903016"/>
          </a:xfrm>
          <a:prstGeom prst="rect">
            <a:avLst/>
          </a:prstGeom>
        </p:spPr>
      </p:pic>
      <p:sp>
        <p:nvSpPr>
          <p:cNvPr id="5" name="TextBox 4">
            <a:extLst>
              <a:ext uri="{FF2B5EF4-FFF2-40B4-BE49-F238E27FC236}">
                <a16:creationId xmlns:a16="http://schemas.microsoft.com/office/drawing/2014/main" id="{67EB0E3B-89B5-264A-4FBF-39BAAD2160A8}"/>
              </a:ext>
            </a:extLst>
          </p:cNvPr>
          <p:cNvSpPr txBox="1"/>
          <p:nvPr/>
        </p:nvSpPr>
        <p:spPr>
          <a:xfrm>
            <a:off x="3815833" y="2085847"/>
            <a:ext cx="7969767" cy="954107"/>
          </a:xfrm>
          <a:prstGeom prst="rect">
            <a:avLst/>
          </a:prstGeom>
          <a:solidFill>
            <a:schemeClr val="bg1"/>
          </a:solidFill>
        </p:spPr>
        <p:txBody>
          <a:bodyPr wrap="square" rtlCol="0">
            <a:spAutoFit/>
          </a:bodyPr>
          <a:lstStyle/>
          <a:p>
            <a:r>
              <a:rPr lang="en-GB" sz="2800" dirty="0">
                <a:latin typeface="IBM Plex Sans SemiBold" panose="020B0703050203000203" pitchFamily="34" charset="0"/>
              </a:rPr>
              <a:t>Go to wideraexperts.eu and register today! Feel free to contact us!</a:t>
            </a:r>
          </a:p>
        </p:txBody>
      </p:sp>
      <p:sp>
        <p:nvSpPr>
          <p:cNvPr id="6" name="TextBox 5">
            <a:extLst>
              <a:ext uri="{FF2B5EF4-FFF2-40B4-BE49-F238E27FC236}">
                <a16:creationId xmlns:a16="http://schemas.microsoft.com/office/drawing/2014/main" id="{634C81D9-C4F6-8E48-674E-62A43E23CFE0}"/>
              </a:ext>
            </a:extLst>
          </p:cNvPr>
          <p:cNvSpPr txBox="1"/>
          <p:nvPr/>
        </p:nvSpPr>
        <p:spPr>
          <a:xfrm>
            <a:off x="3717814" y="5143166"/>
            <a:ext cx="3394826" cy="523220"/>
          </a:xfrm>
          <a:prstGeom prst="rect">
            <a:avLst/>
          </a:prstGeom>
          <a:solidFill>
            <a:srgbClr val="00B0F0"/>
          </a:solidFill>
        </p:spPr>
        <p:txBody>
          <a:bodyPr wrap="square" rtlCol="0">
            <a:spAutoFit/>
          </a:bodyPr>
          <a:lstStyle/>
          <a:p>
            <a:r>
              <a:rPr lang="pl-PL" sz="2800" dirty="0">
                <a:solidFill>
                  <a:schemeClr val="bg1"/>
                </a:solidFill>
                <a:latin typeface="IBM Plex Sans Light" panose="020B0403050203000203" pitchFamily="34" charset="0"/>
                <a:hlinkClick r:id="rId3">
                  <a:extLst>
                    <a:ext uri="{A12FA001-AC4F-418D-AE19-62706E023703}">
                      <ahyp:hlinkClr xmlns:ahyp="http://schemas.microsoft.com/office/drawing/2018/hyperlinkcolor" val="tx"/>
                    </a:ext>
                  </a:extLst>
                </a:hlinkClick>
              </a:rPr>
              <a:t>widera@ncbr.gov.pl</a:t>
            </a:r>
          </a:p>
        </p:txBody>
      </p:sp>
      <p:pic>
        <p:nvPicPr>
          <p:cNvPr id="4" name="Obraz 3" descr="Obraz zawierający niebieskie, woda, światło, pęcherz/bańka&#10;&#10;Opis wygenerowany automatycznie">
            <a:extLst>
              <a:ext uri="{FF2B5EF4-FFF2-40B4-BE49-F238E27FC236}">
                <a16:creationId xmlns:a16="http://schemas.microsoft.com/office/drawing/2014/main" id="{57CA7F42-1202-490A-99BC-29D2362993E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6200000">
            <a:off x="-1329952" y="1329954"/>
            <a:ext cx="6079905" cy="3420000"/>
          </a:xfrm>
          <a:prstGeom prst="rect">
            <a:avLst/>
          </a:prstGeom>
        </p:spPr>
      </p:pic>
      <p:pic>
        <p:nvPicPr>
          <p:cNvPr id="7" name="Picture 6" descr="A red and grey text on a black background&#10;&#10;Description automatically generated">
            <a:extLst>
              <a:ext uri="{FF2B5EF4-FFF2-40B4-BE49-F238E27FC236}">
                <a16:creationId xmlns:a16="http://schemas.microsoft.com/office/drawing/2014/main" id="{D1ECA4EE-C82F-F600-AE79-E0E3209D9347}"/>
              </a:ext>
            </a:extLst>
          </p:cNvPr>
          <p:cNvPicPr>
            <a:picLocks noChangeAspect="1"/>
          </p:cNvPicPr>
          <p:nvPr/>
        </p:nvPicPr>
        <p:blipFill>
          <a:blip r:embed="rId5"/>
          <a:stretch>
            <a:fillRect/>
          </a:stretch>
        </p:blipFill>
        <p:spPr>
          <a:xfrm>
            <a:off x="4944243" y="6178344"/>
            <a:ext cx="1332579" cy="523569"/>
          </a:xfrm>
          <a:prstGeom prst="rect">
            <a:avLst/>
          </a:prstGeom>
        </p:spPr>
      </p:pic>
      <p:sp>
        <p:nvSpPr>
          <p:cNvPr id="8" name="TextBox 7">
            <a:extLst>
              <a:ext uri="{FF2B5EF4-FFF2-40B4-BE49-F238E27FC236}">
                <a16:creationId xmlns:a16="http://schemas.microsoft.com/office/drawing/2014/main" id="{634C81D9-C4F6-8E48-674E-62A43E23CFE0}"/>
              </a:ext>
            </a:extLst>
          </p:cNvPr>
          <p:cNvSpPr txBox="1"/>
          <p:nvPr/>
        </p:nvSpPr>
        <p:spPr>
          <a:xfrm>
            <a:off x="3638691" y="3200652"/>
            <a:ext cx="4909885" cy="523220"/>
          </a:xfrm>
          <a:prstGeom prst="rect">
            <a:avLst/>
          </a:prstGeom>
          <a:solidFill>
            <a:srgbClr val="00B0F0"/>
          </a:solidFill>
        </p:spPr>
        <p:txBody>
          <a:bodyPr wrap="square" rtlCol="0">
            <a:spAutoFit/>
          </a:bodyPr>
          <a:lstStyle/>
          <a:p>
            <a:r>
              <a:rPr lang="en-US" sz="2800" dirty="0" err="1">
                <a:solidFill>
                  <a:schemeClr val="bg1"/>
                </a:solidFill>
                <a:latin typeface="IBM Plex Sans Light" panose="020B0403050203000203" pitchFamily="34" charset="0"/>
                <a:hlinkClick r:id="rId3">
                  <a:extLst>
                    <a:ext uri="{A12FA001-AC4F-418D-AE19-62706E023703}">
                      <ahyp:hlinkClr xmlns:ahyp="http://schemas.microsoft.com/office/drawing/2018/hyperlinkcolor" val="tx"/>
                    </a:ext>
                  </a:extLst>
                </a:hlinkClick>
              </a:rPr>
              <a:t>mikroni</a:t>
            </a:r>
            <a:r>
              <a:rPr lang="pl-PL" sz="2800" dirty="0">
                <a:solidFill>
                  <a:schemeClr val="bg1"/>
                </a:solidFill>
                <a:latin typeface="IBM Plex Sans Light" panose="020B0403050203000203" pitchFamily="34" charset="0"/>
                <a:hlinkClick r:id="rId3">
                  <a:extLst>
                    <a:ext uri="{A12FA001-AC4F-418D-AE19-62706E023703}">
                      <ahyp:hlinkClr xmlns:ahyp="http://schemas.microsoft.com/office/drawing/2018/hyperlinkcolor" val="tx"/>
                    </a:ext>
                  </a:extLst>
                </a:hlinkClick>
              </a:rPr>
              <a:t>@</a:t>
            </a:r>
            <a:r>
              <a:rPr lang="en-US" sz="2800" dirty="0">
                <a:solidFill>
                  <a:schemeClr val="bg1"/>
                </a:solidFill>
                <a:latin typeface="IBM Plex Sans Light" panose="020B0403050203000203" pitchFamily="34" charset="0"/>
                <a:hlinkClick r:id="rId3">
                  <a:extLst>
                    <a:ext uri="{A12FA001-AC4F-418D-AE19-62706E023703}">
                      <ahyp:hlinkClr xmlns:ahyp="http://schemas.microsoft.com/office/drawing/2018/hyperlinkcolor" val="tx"/>
                    </a:ext>
                  </a:extLst>
                </a:hlinkClick>
              </a:rPr>
              <a:t>praxinetwork.gr </a:t>
            </a:r>
            <a:endParaRPr lang="pl-PL" sz="2800" dirty="0">
              <a:solidFill>
                <a:schemeClr val="bg1"/>
              </a:solidFill>
              <a:latin typeface="IBM Plex Sans Light" panose="020B0403050203000203" pitchFamily="34" charset="0"/>
              <a:hlinkClick r:id="rId3">
                <a:extLst>
                  <a:ext uri="{A12FA001-AC4F-418D-AE19-62706E023703}">
                    <ahyp:hlinkClr xmlns:ahyp="http://schemas.microsoft.com/office/drawing/2018/hyperlinkcolor" val="tx"/>
                  </a:ext>
                </a:extLst>
              </a:hlinkClick>
            </a:endParaRPr>
          </a:p>
        </p:txBody>
      </p:sp>
      <p:sp>
        <p:nvSpPr>
          <p:cNvPr id="9" name="TextBox 8">
            <a:extLst>
              <a:ext uri="{FF2B5EF4-FFF2-40B4-BE49-F238E27FC236}">
                <a16:creationId xmlns:a16="http://schemas.microsoft.com/office/drawing/2014/main" id="{634C81D9-C4F6-8E48-674E-62A43E23CFE0}"/>
              </a:ext>
            </a:extLst>
          </p:cNvPr>
          <p:cNvSpPr txBox="1"/>
          <p:nvPr/>
        </p:nvSpPr>
        <p:spPr>
          <a:xfrm>
            <a:off x="3638691" y="3974220"/>
            <a:ext cx="4909885" cy="523220"/>
          </a:xfrm>
          <a:prstGeom prst="rect">
            <a:avLst/>
          </a:prstGeom>
          <a:solidFill>
            <a:srgbClr val="00B0F0"/>
          </a:solidFill>
        </p:spPr>
        <p:txBody>
          <a:bodyPr wrap="square" rtlCol="0">
            <a:spAutoFit/>
          </a:bodyPr>
          <a:lstStyle/>
          <a:p>
            <a:r>
              <a:rPr lang="en-US" sz="2800" dirty="0" err="1">
                <a:solidFill>
                  <a:schemeClr val="bg1"/>
                </a:solidFill>
                <a:latin typeface="IBM Plex Sans Light" panose="020B0403050203000203" pitchFamily="34" charset="0"/>
                <a:hlinkClick r:id="rId3">
                  <a:extLst>
                    <a:ext uri="{A12FA001-AC4F-418D-AE19-62706E023703}">
                      <ahyp:hlinkClr xmlns:ahyp="http://schemas.microsoft.com/office/drawing/2018/hyperlinkcolor" val="tx"/>
                    </a:ext>
                  </a:extLst>
                </a:hlinkClick>
              </a:rPr>
              <a:t>vkalodimou</a:t>
            </a:r>
            <a:r>
              <a:rPr lang="pl-PL" sz="2800" dirty="0">
                <a:solidFill>
                  <a:schemeClr val="bg1"/>
                </a:solidFill>
                <a:latin typeface="IBM Plex Sans Light" panose="020B0403050203000203" pitchFamily="34" charset="0"/>
                <a:hlinkClick r:id="rId3">
                  <a:extLst>
                    <a:ext uri="{A12FA001-AC4F-418D-AE19-62706E023703}">
                      <ahyp:hlinkClr xmlns:ahyp="http://schemas.microsoft.com/office/drawing/2018/hyperlinkcolor" val="tx"/>
                    </a:ext>
                  </a:extLst>
                </a:hlinkClick>
              </a:rPr>
              <a:t>@</a:t>
            </a:r>
            <a:r>
              <a:rPr lang="en-US" sz="2800" dirty="0">
                <a:solidFill>
                  <a:schemeClr val="bg1"/>
                </a:solidFill>
                <a:latin typeface="IBM Plex Sans Light" panose="020B0403050203000203" pitchFamily="34" charset="0"/>
                <a:hlinkClick r:id="rId3">
                  <a:extLst>
                    <a:ext uri="{A12FA001-AC4F-418D-AE19-62706E023703}">
                      <ahyp:hlinkClr xmlns:ahyp="http://schemas.microsoft.com/office/drawing/2018/hyperlinkcolor" val="tx"/>
                    </a:ext>
                  </a:extLst>
                </a:hlinkClick>
              </a:rPr>
              <a:t>praxinetwork.gr </a:t>
            </a:r>
            <a:endParaRPr lang="pl-PL" sz="2800" dirty="0">
              <a:solidFill>
                <a:schemeClr val="bg1"/>
              </a:solidFill>
              <a:latin typeface="IBM Plex Sans Light" panose="020B0403050203000203" pitchFamily="34" charset="0"/>
              <a:hlinkClick r:id="rId3">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1784769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1CEFC44-4EF8-DA1E-450B-C391BDAAD397}"/>
              </a:ext>
            </a:extLst>
          </p:cNvPr>
          <p:cNvSpPr txBox="1">
            <a:spLocks/>
          </p:cNvSpPr>
          <p:nvPr/>
        </p:nvSpPr>
        <p:spPr>
          <a:xfrm>
            <a:off x="1819525" y="590207"/>
            <a:ext cx="7321487" cy="730235"/>
          </a:xfrm>
          <a:prstGeom prst="rect">
            <a:avLst/>
          </a:prstGeom>
          <a:solidFill>
            <a:schemeClr val="bg1"/>
          </a:solidFill>
          <a:ln w="28575">
            <a:solidFill>
              <a:schemeClr val="bg1"/>
            </a:solidFill>
          </a:ln>
        </p:spPr>
        <p:txBody>
          <a:bodyPr vert="horz" wrap="square" lIns="18000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a:ln>
                  <a:noFill/>
                </a:ln>
                <a:solidFill>
                  <a:srgbClr val="333333"/>
                </a:solidFill>
                <a:effectLst/>
                <a:uLnTx/>
                <a:uFillTx/>
                <a:latin typeface="IBM Plex Sans Light" panose="020B0403050203000203" pitchFamily="34" charset="0"/>
                <a:ea typeface="+mj-ea"/>
                <a:cs typeface="Arial" panose="020B0604020202020204" pitchFamily="34" charset="0"/>
              </a:rPr>
              <a:t>Advancing Europe Package support</a:t>
            </a:r>
            <a:endParaRPr kumimoji="0" lang="en-GB" sz="3200" b="0" i="0" u="none" strike="noStrike" kern="1200" cap="none" spc="0" normalizeH="0" baseline="0" noProof="0">
              <a:ln>
                <a:noFill/>
              </a:ln>
              <a:solidFill>
                <a:srgbClr val="0F1732"/>
              </a:solidFill>
              <a:effectLst/>
              <a:uLnTx/>
              <a:uFillTx/>
              <a:latin typeface="IBM Plex Sans Light" panose="020B0403050203000203" pitchFamily="34" charset="0"/>
              <a:ea typeface="+mj-ea"/>
              <a:cs typeface="Arial" panose="020B0604020202020204" pitchFamily="34" charset="0"/>
            </a:endParaRPr>
          </a:p>
        </p:txBody>
      </p:sp>
      <p:sp>
        <p:nvSpPr>
          <p:cNvPr id="3" name="Rectangle 2">
            <a:extLst>
              <a:ext uri="{FF2B5EF4-FFF2-40B4-BE49-F238E27FC236}">
                <a16:creationId xmlns:a16="http://schemas.microsoft.com/office/drawing/2014/main" id="{B919D5CD-B4D8-05D2-60B7-89E658A4533E}"/>
              </a:ext>
            </a:extLst>
          </p:cNvPr>
          <p:cNvSpPr/>
          <p:nvPr/>
        </p:nvSpPr>
        <p:spPr>
          <a:xfrm>
            <a:off x="0" y="-1"/>
            <a:ext cx="1028700" cy="6019801"/>
          </a:xfrm>
          <a:prstGeom prst="rect">
            <a:avLst/>
          </a:prstGeom>
          <a:solidFill>
            <a:srgbClr val="697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Oval 3">
            <a:extLst>
              <a:ext uri="{FF2B5EF4-FFF2-40B4-BE49-F238E27FC236}">
                <a16:creationId xmlns:a16="http://schemas.microsoft.com/office/drawing/2014/main" id="{10F0FA1B-A3FC-B134-4340-FDB2634A5462}"/>
              </a:ext>
            </a:extLst>
          </p:cNvPr>
          <p:cNvSpPr/>
          <p:nvPr/>
        </p:nvSpPr>
        <p:spPr>
          <a:xfrm>
            <a:off x="355683" y="299604"/>
            <a:ext cx="1311442" cy="131144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prstClr val="white"/>
                </a:solidFill>
                <a:effectLst/>
                <a:uLnTx/>
                <a:uFillTx/>
                <a:latin typeface="IBM Plex Sans SemiBold" panose="020B0703050203000203" pitchFamily="34" charset="0"/>
                <a:ea typeface="+mn-ea"/>
                <a:cs typeface="+mn-cs"/>
              </a:rPr>
              <a:t>WP</a:t>
            </a:r>
            <a:r>
              <a:rPr kumimoji="0" lang="pl-PL" sz="3200" b="0" i="0" u="none" strike="noStrike" kern="1200" cap="none" spc="0" normalizeH="0" baseline="0" noProof="0">
                <a:ln>
                  <a:noFill/>
                </a:ln>
                <a:solidFill>
                  <a:prstClr val="white"/>
                </a:solidFill>
                <a:effectLst/>
                <a:uLnTx/>
                <a:uFillTx/>
                <a:latin typeface="IBM Plex Sans SemiBold" panose="020B0703050203000203" pitchFamily="34" charset="0"/>
                <a:ea typeface="+mn-ea"/>
                <a:cs typeface="+mn-cs"/>
              </a:rPr>
              <a:t>8</a:t>
            </a:r>
          </a:p>
        </p:txBody>
      </p:sp>
      <p:sp>
        <p:nvSpPr>
          <p:cNvPr id="2" name="Rectangle 14">
            <a:extLst>
              <a:ext uri="{FF2B5EF4-FFF2-40B4-BE49-F238E27FC236}">
                <a16:creationId xmlns:a16="http://schemas.microsoft.com/office/drawing/2014/main" id="{FBC61C1D-CAA2-0A66-DF30-7492CF70BFF4}"/>
              </a:ext>
            </a:extLst>
          </p:cNvPr>
          <p:cNvSpPr/>
          <p:nvPr/>
        </p:nvSpPr>
        <p:spPr>
          <a:xfrm>
            <a:off x="2229833" y="1717586"/>
            <a:ext cx="3240000" cy="233434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pl-PL" sz="1800" b="1" i="0" u="none" strike="noStrike" kern="1200" cap="none" spc="0" normalizeH="0" baseline="0" noProof="0">
              <a:ln>
                <a:noFill/>
              </a:ln>
              <a:solidFill>
                <a:srgbClr val="000000"/>
              </a:solidFill>
              <a:effectLst/>
              <a:uLnTx/>
              <a:uFillTx/>
              <a:latin typeface="IBMPlexSans-SemiBold"/>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IBMPlexSans-SemiBold"/>
                <a:ea typeface="+mn-ea"/>
                <a:cs typeface="+mn-cs"/>
              </a:rPr>
              <a:t>Matchmaking: travel grants </a:t>
            </a:r>
            <a:r>
              <a:rPr kumimoji="0" lang="en-GB" sz="1800" b="0" i="0" u="none" strike="noStrike" kern="1200" cap="none" spc="0" normalizeH="0" baseline="0" noProof="0">
                <a:ln>
                  <a:noFill/>
                </a:ln>
                <a:solidFill>
                  <a:srgbClr val="000000"/>
                </a:solidFill>
                <a:effectLst/>
                <a:uLnTx/>
                <a:uFillTx/>
                <a:latin typeface="IBMPlexSans-Light" panose="020B0403050203000203" pitchFamily="34" charset="0"/>
                <a:ea typeface="+mn-ea"/>
                <a:cs typeface="+mn-cs"/>
              </a:rPr>
              <a:t>for applicants to participate in Pillar II clusters </a:t>
            </a:r>
            <a:r>
              <a:rPr kumimoji="0" lang="en-GB" sz="1800" b="1" i="0" u="none" strike="noStrike" kern="1200" cap="none" spc="0" normalizeH="0" baseline="0" noProof="0">
                <a:ln>
                  <a:noFill/>
                </a:ln>
                <a:solidFill>
                  <a:srgbClr val="000000"/>
                </a:solidFill>
                <a:effectLst/>
                <a:uLnTx/>
                <a:uFillTx/>
                <a:latin typeface="IBMPlexSans-SemiBold"/>
                <a:ea typeface="+mn-ea"/>
                <a:cs typeface="+mn-cs"/>
              </a:rPr>
              <a:t>brokerage events</a:t>
            </a:r>
            <a:r>
              <a:rPr kumimoji="0" lang="en-GB" sz="1800" b="0" i="0" u="none" strike="noStrike" kern="1200" cap="none" spc="0" normalizeH="0" baseline="0" noProof="0">
                <a:ln>
                  <a:noFill/>
                </a:ln>
                <a:solidFill>
                  <a:srgbClr val="000000"/>
                </a:solidFill>
                <a:effectLst/>
                <a:uLnTx/>
                <a:uFillTx/>
                <a:latin typeface="IBMPlexSans-Light" panose="020B0403050203000203" pitchFamily="34" charset="0"/>
                <a:ea typeface="+mn-ea"/>
                <a:cs typeface="+mn-cs"/>
              </a:rPr>
              <a:t>, and </a:t>
            </a:r>
            <a:r>
              <a:rPr kumimoji="0" lang="en-GB" sz="1800" b="1" i="0" u="none" strike="noStrike" kern="1200" cap="none" spc="0" normalizeH="0" baseline="0" noProof="0">
                <a:ln>
                  <a:noFill/>
                </a:ln>
                <a:solidFill>
                  <a:srgbClr val="000000"/>
                </a:solidFill>
                <a:effectLst/>
                <a:uLnTx/>
                <a:uFillTx/>
                <a:latin typeface="IBMPlexSans-SemiBold"/>
                <a:ea typeface="+mn-ea"/>
                <a:cs typeface="+mn-cs"/>
              </a:rPr>
              <a:t>study visits </a:t>
            </a:r>
            <a:r>
              <a:rPr kumimoji="0" lang="en-GB" sz="1800" b="0" i="0" u="none" strike="noStrike" kern="1200" cap="none" spc="0" normalizeH="0" baseline="0" noProof="0">
                <a:ln>
                  <a:noFill/>
                </a:ln>
                <a:solidFill>
                  <a:srgbClr val="000000"/>
                </a:solidFill>
                <a:effectLst/>
                <a:uLnTx/>
                <a:uFillTx/>
                <a:latin typeface="IBMPlexSans-Light" panose="020B0403050203000203" pitchFamily="34" charset="0"/>
                <a:ea typeface="+mn-ea"/>
                <a:cs typeface="+mn-cs"/>
              </a:rPr>
              <a:t>to advanced partner</a:t>
            </a:r>
            <a:r>
              <a:rPr kumimoji="0" lang="pl-PL" sz="1800" b="0" i="0" u="none" strike="noStrike" kern="1200" cap="none" spc="0" normalizeH="0" baseline="0" noProof="0">
                <a:ln>
                  <a:noFill/>
                </a:ln>
                <a:solidFill>
                  <a:srgbClr val="000000"/>
                </a:solidFill>
                <a:effectLst/>
                <a:uLnTx/>
                <a:uFillTx/>
                <a:latin typeface="IBMPlexSans-Light" panose="020B0403050203000203" pitchFamily="34" charset="0"/>
                <a:ea typeface="+mn-ea"/>
                <a:cs typeface="+mn-cs"/>
              </a:rPr>
              <a:t>s</a:t>
            </a:r>
            <a:r>
              <a:rPr kumimoji="0" lang="en-GB" sz="1800" b="0" i="0" u="none" strike="noStrike" kern="1200" cap="none" spc="0" normalizeH="0" baseline="0" noProof="0">
                <a:ln>
                  <a:noFill/>
                </a:ln>
                <a:solidFill>
                  <a:srgbClr val="000000"/>
                </a:solidFill>
                <a:effectLst/>
                <a:uLnTx/>
                <a:uFillTx/>
                <a:latin typeface="IBMPlexSans-Light" panose="020B0403050203000203" pitchFamily="34" charset="0"/>
                <a:ea typeface="+mn-ea"/>
                <a:cs typeface="+mn-cs"/>
              </a:rPr>
              <a:t> research institutions</a:t>
            </a:r>
          </a:p>
        </p:txBody>
      </p:sp>
      <p:sp>
        <p:nvSpPr>
          <p:cNvPr id="5" name="Rectangle 12">
            <a:extLst>
              <a:ext uri="{FF2B5EF4-FFF2-40B4-BE49-F238E27FC236}">
                <a16:creationId xmlns:a16="http://schemas.microsoft.com/office/drawing/2014/main" id="{CC5D4C10-4FE5-7B80-EC9E-6911B8613475}"/>
              </a:ext>
            </a:extLst>
          </p:cNvPr>
          <p:cNvSpPr/>
          <p:nvPr/>
        </p:nvSpPr>
        <p:spPr>
          <a:xfrm>
            <a:off x="6273941" y="3132088"/>
            <a:ext cx="3240000" cy="2160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600"/>
              </a:spcBef>
              <a:spcAft>
                <a:spcPts val="0"/>
              </a:spcAft>
              <a:buClrTx/>
              <a:buSzTx/>
              <a:buFontTx/>
              <a:buNone/>
              <a:tabLst/>
              <a:defRPr/>
            </a:pPr>
            <a:endParaRPr kumimoji="0" lang="pl-PL" sz="1800" b="1" i="0" u="none" strike="noStrike" kern="1200" cap="none" spc="0" normalizeH="0" baseline="0" noProof="0">
              <a:ln>
                <a:noFill/>
              </a:ln>
              <a:solidFill>
                <a:srgbClr val="000000"/>
              </a:solidFill>
              <a:effectLst/>
              <a:uLnTx/>
              <a:uFillTx/>
              <a:latin typeface="IBMPlexSans-SemiBold"/>
              <a:ea typeface="+mn-ea"/>
              <a:cs typeface="+mn-cs"/>
            </a:endParaRP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IBMPlexSans-SemiBold"/>
                <a:ea typeface="+mn-ea"/>
                <a:cs typeface="+mn-cs"/>
              </a:rPr>
              <a:t>Wideraexperts.eu: </a:t>
            </a:r>
            <a:r>
              <a:rPr kumimoji="0" lang="en-GB" sz="1800" b="0" i="0" u="none" strike="noStrike" kern="1200" cap="none" spc="0" normalizeH="0" baseline="0" noProof="0">
                <a:ln>
                  <a:noFill/>
                </a:ln>
                <a:solidFill>
                  <a:srgbClr val="000000"/>
                </a:solidFill>
                <a:effectLst/>
                <a:uLnTx/>
                <a:uFillTx/>
                <a:latin typeface="IBMPlexSans-SemiBold"/>
                <a:ea typeface="+mn-ea"/>
                <a:cs typeface="+mn-cs"/>
              </a:rPr>
              <a:t>portal for NCPs and applicants from Widening countries, where external experts</a:t>
            </a:r>
            <a:r>
              <a:rPr kumimoji="0" lang="en-GB" sz="1800" b="1" i="0" u="none" strike="noStrike" kern="1200" cap="none" spc="0" normalizeH="0" baseline="0" noProof="0">
                <a:ln>
                  <a:noFill/>
                </a:ln>
                <a:solidFill>
                  <a:srgbClr val="000000"/>
                </a:solidFill>
                <a:effectLst/>
                <a:uLnTx/>
                <a:uFillTx/>
                <a:latin typeface="IBMPlexSans-SemiBold"/>
                <a:ea typeface="+mn-ea"/>
                <a:cs typeface="+mn-cs"/>
              </a:rPr>
              <a:t> </a:t>
            </a:r>
            <a:r>
              <a:rPr kumimoji="0" lang="en-GB" sz="1800" b="0" i="0" u="none" strike="noStrike" kern="1200" cap="none" spc="0" normalizeH="0" baseline="0" noProof="0">
                <a:ln>
                  <a:noFill/>
                </a:ln>
                <a:solidFill>
                  <a:srgbClr val="000000"/>
                </a:solidFill>
                <a:effectLst/>
                <a:uLnTx/>
                <a:uFillTx/>
                <a:latin typeface="IBMPlexSans-Light" panose="020B0403050203000203" pitchFamily="34" charset="0"/>
                <a:ea typeface="+mn-ea"/>
                <a:cs typeface="+mn-cs"/>
              </a:rPr>
              <a:t>offer professional </a:t>
            </a:r>
            <a:br>
              <a:rPr kumimoji="0" lang="pl-PL" sz="1800" b="0" i="0" u="none" strike="noStrike" kern="1200" cap="none" spc="0" normalizeH="0" baseline="0" noProof="0">
                <a:ln>
                  <a:noFill/>
                </a:ln>
                <a:solidFill>
                  <a:srgbClr val="000000"/>
                </a:solidFill>
                <a:effectLst/>
                <a:uLnTx/>
                <a:uFillTx/>
                <a:latin typeface="IBMPlexSans-Light" panose="020B0403050203000203" pitchFamily="34" charset="0"/>
                <a:ea typeface="+mn-ea"/>
                <a:cs typeface="+mn-cs"/>
              </a:rPr>
            </a:br>
            <a:r>
              <a:rPr kumimoji="0" lang="en-GB" sz="1800" b="1" i="0" u="none" strike="noStrike" kern="1200" cap="none" spc="0" normalizeH="0" baseline="0" noProof="0">
                <a:ln>
                  <a:noFill/>
                </a:ln>
                <a:solidFill>
                  <a:srgbClr val="000000"/>
                </a:solidFill>
                <a:effectLst/>
                <a:uLnTx/>
                <a:uFillTx/>
                <a:latin typeface="IBMPlexSans-SemiBold"/>
                <a:ea typeface="+mn-ea"/>
                <a:cs typeface="+mn-cs"/>
              </a:rPr>
              <a:t>pre-screening of proposals</a:t>
            </a:r>
          </a:p>
        </p:txBody>
      </p:sp>
      <p:sp>
        <p:nvSpPr>
          <p:cNvPr id="7" name="Oval 4">
            <a:extLst>
              <a:ext uri="{FF2B5EF4-FFF2-40B4-BE49-F238E27FC236}">
                <a16:creationId xmlns:a16="http://schemas.microsoft.com/office/drawing/2014/main" id="{66E3C73A-F395-86B8-2130-1CAF9AFC70B1}"/>
              </a:ext>
            </a:extLst>
          </p:cNvPr>
          <p:cNvSpPr/>
          <p:nvPr/>
        </p:nvSpPr>
        <p:spPr>
          <a:xfrm>
            <a:off x="1819525" y="1511844"/>
            <a:ext cx="304800" cy="304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Oval 4">
            <a:extLst>
              <a:ext uri="{FF2B5EF4-FFF2-40B4-BE49-F238E27FC236}">
                <a16:creationId xmlns:a16="http://schemas.microsoft.com/office/drawing/2014/main" id="{9A7D5080-0001-8005-9B62-0D85F37B68D6}"/>
              </a:ext>
            </a:extLst>
          </p:cNvPr>
          <p:cNvSpPr/>
          <p:nvPr/>
        </p:nvSpPr>
        <p:spPr>
          <a:xfrm>
            <a:off x="5168975" y="1821103"/>
            <a:ext cx="304800" cy="304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Oval 4">
            <a:extLst>
              <a:ext uri="{FF2B5EF4-FFF2-40B4-BE49-F238E27FC236}">
                <a16:creationId xmlns:a16="http://schemas.microsoft.com/office/drawing/2014/main" id="{195F258F-103E-F135-C6BC-AFF8AB9E8F02}"/>
              </a:ext>
            </a:extLst>
          </p:cNvPr>
          <p:cNvSpPr/>
          <p:nvPr/>
        </p:nvSpPr>
        <p:spPr>
          <a:xfrm>
            <a:off x="8653141" y="1816644"/>
            <a:ext cx="304800" cy="304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Oval 4">
            <a:extLst>
              <a:ext uri="{FF2B5EF4-FFF2-40B4-BE49-F238E27FC236}">
                <a16:creationId xmlns:a16="http://schemas.microsoft.com/office/drawing/2014/main" id="{B2BFC6C1-157E-2972-937A-401F6239CDF7}"/>
              </a:ext>
            </a:extLst>
          </p:cNvPr>
          <p:cNvSpPr/>
          <p:nvPr/>
        </p:nvSpPr>
        <p:spPr>
          <a:xfrm>
            <a:off x="6499381" y="3276131"/>
            <a:ext cx="304800" cy="304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a:ea typeface="+mn-ea"/>
              <a:cs typeface="+mn-cs"/>
            </a:endParaRPr>
          </a:p>
        </p:txBody>
      </p:sp>
      <p:pic>
        <p:nvPicPr>
          <p:cNvPr id="13" name="Picture 12" descr="A red and grey text on a black background&#10;&#10;Description automatically generated">
            <a:extLst>
              <a:ext uri="{FF2B5EF4-FFF2-40B4-BE49-F238E27FC236}">
                <a16:creationId xmlns:a16="http://schemas.microsoft.com/office/drawing/2014/main" id="{D0E0CDC2-D750-FD55-53D3-3173C173F09C}"/>
              </a:ext>
            </a:extLst>
          </p:cNvPr>
          <p:cNvPicPr>
            <a:picLocks noChangeAspect="1"/>
          </p:cNvPicPr>
          <p:nvPr/>
        </p:nvPicPr>
        <p:blipFill>
          <a:blip r:embed="rId2"/>
          <a:stretch>
            <a:fillRect/>
          </a:stretch>
        </p:blipFill>
        <p:spPr>
          <a:xfrm>
            <a:off x="4944243" y="6178344"/>
            <a:ext cx="1332579" cy="523569"/>
          </a:xfrm>
          <a:prstGeom prst="rect">
            <a:avLst/>
          </a:prstGeom>
        </p:spPr>
      </p:pic>
    </p:spTree>
    <p:extLst>
      <p:ext uri="{BB962C8B-B14F-4D97-AF65-F5344CB8AC3E}">
        <p14:creationId xmlns:p14="http://schemas.microsoft.com/office/powerpoint/2010/main" val="1063061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7751BAB1-7A81-C23C-EBCC-2389E0683AAB}"/>
              </a:ext>
            </a:extLst>
          </p:cNvPr>
          <p:cNvCxnSpPr>
            <a:cxnSpLocks/>
          </p:cNvCxnSpPr>
          <p:nvPr/>
        </p:nvCxnSpPr>
        <p:spPr>
          <a:xfrm>
            <a:off x="0" y="765226"/>
            <a:ext cx="2327885" cy="0"/>
          </a:xfrm>
          <a:prstGeom prst="line">
            <a:avLst/>
          </a:prstGeom>
          <a:ln w="19050">
            <a:solidFill>
              <a:srgbClr val="697AFF"/>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4ECF4CDB-9719-4AFC-A75F-69275A2C6177}"/>
              </a:ext>
            </a:extLst>
          </p:cNvPr>
          <p:cNvSpPr/>
          <p:nvPr/>
        </p:nvSpPr>
        <p:spPr>
          <a:xfrm>
            <a:off x="27279" y="1003164"/>
            <a:ext cx="10564522" cy="12776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324000" rIns="0" bIns="45720" rtlCol="0" anchor="t" anchorCtr="0"/>
          <a:lstStyle/>
          <a:p>
            <a:pPr lvl="1"/>
            <a:r>
              <a:rPr lang="en-GB" sz="1600" b="1">
                <a:solidFill>
                  <a:schemeClr val="tx1"/>
                </a:solidFill>
                <a:latin typeface="IBM Plex Sans"/>
              </a:rPr>
              <a:t>wideraexperts.eu </a:t>
            </a:r>
            <a:r>
              <a:rPr lang="en-GB" sz="1600">
                <a:solidFill>
                  <a:schemeClr val="tx1"/>
                </a:solidFill>
                <a:latin typeface="IBM Plex Sans Light"/>
              </a:rPr>
              <a:t> is a free-of-charge portal that </a:t>
            </a:r>
            <a:r>
              <a:rPr lang="en-GB" sz="1600" b="1">
                <a:solidFill>
                  <a:schemeClr val="tx1"/>
                </a:solidFill>
                <a:latin typeface="IBM Plex Sans Light"/>
              </a:rPr>
              <a:t>facilitates the matchmaking of experts with applicants from Widening countries </a:t>
            </a:r>
            <a:r>
              <a:rPr lang="en-GB" sz="1600">
                <a:solidFill>
                  <a:schemeClr val="tx1"/>
                </a:solidFill>
                <a:latin typeface="IBM Plex Sans Light"/>
              </a:rPr>
              <a:t>preparing proposals within the Widening, ERA, Pillar II clusters, Institutionalised European Partnerships and EIC Pathfinder schemes under the Horizon Europe programme</a:t>
            </a:r>
            <a:r>
              <a:rPr lang="pl-PL" sz="1600">
                <a:solidFill>
                  <a:schemeClr val="tx1"/>
                </a:solidFill>
                <a:latin typeface="IBM Plex Sans Light"/>
              </a:rPr>
              <a:t>.</a:t>
            </a:r>
            <a:endParaRPr lang="en-GB" sz="1600">
              <a:solidFill>
                <a:schemeClr val="tx1"/>
              </a:solidFill>
              <a:latin typeface="IBM Plex Sans Light"/>
              <a:cs typeface="Arial"/>
            </a:endParaRPr>
          </a:p>
        </p:txBody>
      </p:sp>
      <p:cxnSp>
        <p:nvCxnSpPr>
          <p:cNvPr id="16" name="Straight Connector 15">
            <a:extLst>
              <a:ext uri="{FF2B5EF4-FFF2-40B4-BE49-F238E27FC236}">
                <a16:creationId xmlns:a16="http://schemas.microsoft.com/office/drawing/2014/main" id="{EBE5D46C-C248-087D-9221-2DB341508E8B}"/>
              </a:ext>
            </a:extLst>
          </p:cNvPr>
          <p:cNvCxnSpPr>
            <a:cxnSpLocks/>
            <a:endCxn id="17" idx="2"/>
          </p:cNvCxnSpPr>
          <p:nvPr/>
        </p:nvCxnSpPr>
        <p:spPr>
          <a:xfrm>
            <a:off x="5640942" y="3374112"/>
            <a:ext cx="2426727" cy="1"/>
          </a:xfrm>
          <a:prstGeom prst="line">
            <a:avLst/>
          </a:prstGeom>
          <a:ln w="19050">
            <a:solidFill>
              <a:srgbClr val="697AFF"/>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5A2DF49-851E-D3D8-9875-039EF7B29BB4}"/>
              </a:ext>
            </a:extLst>
          </p:cNvPr>
          <p:cNvSpPr txBox="1"/>
          <p:nvPr/>
        </p:nvSpPr>
        <p:spPr>
          <a:xfrm>
            <a:off x="522312" y="3186756"/>
            <a:ext cx="2986597" cy="369332"/>
          </a:xfrm>
          <a:prstGeom prst="rect">
            <a:avLst/>
          </a:prstGeom>
          <a:noFill/>
        </p:spPr>
        <p:txBody>
          <a:bodyPr wrap="square" rtlCol="0">
            <a:spAutoFit/>
          </a:bodyPr>
          <a:lstStyle/>
          <a:p>
            <a:r>
              <a:rPr lang="en-GB" b="1">
                <a:solidFill>
                  <a:srgbClr val="697AFF"/>
                </a:solidFill>
                <a:latin typeface="IBM Plex Sans SemiBold" panose="020B0703050203000203" pitchFamily="34" charset="0"/>
                <a:cs typeface="Arial" panose="020B0604020202020204" pitchFamily="34" charset="0"/>
              </a:rPr>
              <a:t>Applicant</a:t>
            </a:r>
          </a:p>
        </p:txBody>
      </p:sp>
      <p:sp>
        <p:nvSpPr>
          <p:cNvPr id="23" name="TextBox 22">
            <a:extLst>
              <a:ext uri="{FF2B5EF4-FFF2-40B4-BE49-F238E27FC236}">
                <a16:creationId xmlns:a16="http://schemas.microsoft.com/office/drawing/2014/main" id="{FAA7FC23-F130-7D27-F5E1-FBFAA9AB6100}"/>
              </a:ext>
            </a:extLst>
          </p:cNvPr>
          <p:cNvSpPr txBox="1"/>
          <p:nvPr/>
        </p:nvSpPr>
        <p:spPr>
          <a:xfrm>
            <a:off x="5005238" y="3186756"/>
            <a:ext cx="2104032" cy="369332"/>
          </a:xfrm>
          <a:prstGeom prst="rect">
            <a:avLst/>
          </a:prstGeom>
          <a:noFill/>
        </p:spPr>
        <p:txBody>
          <a:bodyPr wrap="square" rtlCol="0">
            <a:spAutoFit/>
          </a:bodyPr>
          <a:lstStyle/>
          <a:p>
            <a:r>
              <a:rPr lang="en-GB" b="1">
                <a:solidFill>
                  <a:srgbClr val="697AFF"/>
                </a:solidFill>
                <a:latin typeface="IBM Plex Sans" panose="020B0503050203000203" pitchFamily="34" charset="0"/>
                <a:cs typeface="Arial" panose="020B0604020202020204" pitchFamily="34" charset="0"/>
              </a:rPr>
              <a:t>NCP</a:t>
            </a:r>
            <a:endParaRPr lang="pl-PL" sz="1500">
              <a:latin typeface="IBM Plex Sans Light" panose="020B0403050203000203" pitchFamily="34" charset="0"/>
              <a:cs typeface="Arial" panose="020B0604020202020204" pitchFamily="34" charset="0"/>
            </a:endParaRPr>
          </a:p>
        </p:txBody>
      </p:sp>
      <p:sp>
        <p:nvSpPr>
          <p:cNvPr id="28" name="TextBox 27">
            <a:extLst>
              <a:ext uri="{FF2B5EF4-FFF2-40B4-BE49-F238E27FC236}">
                <a16:creationId xmlns:a16="http://schemas.microsoft.com/office/drawing/2014/main" id="{DFDC705A-4CA8-3FDE-88AD-38D52C37DBD7}"/>
              </a:ext>
            </a:extLst>
          </p:cNvPr>
          <p:cNvSpPr txBox="1"/>
          <p:nvPr/>
        </p:nvSpPr>
        <p:spPr>
          <a:xfrm>
            <a:off x="8505364" y="3186756"/>
            <a:ext cx="2986598" cy="369332"/>
          </a:xfrm>
          <a:prstGeom prst="rect">
            <a:avLst/>
          </a:prstGeom>
          <a:noFill/>
        </p:spPr>
        <p:txBody>
          <a:bodyPr wrap="square" rtlCol="0">
            <a:spAutoFit/>
          </a:bodyPr>
          <a:lstStyle/>
          <a:p>
            <a:r>
              <a:rPr lang="pl-PL" b="1" err="1">
                <a:solidFill>
                  <a:srgbClr val="697AFF"/>
                </a:solidFill>
                <a:latin typeface="IBM Plex Sans" panose="020B0503050203000203" pitchFamily="34" charset="0"/>
                <a:cs typeface="Arial" panose="020B0604020202020204" pitchFamily="34" charset="0"/>
              </a:rPr>
              <a:t>Expert</a:t>
            </a:r>
            <a:endParaRPr lang="pl-PL" b="1">
              <a:solidFill>
                <a:srgbClr val="697AFF"/>
              </a:solidFill>
              <a:latin typeface="IBM Plex Sans" panose="020B0503050203000203" pitchFamily="34" charset="0"/>
              <a:cs typeface="Arial" panose="020B0604020202020204" pitchFamily="34" charset="0"/>
            </a:endParaRPr>
          </a:p>
        </p:txBody>
      </p:sp>
      <p:pic>
        <p:nvPicPr>
          <p:cNvPr id="3" name="Graphic 2" descr="Lights On outline">
            <a:extLst>
              <a:ext uri="{FF2B5EF4-FFF2-40B4-BE49-F238E27FC236}">
                <a16:creationId xmlns:a16="http://schemas.microsoft.com/office/drawing/2014/main" id="{D5AE17DD-0A30-98AF-87AA-303984F52A2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06262" y="2149285"/>
            <a:ext cx="930272" cy="930272"/>
          </a:xfrm>
          <a:prstGeom prst="rect">
            <a:avLst/>
          </a:prstGeom>
        </p:spPr>
      </p:pic>
      <p:pic>
        <p:nvPicPr>
          <p:cNvPr id="8" name="Graphic 7" descr="Document outline">
            <a:extLst>
              <a:ext uri="{FF2B5EF4-FFF2-40B4-BE49-F238E27FC236}">
                <a16:creationId xmlns:a16="http://schemas.microsoft.com/office/drawing/2014/main" id="{F42D8B16-4158-C6C1-000B-5AAB8B99B923}"/>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6216" y="2280850"/>
            <a:ext cx="781998" cy="781998"/>
          </a:xfrm>
          <a:prstGeom prst="rect">
            <a:avLst/>
          </a:prstGeom>
        </p:spPr>
      </p:pic>
      <p:pic>
        <p:nvPicPr>
          <p:cNvPr id="10" name="Graphic 9" descr="Information outline">
            <a:extLst>
              <a:ext uri="{FF2B5EF4-FFF2-40B4-BE49-F238E27FC236}">
                <a16:creationId xmlns:a16="http://schemas.microsoft.com/office/drawing/2014/main" id="{99FE89EB-74A6-4BCC-717C-F1D6BFD7BC43}"/>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05238" y="2215587"/>
            <a:ext cx="881152" cy="881152"/>
          </a:xfrm>
          <a:prstGeom prst="rect">
            <a:avLst/>
          </a:prstGeom>
        </p:spPr>
      </p:pic>
      <p:sp>
        <p:nvSpPr>
          <p:cNvPr id="17" name="Oval 16">
            <a:extLst>
              <a:ext uri="{FF2B5EF4-FFF2-40B4-BE49-F238E27FC236}">
                <a16:creationId xmlns:a16="http://schemas.microsoft.com/office/drawing/2014/main" id="{7A76B6AC-C7FE-BEAC-6A18-22A9764EDB01}"/>
              </a:ext>
            </a:extLst>
          </p:cNvPr>
          <p:cNvSpPr/>
          <p:nvPr/>
        </p:nvSpPr>
        <p:spPr>
          <a:xfrm>
            <a:off x="8067669" y="3292474"/>
            <a:ext cx="163277" cy="163277"/>
          </a:xfrm>
          <a:prstGeom prst="ellipse">
            <a:avLst/>
          </a:prstGeom>
          <a:solidFill>
            <a:srgbClr val="697AFF"/>
          </a:solidFill>
          <a:ln>
            <a:solidFill>
              <a:srgbClr val="697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32" name="Straight Connector 31">
            <a:extLst>
              <a:ext uri="{FF2B5EF4-FFF2-40B4-BE49-F238E27FC236}">
                <a16:creationId xmlns:a16="http://schemas.microsoft.com/office/drawing/2014/main" id="{73B3BF05-7892-CD04-E335-FADAB4A167D4}"/>
              </a:ext>
            </a:extLst>
          </p:cNvPr>
          <p:cNvCxnSpPr>
            <a:cxnSpLocks/>
          </p:cNvCxnSpPr>
          <p:nvPr/>
        </p:nvCxnSpPr>
        <p:spPr>
          <a:xfrm>
            <a:off x="2315651" y="3393762"/>
            <a:ext cx="2327885" cy="0"/>
          </a:xfrm>
          <a:prstGeom prst="line">
            <a:avLst/>
          </a:prstGeom>
          <a:ln w="19050">
            <a:solidFill>
              <a:srgbClr val="697AFF"/>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DEB7E617-3ADF-682C-ECD0-687F40C687AF}"/>
              </a:ext>
            </a:extLst>
          </p:cNvPr>
          <p:cNvSpPr/>
          <p:nvPr/>
        </p:nvSpPr>
        <p:spPr>
          <a:xfrm>
            <a:off x="4608465" y="3312124"/>
            <a:ext cx="163277" cy="163277"/>
          </a:xfrm>
          <a:prstGeom prst="ellipse">
            <a:avLst/>
          </a:prstGeom>
          <a:solidFill>
            <a:srgbClr val="697AFF"/>
          </a:solidFill>
          <a:ln>
            <a:solidFill>
              <a:srgbClr val="697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8" name="Rectangle: Rounded Corners 37">
            <a:extLst>
              <a:ext uri="{FF2B5EF4-FFF2-40B4-BE49-F238E27FC236}">
                <a16:creationId xmlns:a16="http://schemas.microsoft.com/office/drawing/2014/main" id="{392517F6-5433-74A0-5AE6-8E7F2B14AB3A}"/>
              </a:ext>
            </a:extLst>
          </p:cNvPr>
          <p:cNvSpPr/>
          <p:nvPr/>
        </p:nvSpPr>
        <p:spPr>
          <a:xfrm>
            <a:off x="325366" y="400375"/>
            <a:ext cx="2568753" cy="729702"/>
          </a:xfrm>
          <a:prstGeom prst="roundRect">
            <a:avLst>
              <a:gd name="adj" fmla="val 50000"/>
            </a:avLst>
          </a:prstGeom>
          <a:solidFill>
            <a:srgbClr val="697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solidFill>
                  <a:schemeClr val="bg1"/>
                </a:solidFill>
                <a:latin typeface="IBM Plex Sans SemiBold" panose="020B0703050203000203" pitchFamily="34" charset="0"/>
                <a:cs typeface="Arial" panose="020B0604020202020204" pitchFamily="34" charset="0"/>
              </a:rPr>
              <a:t>For whom?</a:t>
            </a:r>
            <a:endParaRPr lang="en-GB" sz="3200" b="1">
              <a:solidFill>
                <a:schemeClr val="bg1"/>
              </a:solidFill>
              <a:latin typeface="IBM Plex Sans SemiBold" panose="020B0703050203000203" pitchFamily="34" charset="0"/>
              <a:cs typeface="Arial" panose="020B0604020202020204" pitchFamily="34" charset="0"/>
            </a:endParaRPr>
          </a:p>
        </p:txBody>
      </p:sp>
      <p:sp>
        <p:nvSpPr>
          <p:cNvPr id="41" name="TextBox 40">
            <a:extLst>
              <a:ext uri="{FF2B5EF4-FFF2-40B4-BE49-F238E27FC236}">
                <a16:creationId xmlns:a16="http://schemas.microsoft.com/office/drawing/2014/main" id="{093367DF-34FF-880F-B6FA-46F63266D9F2}"/>
              </a:ext>
            </a:extLst>
          </p:cNvPr>
          <p:cNvSpPr txBox="1"/>
          <p:nvPr/>
        </p:nvSpPr>
        <p:spPr>
          <a:xfrm>
            <a:off x="522312" y="3556088"/>
            <a:ext cx="2986597" cy="1477328"/>
          </a:xfrm>
          <a:prstGeom prst="rect">
            <a:avLst/>
          </a:prstGeom>
          <a:noFill/>
        </p:spPr>
        <p:txBody>
          <a:bodyPr wrap="square">
            <a:spAutoFit/>
          </a:bodyPr>
          <a:lstStyle/>
          <a:p>
            <a:pPr marL="285750" indent="-285750">
              <a:buClr>
                <a:srgbClr val="697AFF"/>
              </a:buClr>
              <a:buFont typeface="IBM Plex Sans SmBld" panose="020B0703050203000203" pitchFamily="34" charset="0"/>
              <a:buChar char="→"/>
            </a:pPr>
            <a:r>
              <a:rPr lang="en-GB" sz="1500" b="1">
                <a:latin typeface="IBM Plex Sans Light" panose="020B0403050203000203" pitchFamily="34" charset="0"/>
                <a:cs typeface="Arial" panose="020B0604020202020204" pitchFamily="34" charset="0"/>
              </a:rPr>
              <a:t>Coordinator</a:t>
            </a:r>
            <a:r>
              <a:rPr lang="en-GB" sz="1500">
                <a:latin typeface="IBM Plex Sans Light" panose="020B0403050203000203" pitchFamily="34" charset="0"/>
                <a:cs typeface="Arial" panose="020B0604020202020204" pitchFamily="34" charset="0"/>
              </a:rPr>
              <a:t> or </a:t>
            </a:r>
            <a:r>
              <a:rPr lang="en-GB" sz="1500" b="1">
                <a:latin typeface="IBM Plex Sans Light" panose="020B0403050203000203" pitchFamily="34" charset="0"/>
                <a:cs typeface="Arial" panose="020B0604020202020204" pitchFamily="34" charset="0"/>
              </a:rPr>
              <a:t>Work Package Leader </a:t>
            </a:r>
            <a:r>
              <a:rPr lang="en-GB" sz="1500">
                <a:latin typeface="IBM Plex Sans Light" panose="020B0403050203000203" pitchFamily="34" charset="0"/>
                <a:cs typeface="Arial" panose="020B0604020202020204" pitchFamily="34" charset="0"/>
              </a:rPr>
              <a:t>from a </a:t>
            </a:r>
            <a:r>
              <a:rPr lang="pl-PL" sz="1500">
                <a:latin typeface="IBM Plex Sans Light" panose="020B0403050203000203" pitchFamily="34" charset="0"/>
                <a:cs typeface="Arial" panose="020B0604020202020204" pitchFamily="34" charset="0"/>
              </a:rPr>
              <a:t>W</a:t>
            </a:r>
            <a:r>
              <a:rPr lang="en-GB" sz="1500" err="1">
                <a:latin typeface="IBM Plex Sans Light" panose="020B0403050203000203" pitchFamily="34" charset="0"/>
                <a:cs typeface="Arial" panose="020B0604020202020204" pitchFamily="34" charset="0"/>
              </a:rPr>
              <a:t>idening</a:t>
            </a:r>
            <a:r>
              <a:rPr lang="en-GB" sz="1500">
                <a:latin typeface="IBM Plex Sans Light" panose="020B0403050203000203" pitchFamily="34" charset="0"/>
                <a:cs typeface="Arial" panose="020B0604020202020204" pitchFamily="34" charset="0"/>
              </a:rPr>
              <a:t> country with an advanced proposal (e.g. including description of work packages, consortium almost formed)</a:t>
            </a:r>
          </a:p>
        </p:txBody>
      </p:sp>
      <p:sp>
        <p:nvSpPr>
          <p:cNvPr id="43" name="TextBox 42">
            <a:extLst>
              <a:ext uri="{FF2B5EF4-FFF2-40B4-BE49-F238E27FC236}">
                <a16:creationId xmlns:a16="http://schemas.microsoft.com/office/drawing/2014/main" id="{1E1908F0-111B-610E-B5D4-A59A4CC281EC}"/>
              </a:ext>
            </a:extLst>
          </p:cNvPr>
          <p:cNvSpPr txBox="1"/>
          <p:nvPr/>
        </p:nvSpPr>
        <p:spPr>
          <a:xfrm>
            <a:off x="5005470" y="3556088"/>
            <a:ext cx="2550760" cy="1708160"/>
          </a:xfrm>
          <a:prstGeom prst="rect">
            <a:avLst/>
          </a:prstGeom>
          <a:noFill/>
        </p:spPr>
        <p:txBody>
          <a:bodyPr wrap="square">
            <a:spAutoFit/>
          </a:bodyPr>
          <a:lstStyle/>
          <a:p>
            <a:pPr marL="285750" indent="-285750">
              <a:buClr>
                <a:srgbClr val="697AFF"/>
              </a:buClr>
              <a:buFont typeface="IBM Plex Sans SmBld" panose="020B0703050203000203" pitchFamily="34" charset="0"/>
              <a:buChar char="→"/>
            </a:pPr>
            <a:r>
              <a:rPr lang="en-GB" sz="1500">
                <a:latin typeface="IBM Plex Sans Light" panose="020B0403050203000203" pitchFamily="34" charset="0"/>
                <a:cs typeface="Arial" panose="020B0604020202020204" pitchFamily="34" charset="0"/>
              </a:rPr>
              <a:t>National Contact Points of the following Horizon Europe areas: Widening, ERA, Pillar II clusters and EIC Pathfinder</a:t>
            </a:r>
            <a:r>
              <a:rPr lang="pl-PL" sz="1500">
                <a:latin typeface="IBM Plex Sans Light" panose="020B0403050203000203" pitchFamily="34" charset="0"/>
                <a:cs typeface="Arial" panose="020B0604020202020204" pitchFamily="34" charset="0"/>
              </a:rPr>
              <a:t> (</a:t>
            </a:r>
            <a:r>
              <a:rPr lang="en-GB" sz="1500">
                <a:latin typeface="IBM Plex Sans Light" panose="020B0403050203000203" pitchFamily="34" charset="0"/>
                <a:cs typeface="Arial" panose="020B0604020202020204" pitchFamily="34" charset="0"/>
              </a:rPr>
              <a:t>from a </a:t>
            </a:r>
            <a:r>
              <a:rPr lang="pl-PL" sz="1500">
                <a:latin typeface="IBM Plex Sans Light" panose="020B0403050203000203" pitchFamily="34" charset="0"/>
                <a:cs typeface="Arial" panose="020B0604020202020204" pitchFamily="34" charset="0"/>
              </a:rPr>
              <a:t>W</a:t>
            </a:r>
            <a:r>
              <a:rPr lang="en-GB" sz="1500" err="1">
                <a:latin typeface="IBM Plex Sans Light" panose="020B0403050203000203" pitchFamily="34" charset="0"/>
                <a:cs typeface="Arial" panose="020B0604020202020204" pitchFamily="34" charset="0"/>
              </a:rPr>
              <a:t>idening</a:t>
            </a:r>
            <a:r>
              <a:rPr lang="pl-PL" sz="1500">
                <a:latin typeface="IBM Plex Sans Light" panose="020B0403050203000203" pitchFamily="34" charset="0"/>
                <a:cs typeface="Arial" panose="020B0604020202020204" pitchFamily="34" charset="0"/>
              </a:rPr>
              <a:t> </a:t>
            </a:r>
            <a:r>
              <a:rPr lang="en-GB" sz="1500">
                <a:latin typeface="IBM Plex Sans Light" panose="020B0403050203000203" pitchFamily="34" charset="0"/>
                <a:cs typeface="Arial" panose="020B0604020202020204" pitchFamily="34" charset="0"/>
              </a:rPr>
              <a:t>country</a:t>
            </a:r>
            <a:r>
              <a:rPr lang="pl-PL" sz="1500">
                <a:latin typeface="IBM Plex Sans Light" panose="020B0403050203000203" pitchFamily="34" charset="0"/>
                <a:cs typeface="Arial" panose="020B0604020202020204" pitchFamily="34" charset="0"/>
              </a:rPr>
              <a:t>) </a:t>
            </a:r>
          </a:p>
        </p:txBody>
      </p:sp>
      <p:sp>
        <p:nvSpPr>
          <p:cNvPr id="45" name="TextBox 44">
            <a:extLst>
              <a:ext uri="{FF2B5EF4-FFF2-40B4-BE49-F238E27FC236}">
                <a16:creationId xmlns:a16="http://schemas.microsoft.com/office/drawing/2014/main" id="{4E1305D7-A8E0-3337-5C18-989B44EAAF88}"/>
              </a:ext>
            </a:extLst>
          </p:cNvPr>
          <p:cNvSpPr txBox="1"/>
          <p:nvPr/>
        </p:nvSpPr>
        <p:spPr>
          <a:xfrm>
            <a:off x="8505364" y="3556088"/>
            <a:ext cx="3098372" cy="2400657"/>
          </a:xfrm>
          <a:prstGeom prst="rect">
            <a:avLst/>
          </a:prstGeom>
          <a:noFill/>
        </p:spPr>
        <p:txBody>
          <a:bodyPr wrap="square" lIns="91440" tIns="45720" rIns="91440" bIns="45720" anchor="t">
            <a:spAutoFit/>
          </a:bodyPr>
          <a:lstStyle/>
          <a:p>
            <a:pPr marL="285750" indent="-285750">
              <a:buClr>
                <a:srgbClr val="697AFF"/>
              </a:buClr>
              <a:buFont typeface="IBM Plex Sans SmBld" panose="020B0703050203000203" pitchFamily="34" charset="0"/>
              <a:buChar char="→"/>
            </a:pPr>
            <a:r>
              <a:rPr lang="en-GB" sz="1500">
                <a:latin typeface="IBM Plex Sans Light" panose="020B0403050203000203" pitchFamily="34" charset="0"/>
                <a:cs typeface="Arial" panose="020B0604020202020204" pitchFamily="34" charset="0"/>
              </a:rPr>
              <a:t>Experienced professionals with a high level of expertise in the field that corresponds to Pillar II, EIC Pathfinder, or Widening participation and strengthening the European Research Area of the Horizon Europe </a:t>
            </a:r>
            <a:r>
              <a:rPr lang="en-GB" sz="1500" err="1">
                <a:latin typeface="IBM Plex Sans Light" panose="020B0403050203000203" pitchFamily="34" charset="0"/>
                <a:cs typeface="Arial" panose="020B0604020202020204" pitchFamily="34" charset="0"/>
              </a:rPr>
              <a:t>programm</a:t>
            </a:r>
            <a:r>
              <a:rPr lang="pl-PL" sz="1500">
                <a:latin typeface="IBM Plex Sans Light" panose="020B0403050203000203" pitchFamily="34" charset="0"/>
                <a:cs typeface="Arial" panose="020B0604020202020204" pitchFamily="34" charset="0"/>
              </a:rPr>
              <a:t>e</a:t>
            </a:r>
            <a:r>
              <a:rPr lang="en-GB" sz="1500">
                <a:latin typeface="IBM Plex Sans Light" panose="020B0403050203000203" pitchFamily="34" charset="0"/>
                <a:cs typeface="Arial" panose="020B0604020202020204" pitchFamily="34" charset="0"/>
              </a:rPr>
              <a:t> </a:t>
            </a:r>
          </a:p>
          <a:p>
            <a:pPr marL="285750" indent="-285750">
              <a:buClr>
                <a:srgbClr val="697AFF"/>
              </a:buClr>
              <a:buFont typeface="IBM Plex Sans SmBld" panose="020B0703050203000203" pitchFamily="34" charset="0"/>
              <a:buChar char="→"/>
            </a:pPr>
            <a:r>
              <a:rPr lang="en-GB" sz="1500" b="1">
                <a:latin typeface="IBM Plex Sans Light"/>
                <a:cs typeface="Arial"/>
              </a:rPr>
              <a:t>From </a:t>
            </a:r>
            <a:r>
              <a:rPr lang="en-GB" sz="1500" b="1">
                <a:solidFill>
                  <a:srgbClr val="FF0000"/>
                </a:solidFill>
                <a:latin typeface="IBM Plex Sans Light"/>
                <a:cs typeface="Arial"/>
              </a:rPr>
              <a:t>any </a:t>
            </a:r>
            <a:r>
              <a:rPr lang="en-GB" sz="1500" b="1">
                <a:latin typeface="IBM Plex Sans Light"/>
                <a:cs typeface="Arial"/>
              </a:rPr>
              <a:t>country</a:t>
            </a:r>
          </a:p>
          <a:p>
            <a:pPr marL="285750" indent="-285750">
              <a:buClr>
                <a:srgbClr val="697AFF"/>
              </a:buClr>
              <a:buFont typeface="IBM Plex Sans SmBld" panose="020B0703050203000203" pitchFamily="34" charset="0"/>
              <a:buChar char="→"/>
            </a:pPr>
            <a:r>
              <a:rPr lang="en-GB" sz="1500">
                <a:latin typeface="IBM Plex Sans Light" panose="020B0403050203000203" pitchFamily="34" charset="0"/>
                <a:cs typeface="Arial" panose="020B0604020202020204" pitchFamily="34" charset="0"/>
              </a:rPr>
              <a:t>Excellent command of English</a:t>
            </a:r>
          </a:p>
        </p:txBody>
      </p:sp>
      <p:pic>
        <p:nvPicPr>
          <p:cNvPr id="4" name="Picture 3" descr="A red and grey text on a black background&#10;&#10;Description automatically generated">
            <a:extLst>
              <a:ext uri="{FF2B5EF4-FFF2-40B4-BE49-F238E27FC236}">
                <a16:creationId xmlns:a16="http://schemas.microsoft.com/office/drawing/2014/main" id="{5C263822-032B-B8F0-1928-2A15C101FCE8}"/>
              </a:ext>
            </a:extLst>
          </p:cNvPr>
          <p:cNvPicPr>
            <a:picLocks noChangeAspect="1"/>
          </p:cNvPicPr>
          <p:nvPr/>
        </p:nvPicPr>
        <p:blipFill>
          <a:blip r:embed="rId9"/>
          <a:stretch>
            <a:fillRect/>
          </a:stretch>
        </p:blipFill>
        <p:spPr>
          <a:xfrm>
            <a:off x="4944243" y="6178344"/>
            <a:ext cx="1332579" cy="523569"/>
          </a:xfrm>
          <a:prstGeom prst="rect">
            <a:avLst/>
          </a:prstGeom>
        </p:spPr>
      </p:pic>
    </p:spTree>
    <p:extLst>
      <p:ext uri="{BB962C8B-B14F-4D97-AF65-F5344CB8AC3E}">
        <p14:creationId xmlns:p14="http://schemas.microsoft.com/office/powerpoint/2010/main" val="2055390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7751BAB1-7A81-C23C-EBCC-2389E0683AAB}"/>
              </a:ext>
            </a:extLst>
          </p:cNvPr>
          <p:cNvCxnSpPr>
            <a:cxnSpLocks/>
          </p:cNvCxnSpPr>
          <p:nvPr/>
        </p:nvCxnSpPr>
        <p:spPr>
          <a:xfrm>
            <a:off x="0" y="765226"/>
            <a:ext cx="2327885" cy="0"/>
          </a:xfrm>
          <a:prstGeom prst="line">
            <a:avLst/>
          </a:prstGeom>
          <a:ln w="19050">
            <a:solidFill>
              <a:srgbClr val="697AFF"/>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id="{392517F6-5433-74A0-5AE6-8E7F2B14AB3A}"/>
              </a:ext>
            </a:extLst>
          </p:cNvPr>
          <p:cNvSpPr/>
          <p:nvPr/>
        </p:nvSpPr>
        <p:spPr>
          <a:xfrm>
            <a:off x="325366" y="400375"/>
            <a:ext cx="3962549" cy="729702"/>
          </a:xfrm>
          <a:prstGeom prst="roundRect">
            <a:avLst>
              <a:gd name="adj" fmla="val 50000"/>
            </a:avLst>
          </a:prstGeom>
          <a:solidFill>
            <a:srgbClr val="697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200" err="1">
                <a:solidFill>
                  <a:schemeClr val="bg1"/>
                </a:solidFill>
                <a:latin typeface="IBM Plex Sans SemiBold" panose="020B0703050203000203" pitchFamily="34" charset="0"/>
                <a:cs typeface="Arial" panose="020B0604020202020204" pitchFamily="34" charset="0"/>
              </a:rPr>
              <a:t>Eligible</a:t>
            </a:r>
            <a:r>
              <a:rPr lang="pl-PL" sz="3200">
                <a:solidFill>
                  <a:schemeClr val="bg1"/>
                </a:solidFill>
                <a:latin typeface="IBM Plex Sans SemiBold" panose="020B0703050203000203" pitchFamily="34" charset="0"/>
                <a:cs typeface="Arial" panose="020B0604020202020204" pitchFamily="34" charset="0"/>
              </a:rPr>
              <a:t> </a:t>
            </a:r>
            <a:r>
              <a:rPr lang="pl-PL" sz="3200" err="1">
                <a:solidFill>
                  <a:schemeClr val="bg1"/>
                </a:solidFill>
                <a:latin typeface="IBM Plex Sans SemiBold" panose="020B0703050203000203" pitchFamily="34" charset="0"/>
                <a:cs typeface="Arial" panose="020B0604020202020204" pitchFamily="34" charset="0"/>
              </a:rPr>
              <a:t>countries</a:t>
            </a:r>
            <a:endParaRPr lang="en-GB" sz="3200" b="1">
              <a:solidFill>
                <a:schemeClr val="bg1"/>
              </a:solidFill>
              <a:latin typeface="IBM Plex Sans SemiBold" panose="020B0703050203000203" pitchFamily="34" charset="0"/>
              <a:cs typeface="Arial" panose="020B0604020202020204" pitchFamily="34" charset="0"/>
            </a:endParaRPr>
          </a:p>
        </p:txBody>
      </p:sp>
      <p:graphicFrame>
        <p:nvGraphicFramePr>
          <p:cNvPr id="2" name="Tabela 3">
            <a:extLst>
              <a:ext uri="{FF2B5EF4-FFF2-40B4-BE49-F238E27FC236}">
                <a16:creationId xmlns:a16="http://schemas.microsoft.com/office/drawing/2014/main" id="{8D7A8A70-8B4B-865B-E871-96B771B382BA}"/>
              </a:ext>
            </a:extLst>
          </p:cNvPr>
          <p:cNvGraphicFramePr>
            <a:graphicFrameLocks noGrp="1"/>
          </p:cNvGraphicFramePr>
          <p:nvPr>
            <p:extLst>
              <p:ext uri="{D42A27DB-BD31-4B8C-83A1-F6EECF244321}">
                <p14:modId xmlns:p14="http://schemas.microsoft.com/office/powerpoint/2010/main" val="321592081"/>
              </p:ext>
            </p:extLst>
          </p:nvPr>
        </p:nvGraphicFramePr>
        <p:xfrm>
          <a:off x="1235352" y="1542786"/>
          <a:ext cx="9721296" cy="4549988"/>
        </p:xfrm>
        <a:graphic>
          <a:graphicData uri="http://schemas.openxmlformats.org/drawingml/2006/table">
            <a:tbl>
              <a:tblPr firstRow="1" bandRow="1">
                <a:tableStyleId>{69CF1AB2-1976-4502-BF36-3FF5EA218861}</a:tableStyleId>
              </a:tblPr>
              <a:tblGrid>
                <a:gridCol w="3240432">
                  <a:extLst>
                    <a:ext uri="{9D8B030D-6E8A-4147-A177-3AD203B41FA5}">
                      <a16:colId xmlns:a16="http://schemas.microsoft.com/office/drawing/2014/main" val="2102733710"/>
                    </a:ext>
                  </a:extLst>
                </a:gridCol>
                <a:gridCol w="3240432">
                  <a:extLst>
                    <a:ext uri="{9D8B030D-6E8A-4147-A177-3AD203B41FA5}">
                      <a16:colId xmlns:a16="http://schemas.microsoft.com/office/drawing/2014/main" val="3171436030"/>
                    </a:ext>
                  </a:extLst>
                </a:gridCol>
                <a:gridCol w="3240432">
                  <a:extLst>
                    <a:ext uri="{9D8B030D-6E8A-4147-A177-3AD203B41FA5}">
                      <a16:colId xmlns:a16="http://schemas.microsoft.com/office/drawing/2014/main" val="1115330267"/>
                    </a:ext>
                  </a:extLst>
                </a:gridCol>
              </a:tblGrid>
              <a:tr h="408988">
                <a:tc gridSpan="3">
                  <a:txBody>
                    <a:bodyPr/>
                    <a:lstStyle/>
                    <a:p>
                      <a:pPr algn="ctr" fontAlgn="ctr"/>
                      <a:r>
                        <a:rPr lang="pl-PL" sz="1800" b="1" kern="1200">
                          <a:solidFill>
                            <a:schemeClr val="bg1"/>
                          </a:solidFill>
                          <a:latin typeface="+mn-lt"/>
                          <a:ea typeface="+mn-ea"/>
                          <a:cs typeface="+mn-cs"/>
                        </a:rPr>
                        <a:t>Project</a:t>
                      </a:r>
                      <a:r>
                        <a:rPr lang="pl-PL" sz="1800" b="1" kern="1200">
                          <a:solidFill>
                            <a:schemeClr val="dk1"/>
                          </a:solidFill>
                          <a:latin typeface="+mn-lt"/>
                          <a:ea typeface="+mn-ea"/>
                          <a:cs typeface="+mn-cs"/>
                        </a:rPr>
                        <a:t> </a:t>
                      </a:r>
                      <a:r>
                        <a:rPr lang="pl-PL" sz="1800" b="1" kern="1200" err="1">
                          <a:solidFill>
                            <a:schemeClr val="bg1"/>
                          </a:solidFill>
                          <a:latin typeface="+mn-lt"/>
                          <a:ea typeface="+mn-ea"/>
                          <a:cs typeface="+mn-cs"/>
                        </a:rPr>
                        <a:t>partners</a:t>
                      </a:r>
                      <a:endParaRPr lang="pl-PL" sz="1800" b="1" kern="1200">
                        <a:solidFill>
                          <a:schemeClr val="bg1"/>
                        </a:solidFill>
                        <a:latin typeface="+mn-lt"/>
                        <a:ea typeface="+mn-ea"/>
                        <a:cs typeface="+mn-cs"/>
                      </a:endParaRPr>
                    </a:p>
                  </a:txBody>
                  <a:tcPr marL="9525" marR="9525" marT="9525" marB="0" anchor="ctr">
                    <a:solidFill>
                      <a:srgbClr val="697AFF"/>
                    </a:solidFill>
                  </a:tcPr>
                </a:tc>
                <a:tc hMerge="1">
                  <a:txBody>
                    <a:bodyPr/>
                    <a:lstStyle/>
                    <a:p>
                      <a:pPr algn="ctr" fontAlgn="ctr"/>
                      <a:endParaRPr lang="pl-PL" sz="1800" b="1" kern="1200">
                        <a:solidFill>
                          <a:schemeClr val="dk1"/>
                        </a:solidFill>
                        <a:latin typeface="+mn-lt"/>
                        <a:ea typeface="+mn-ea"/>
                        <a:cs typeface="+mn-cs"/>
                      </a:endParaRPr>
                    </a:p>
                  </a:txBody>
                  <a:tcPr marL="9525" marR="9525" marT="9525" marB="0" anchor="ctr"/>
                </a:tc>
                <a:tc hMerge="1">
                  <a:txBody>
                    <a:bodyPr/>
                    <a:lstStyle/>
                    <a:p>
                      <a:pPr algn="ctr" fontAlgn="ctr"/>
                      <a:endParaRPr lang="pl-PL" sz="1800" b="1" kern="1200">
                        <a:solidFill>
                          <a:schemeClr val="dk1"/>
                        </a:solidFill>
                        <a:latin typeface="+mn-lt"/>
                        <a:ea typeface="+mn-ea"/>
                        <a:cs typeface="+mn-cs"/>
                      </a:endParaRPr>
                    </a:p>
                  </a:txBody>
                  <a:tcPr marL="9525" marR="9525" marT="9525" marB="0" anchor="ctr"/>
                </a:tc>
                <a:extLst>
                  <a:ext uri="{0D108BD9-81ED-4DB2-BD59-A6C34878D82A}">
                    <a16:rowId xmlns:a16="http://schemas.microsoft.com/office/drawing/2014/main" val="3346153895"/>
                  </a:ext>
                </a:extLst>
              </a:tr>
              <a:tr h="408988">
                <a:tc>
                  <a:txBody>
                    <a:bodyPr/>
                    <a:lstStyle/>
                    <a:p>
                      <a:pPr algn="ctr" fontAlgn="ctr"/>
                      <a:r>
                        <a:rPr lang="pl-PL" sz="1800" b="1" kern="1200">
                          <a:solidFill>
                            <a:schemeClr val="dk1"/>
                          </a:solidFill>
                        </a:rPr>
                        <a:t>Albania</a:t>
                      </a:r>
                      <a:endParaRPr lang="pl-PL" sz="1800" b="1" kern="1200">
                        <a:solidFill>
                          <a:schemeClr val="dk1"/>
                        </a:solidFill>
                        <a:latin typeface="+mn-lt"/>
                        <a:ea typeface="+mn-ea"/>
                        <a:cs typeface="+mn-cs"/>
                      </a:endParaRPr>
                    </a:p>
                  </a:txBody>
                  <a:tcPr marL="9525" marR="9525" marT="9525" marB="0" anchor="ctr"/>
                </a:tc>
                <a:tc>
                  <a:txBody>
                    <a:bodyPr/>
                    <a:lstStyle/>
                    <a:p>
                      <a:pPr algn="ctr" fontAlgn="ctr"/>
                      <a:r>
                        <a:rPr lang="pl-PL" sz="1800" b="1" kern="1200">
                          <a:solidFill>
                            <a:schemeClr val="dk1"/>
                          </a:solidFill>
                        </a:rPr>
                        <a:t>Greece</a:t>
                      </a:r>
                      <a:endParaRPr lang="pl-PL" sz="1800" b="1" kern="1200">
                        <a:solidFill>
                          <a:schemeClr val="dk1"/>
                        </a:solidFill>
                        <a:latin typeface="+mn-lt"/>
                        <a:ea typeface="+mn-ea"/>
                        <a:cs typeface="+mn-cs"/>
                      </a:endParaRPr>
                    </a:p>
                  </a:txBody>
                  <a:tcPr marL="9525" marR="9525" marT="9525" marB="0" anchor="ctr"/>
                </a:tc>
                <a:tc>
                  <a:txBody>
                    <a:bodyPr/>
                    <a:lstStyle/>
                    <a:p>
                      <a:pPr algn="ctr" fontAlgn="ctr"/>
                      <a:r>
                        <a:rPr lang="pl-PL" sz="1800" b="1" kern="1200">
                          <a:solidFill>
                            <a:schemeClr val="dk1"/>
                          </a:solidFill>
                        </a:rPr>
                        <a:t>Poland</a:t>
                      </a:r>
                      <a:endParaRPr lang="pl-PL" sz="1800" b="1" kern="1200">
                        <a:solidFill>
                          <a:schemeClr val="dk1"/>
                        </a:solidFill>
                        <a:latin typeface="+mn-lt"/>
                        <a:ea typeface="+mn-ea"/>
                        <a:cs typeface="+mn-cs"/>
                      </a:endParaRPr>
                    </a:p>
                  </a:txBody>
                  <a:tcPr marL="9525" marR="9525" marT="9525" marB="0" anchor="ctr"/>
                </a:tc>
                <a:extLst>
                  <a:ext uri="{0D108BD9-81ED-4DB2-BD59-A6C34878D82A}">
                    <a16:rowId xmlns:a16="http://schemas.microsoft.com/office/drawing/2014/main" val="766382971"/>
                  </a:ext>
                </a:extLst>
              </a:tr>
              <a:tr h="414668">
                <a:tc>
                  <a:txBody>
                    <a:bodyPr/>
                    <a:lstStyle/>
                    <a:p>
                      <a:pPr algn="ctr" fontAlgn="ctr"/>
                      <a:r>
                        <a:rPr lang="pl-PL" sz="1800" b="1" kern="1200">
                          <a:solidFill>
                            <a:schemeClr val="dk1"/>
                          </a:solidFill>
                        </a:rPr>
                        <a:t>Armenia</a:t>
                      </a:r>
                      <a:endParaRPr lang="pl-PL" sz="1800" b="1" kern="1200">
                        <a:solidFill>
                          <a:schemeClr val="dk1"/>
                        </a:solidFill>
                        <a:latin typeface="+mn-lt"/>
                        <a:ea typeface="+mn-ea"/>
                        <a:cs typeface="+mn-cs"/>
                      </a:endParaRPr>
                    </a:p>
                  </a:txBody>
                  <a:tcPr marL="9525" marR="9525" marT="9525" marB="0" anchor="ctr"/>
                </a:tc>
                <a:tc>
                  <a:txBody>
                    <a:bodyPr/>
                    <a:lstStyle/>
                    <a:p>
                      <a:pPr algn="ctr" fontAlgn="ctr"/>
                      <a:r>
                        <a:rPr lang="pl-PL" sz="1800" b="1" kern="1200" err="1">
                          <a:solidFill>
                            <a:schemeClr val="dk1"/>
                          </a:solidFill>
                        </a:rPr>
                        <a:t>Hungary</a:t>
                      </a:r>
                      <a:endParaRPr lang="pl-PL" sz="1800" b="1" kern="1200" err="1">
                        <a:solidFill>
                          <a:schemeClr val="dk1"/>
                        </a:solidFill>
                        <a:latin typeface="+mn-lt"/>
                        <a:ea typeface="+mn-ea"/>
                        <a:cs typeface="+mn-cs"/>
                      </a:endParaRPr>
                    </a:p>
                  </a:txBody>
                  <a:tcPr marL="9525" marR="9525" marT="9525" marB="0" anchor="ctr"/>
                </a:tc>
                <a:tc>
                  <a:txBody>
                    <a:bodyPr/>
                    <a:lstStyle/>
                    <a:p>
                      <a:pPr algn="ctr" fontAlgn="ctr"/>
                      <a:r>
                        <a:rPr lang="pl-PL" sz="1800" b="1" kern="1200">
                          <a:solidFill>
                            <a:schemeClr val="dk1"/>
                          </a:solidFill>
                        </a:rPr>
                        <a:t>Portugal</a:t>
                      </a:r>
                      <a:endParaRPr lang="pl-PL" sz="1800" b="1" kern="1200">
                        <a:solidFill>
                          <a:schemeClr val="dk1"/>
                        </a:solidFill>
                        <a:latin typeface="+mn-lt"/>
                        <a:ea typeface="+mn-ea"/>
                        <a:cs typeface="+mn-cs"/>
                      </a:endParaRPr>
                    </a:p>
                  </a:txBody>
                  <a:tcPr marL="9525" marR="9525" marT="9525" marB="0" anchor="ctr"/>
                </a:tc>
                <a:extLst>
                  <a:ext uri="{0D108BD9-81ED-4DB2-BD59-A6C34878D82A}">
                    <a16:rowId xmlns:a16="http://schemas.microsoft.com/office/drawing/2014/main" val="467801227"/>
                  </a:ext>
                </a:extLst>
              </a:tr>
              <a:tr h="414668">
                <a:tc>
                  <a:txBody>
                    <a:bodyPr/>
                    <a:lstStyle/>
                    <a:p>
                      <a:pPr algn="ctr" fontAlgn="ctr"/>
                      <a:r>
                        <a:rPr lang="pl-PL" sz="1800" b="1" kern="1200" err="1">
                          <a:solidFill>
                            <a:schemeClr val="dk1"/>
                          </a:solidFill>
                        </a:rPr>
                        <a:t>Bulgaria</a:t>
                      </a:r>
                      <a:endParaRPr lang="pl-PL" sz="1800" b="1" kern="1200" err="1">
                        <a:solidFill>
                          <a:schemeClr val="dk1"/>
                        </a:solidFill>
                        <a:latin typeface="+mn-lt"/>
                        <a:ea typeface="+mn-ea"/>
                        <a:cs typeface="+mn-cs"/>
                      </a:endParaRPr>
                    </a:p>
                  </a:txBody>
                  <a:tcPr marL="9525" marR="9525" marT="9525" marB="0" anchor="ctr"/>
                </a:tc>
                <a:tc>
                  <a:txBody>
                    <a:bodyPr/>
                    <a:lstStyle/>
                    <a:p>
                      <a:pPr algn="ctr" fontAlgn="ctr"/>
                      <a:r>
                        <a:rPr lang="pl-PL" sz="1800" b="1" kern="1200" err="1">
                          <a:solidFill>
                            <a:schemeClr val="dk1"/>
                          </a:solidFill>
                        </a:rPr>
                        <a:t>Latvia</a:t>
                      </a:r>
                      <a:endParaRPr lang="pl-PL" sz="1800" b="1" kern="1200">
                        <a:solidFill>
                          <a:schemeClr val="dk1"/>
                        </a:solidFill>
                        <a:latin typeface="+mn-lt"/>
                        <a:ea typeface="+mn-ea"/>
                        <a:cs typeface="+mn-cs"/>
                      </a:endParaRPr>
                    </a:p>
                  </a:txBody>
                  <a:tcPr marL="9525" marR="9525" marT="9525" marB="0" anchor="ctr"/>
                </a:tc>
                <a:tc>
                  <a:txBody>
                    <a:bodyPr/>
                    <a:lstStyle/>
                    <a:p>
                      <a:pPr algn="ctr" fontAlgn="ctr"/>
                      <a:r>
                        <a:rPr lang="pl-PL" sz="1800" b="1" kern="1200">
                          <a:solidFill>
                            <a:schemeClr val="dk1"/>
                          </a:solidFill>
                        </a:rPr>
                        <a:t>Serbia</a:t>
                      </a:r>
                      <a:endParaRPr lang="pl-PL" sz="1800" b="1" kern="1200">
                        <a:solidFill>
                          <a:schemeClr val="dk1"/>
                        </a:solidFill>
                        <a:latin typeface="+mn-lt"/>
                        <a:ea typeface="+mn-ea"/>
                        <a:cs typeface="+mn-cs"/>
                      </a:endParaRPr>
                    </a:p>
                  </a:txBody>
                  <a:tcPr marL="9525" marR="9525" marT="9525" marB="0" anchor="ctr"/>
                </a:tc>
                <a:extLst>
                  <a:ext uri="{0D108BD9-81ED-4DB2-BD59-A6C34878D82A}">
                    <a16:rowId xmlns:a16="http://schemas.microsoft.com/office/drawing/2014/main" val="2512160627"/>
                  </a:ext>
                </a:extLst>
              </a:tr>
              <a:tr h="414668">
                <a:tc>
                  <a:txBody>
                    <a:bodyPr/>
                    <a:lstStyle/>
                    <a:p>
                      <a:pPr algn="ctr" fontAlgn="ctr"/>
                      <a:r>
                        <a:rPr lang="pl-PL" sz="1800" b="1" kern="1200" err="1">
                          <a:solidFill>
                            <a:schemeClr val="dk1"/>
                          </a:solidFill>
                        </a:rPr>
                        <a:t>Croatia</a:t>
                      </a:r>
                      <a:endParaRPr lang="pl-PL" sz="1800" b="1" kern="1200" err="1">
                        <a:solidFill>
                          <a:schemeClr val="dk1"/>
                        </a:solidFill>
                        <a:latin typeface="+mn-lt"/>
                        <a:ea typeface="+mn-ea"/>
                        <a:cs typeface="+mn-cs"/>
                      </a:endParaRPr>
                    </a:p>
                  </a:txBody>
                  <a:tcPr marL="9525" marR="9525" marT="9525" marB="0" anchor="ctr"/>
                </a:tc>
                <a:tc>
                  <a:txBody>
                    <a:bodyPr/>
                    <a:lstStyle/>
                    <a:p>
                      <a:pPr algn="ctr" fontAlgn="ctr"/>
                      <a:r>
                        <a:rPr lang="pl-PL" sz="1800" b="1" kern="1200" err="1">
                          <a:solidFill>
                            <a:schemeClr val="dk1"/>
                          </a:solidFill>
                        </a:rPr>
                        <a:t>Lithuania</a:t>
                      </a:r>
                      <a:endParaRPr lang="pl-PL" sz="1800" b="1" kern="1200">
                        <a:solidFill>
                          <a:schemeClr val="dk1"/>
                        </a:solidFill>
                        <a:latin typeface="+mn-lt"/>
                        <a:ea typeface="+mn-ea"/>
                        <a:cs typeface="+mn-cs"/>
                      </a:endParaRPr>
                    </a:p>
                  </a:txBody>
                  <a:tcPr marL="9525" marR="9525" marT="9525" marB="0" anchor="ctr"/>
                </a:tc>
                <a:tc>
                  <a:txBody>
                    <a:bodyPr/>
                    <a:lstStyle/>
                    <a:p>
                      <a:pPr algn="ctr" fontAlgn="ctr"/>
                      <a:r>
                        <a:rPr lang="pl-PL" sz="1800" b="1" kern="1200" err="1">
                          <a:solidFill>
                            <a:schemeClr val="dk1"/>
                          </a:solidFill>
                        </a:rPr>
                        <a:t>Slovakia</a:t>
                      </a:r>
                      <a:endParaRPr lang="pl-PL" sz="1800" b="1" kern="1200" err="1">
                        <a:solidFill>
                          <a:schemeClr val="dk1"/>
                        </a:solidFill>
                        <a:latin typeface="+mn-lt"/>
                        <a:ea typeface="+mn-ea"/>
                        <a:cs typeface="+mn-cs"/>
                      </a:endParaRPr>
                    </a:p>
                  </a:txBody>
                  <a:tcPr marL="9525" marR="9525" marT="9525" marB="0" anchor="ctr"/>
                </a:tc>
                <a:extLst>
                  <a:ext uri="{0D108BD9-81ED-4DB2-BD59-A6C34878D82A}">
                    <a16:rowId xmlns:a16="http://schemas.microsoft.com/office/drawing/2014/main" val="1582742612"/>
                  </a:ext>
                </a:extLst>
              </a:tr>
              <a:tr h="414668">
                <a:tc>
                  <a:txBody>
                    <a:bodyPr/>
                    <a:lstStyle/>
                    <a:p>
                      <a:pPr algn="ctr" fontAlgn="ctr"/>
                      <a:r>
                        <a:rPr lang="pl-PL" sz="1800" b="1" kern="1200" err="1">
                          <a:solidFill>
                            <a:schemeClr val="dk1"/>
                          </a:solidFill>
                        </a:rPr>
                        <a:t>Cyprus</a:t>
                      </a:r>
                      <a:endParaRPr lang="pl-PL" sz="1800" b="1" kern="1200" err="1">
                        <a:solidFill>
                          <a:schemeClr val="dk1"/>
                        </a:solidFill>
                        <a:latin typeface="+mn-lt"/>
                        <a:ea typeface="+mn-ea"/>
                        <a:cs typeface="+mn-cs"/>
                      </a:endParaRPr>
                    </a:p>
                  </a:txBody>
                  <a:tcPr marL="9525" marR="9525" marT="9525" marB="0" anchor="ctr"/>
                </a:tc>
                <a:tc>
                  <a:txBody>
                    <a:bodyPr/>
                    <a:lstStyle/>
                    <a:p>
                      <a:pPr algn="ctr" fontAlgn="ctr"/>
                      <a:r>
                        <a:rPr lang="pl-PL" sz="1800" b="1" kern="1200">
                          <a:solidFill>
                            <a:schemeClr val="dk1"/>
                          </a:solidFill>
                        </a:rPr>
                        <a:t>Macedonia</a:t>
                      </a:r>
                      <a:endParaRPr lang="pl-PL" sz="1800" b="1" kern="1200">
                        <a:solidFill>
                          <a:schemeClr val="dk1"/>
                        </a:solidFill>
                        <a:latin typeface="+mn-lt"/>
                        <a:ea typeface="+mn-ea"/>
                        <a:cs typeface="+mn-cs"/>
                      </a:endParaRPr>
                    </a:p>
                  </a:txBody>
                  <a:tcPr marL="9525" marR="9525" marT="9525" marB="0" anchor="ctr"/>
                </a:tc>
                <a:tc>
                  <a:txBody>
                    <a:bodyPr/>
                    <a:lstStyle/>
                    <a:p>
                      <a:pPr algn="ctr" fontAlgn="ctr"/>
                      <a:r>
                        <a:rPr lang="pl-PL" sz="1800" b="1" kern="1200" err="1">
                          <a:solidFill>
                            <a:schemeClr val="dk1"/>
                          </a:solidFill>
                        </a:rPr>
                        <a:t>Slovenia</a:t>
                      </a:r>
                      <a:endParaRPr lang="pl-PL" sz="1800" b="1" kern="1200" err="1">
                        <a:solidFill>
                          <a:schemeClr val="dk1"/>
                        </a:solidFill>
                        <a:latin typeface="+mn-lt"/>
                        <a:ea typeface="+mn-ea"/>
                        <a:cs typeface="+mn-cs"/>
                      </a:endParaRPr>
                    </a:p>
                  </a:txBody>
                  <a:tcPr marL="9525" marR="9525" marT="9525" marB="0" anchor="ctr"/>
                </a:tc>
                <a:extLst>
                  <a:ext uri="{0D108BD9-81ED-4DB2-BD59-A6C34878D82A}">
                    <a16:rowId xmlns:a16="http://schemas.microsoft.com/office/drawing/2014/main" val="330911970"/>
                  </a:ext>
                </a:extLst>
              </a:tr>
              <a:tr h="414668">
                <a:tc>
                  <a:txBody>
                    <a:bodyPr/>
                    <a:lstStyle/>
                    <a:p>
                      <a:pPr algn="ctr" fontAlgn="ctr"/>
                      <a:r>
                        <a:rPr lang="pl-PL" sz="1800" b="1" kern="1200" err="1">
                          <a:solidFill>
                            <a:schemeClr val="dk1"/>
                          </a:solidFill>
                        </a:rPr>
                        <a:t>Czechia</a:t>
                      </a:r>
                      <a:endParaRPr lang="pl-PL" sz="1800" b="1" kern="1200" err="1">
                        <a:solidFill>
                          <a:schemeClr val="dk1"/>
                        </a:solidFill>
                        <a:latin typeface="+mn-lt"/>
                        <a:ea typeface="+mn-ea"/>
                        <a:cs typeface="+mn-cs"/>
                      </a:endParaRPr>
                    </a:p>
                  </a:txBody>
                  <a:tcPr marL="9525" marR="9525" marT="9525" marB="0" anchor="ctr"/>
                </a:tc>
                <a:tc>
                  <a:txBody>
                    <a:bodyPr/>
                    <a:lstStyle/>
                    <a:p>
                      <a:pPr algn="ctr" fontAlgn="ctr"/>
                      <a:r>
                        <a:rPr lang="pl-PL" sz="1800" b="1" kern="1200">
                          <a:solidFill>
                            <a:schemeClr val="dk1"/>
                          </a:solidFill>
                        </a:rPr>
                        <a:t>Malta</a:t>
                      </a:r>
                      <a:endParaRPr lang="pl-PL" sz="1800" b="1" kern="1200">
                        <a:solidFill>
                          <a:schemeClr val="dk1"/>
                        </a:solidFill>
                        <a:latin typeface="+mn-lt"/>
                        <a:ea typeface="+mn-ea"/>
                        <a:cs typeface="+mn-cs"/>
                      </a:endParaRPr>
                    </a:p>
                  </a:txBody>
                  <a:tcPr marL="9525" marR="9525" marT="9525" marB="0" anchor="ctr"/>
                </a:tc>
                <a:tc>
                  <a:txBody>
                    <a:bodyPr/>
                    <a:lstStyle/>
                    <a:p>
                      <a:pPr algn="ctr" fontAlgn="ctr"/>
                      <a:r>
                        <a:rPr lang="pl-PL" sz="1800" b="1" kern="1200" err="1">
                          <a:solidFill>
                            <a:schemeClr val="dk1"/>
                          </a:solidFill>
                        </a:rPr>
                        <a:t>Spain</a:t>
                      </a:r>
                      <a:r>
                        <a:rPr lang="pl-PL" sz="1800" b="1" kern="1200">
                          <a:solidFill>
                            <a:schemeClr val="dk1"/>
                          </a:solidFill>
                        </a:rPr>
                        <a:t> (OR)</a:t>
                      </a:r>
                      <a:endParaRPr lang="pl-PL" sz="1800" b="1" kern="1200">
                        <a:solidFill>
                          <a:schemeClr val="dk1"/>
                        </a:solidFill>
                        <a:latin typeface="+mn-lt"/>
                        <a:ea typeface="+mn-ea"/>
                        <a:cs typeface="+mn-cs"/>
                      </a:endParaRPr>
                    </a:p>
                  </a:txBody>
                  <a:tcPr marL="9525" marR="9525" marT="9525" marB="0" anchor="ctr"/>
                </a:tc>
                <a:extLst>
                  <a:ext uri="{0D108BD9-81ED-4DB2-BD59-A6C34878D82A}">
                    <a16:rowId xmlns:a16="http://schemas.microsoft.com/office/drawing/2014/main" val="1305927250"/>
                  </a:ext>
                </a:extLst>
              </a:tr>
              <a:tr h="414668">
                <a:tc>
                  <a:txBody>
                    <a:bodyPr/>
                    <a:lstStyle/>
                    <a:p>
                      <a:pPr algn="ctr" fontAlgn="ctr"/>
                      <a:r>
                        <a:rPr lang="pl-PL" sz="1800" b="1" kern="1200">
                          <a:solidFill>
                            <a:schemeClr val="dk1"/>
                          </a:solidFill>
                        </a:rPr>
                        <a:t>Estonia</a:t>
                      </a:r>
                      <a:endParaRPr lang="pl-PL" sz="1800" b="1" kern="1200">
                        <a:solidFill>
                          <a:schemeClr val="dk1"/>
                        </a:solidFill>
                        <a:latin typeface="+mn-lt"/>
                        <a:ea typeface="+mn-ea"/>
                        <a:cs typeface="+mn-cs"/>
                      </a:endParaRPr>
                    </a:p>
                  </a:txBody>
                  <a:tcPr marL="9525" marR="9525" marT="9525" marB="0" anchor="ctr"/>
                </a:tc>
                <a:tc>
                  <a:txBody>
                    <a:bodyPr/>
                    <a:lstStyle/>
                    <a:p>
                      <a:pPr algn="ctr" fontAlgn="ctr"/>
                      <a:r>
                        <a:rPr lang="pl-PL" sz="1800" b="1" kern="1200" err="1">
                          <a:solidFill>
                            <a:schemeClr val="dk1"/>
                          </a:solidFill>
                        </a:rPr>
                        <a:t>Moldova</a:t>
                      </a:r>
                      <a:endParaRPr lang="pl-PL" sz="1800" b="1" kern="1200">
                        <a:solidFill>
                          <a:schemeClr val="dk1"/>
                        </a:solidFill>
                        <a:latin typeface="+mn-lt"/>
                        <a:ea typeface="+mn-ea"/>
                        <a:cs typeface="+mn-cs"/>
                      </a:endParaRPr>
                    </a:p>
                  </a:txBody>
                  <a:tcPr marL="9525" marR="9525" marT="9525" marB="0" anchor="ctr"/>
                </a:tc>
                <a:tc>
                  <a:txBody>
                    <a:bodyPr/>
                    <a:lstStyle/>
                    <a:p>
                      <a:pPr algn="ctr" fontAlgn="ctr"/>
                      <a:r>
                        <a:rPr lang="pl-PL" sz="1800" b="1" kern="1200" err="1">
                          <a:solidFill>
                            <a:schemeClr val="dk1"/>
                          </a:solidFill>
                        </a:rPr>
                        <a:t>Tunisia</a:t>
                      </a:r>
                      <a:endParaRPr lang="pl-PL" sz="1800" b="1" kern="1200">
                        <a:solidFill>
                          <a:schemeClr val="dk1"/>
                        </a:solidFill>
                        <a:latin typeface="+mn-lt"/>
                        <a:ea typeface="+mn-ea"/>
                        <a:cs typeface="+mn-cs"/>
                      </a:endParaRPr>
                    </a:p>
                  </a:txBody>
                  <a:tcPr marL="9525" marR="9525" marT="9525" marB="0" anchor="ctr"/>
                </a:tc>
                <a:extLst>
                  <a:ext uri="{0D108BD9-81ED-4DB2-BD59-A6C34878D82A}">
                    <a16:rowId xmlns:a16="http://schemas.microsoft.com/office/drawing/2014/main" val="1451456681"/>
                  </a:ext>
                </a:extLst>
              </a:tr>
              <a:tr h="414668">
                <a:tc gridSpan="2">
                  <a:txBody>
                    <a:bodyPr/>
                    <a:lstStyle/>
                    <a:p>
                      <a:pPr algn="ctr" fontAlgn="ctr"/>
                      <a:r>
                        <a:rPr lang="pl-PL" sz="1800" b="1" kern="1200" dirty="0">
                          <a:solidFill>
                            <a:schemeClr val="bg1"/>
                          </a:solidFill>
                          <a:latin typeface="+mn-lt"/>
                          <a:ea typeface="+mn-ea"/>
                          <a:cs typeface="+mn-cs"/>
                        </a:rPr>
                        <a:t>FST </a:t>
                      </a:r>
                      <a:r>
                        <a:rPr lang="pl-PL" sz="1800" b="1" kern="1200" dirty="0" err="1">
                          <a:solidFill>
                            <a:schemeClr val="bg1"/>
                          </a:solidFill>
                          <a:latin typeface="+mn-lt"/>
                          <a:ea typeface="+mn-ea"/>
                          <a:cs typeface="+mn-cs"/>
                        </a:rPr>
                        <a:t>beneficiaries</a:t>
                      </a:r>
                      <a:endParaRPr lang="pl-PL" sz="1800" b="1" kern="1200" dirty="0">
                        <a:solidFill>
                          <a:schemeClr val="bg1"/>
                        </a:solidFill>
                        <a:latin typeface="+mn-lt"/>
                        <a:ea typeface="+mn-ea"/>
                        <a:cs typeface="+mn-cs"/>
                      </a:endParaRPr>
                    </a:p>
                  </a:txBody>
                  <a:tcPr marL="9525" marR="9525" marT="9525" marB="0" anchor="ctr">
                    <a:solidFill>
                      <a:srgbClr val="697AFF"/>
                    </a:solidFill>
                  </a:tcPr>
                </a:tc>
                <a:tc hMerge="1">
                  <a:txBody>
                    <a:bodyPr/>
                    <a:lstStyle/>
                    <a:p>
                      <a:pPr algn="ctr" fontAlgn="ctr"/>
                      <a:endParaRPr lang="pl-PL" sz="1800" b="1" kern="1200">
                        <a:solidFill>
                          <a:schemeClr val="dk1"/>
                        </a:solidFill>
                        <a:latin typeface="+mn-lt"/>
                        <a:ea typeface="+mn-ea"/>
                        <a:cs typeface="+mn-cs"/>
                      </a:endParaRPr>
                    </a:p>
                  </a:txBody>
                  <a:tcPr marL="9525" marR="9525" marT="9525" marB="0" anchor="ctr"/>
                </a:tc>
                <a:tc>
                  <a:txBody>
                    <a:bodyPr/>
                    <a:lstStyle/>
                    <a:p>
                      <a:pPr algn="ctr" fontAlgn="ctr"/>
                      <a:r>
                        <a:rPr lang="pl-PL" sz="1800" b="1" kern="1200" err="1">
                          <a:solidFill>
                            <a:schemeClr val="dk1"/>
                          </a:solidFill>
                          <a:latin typeface="+mn-lt"/>
                          <a:ea typeface="+mn-ea"/>
                          <a:cs typeface="+mn-cs"/>
                        </a:rPr>
                        <a:t>Bosnia</a:t>
                      </a:r>
                      <a:r>
                        <a:rPr lang="pl-PL" sz="1800" b="1" kern="1200">
                          <a:solidFill>
                            <a:schemeClr val="dk1"/>
                          </a:solidFill>
                          <a:latin typeface="+mn-lt"/>
                          <a:ea typeface="+mn-ea"/>
                          <a:cs typeface="+mn-cs"/>
                        </a:rPr>
                        <a:t> &amp; </a:t>
                      </a:r>
                      <a:r>
                        <a:rPr lang="pl-PL" sz="1800" b="1" kern="1200" err="1">
                          <a:solidFill>
                            <a:schemeClr val="dk1"/>
                          </a:solidFill>
                          <a:latin typeface="+mn-lt"/>
                          <a:ea typeface="+mn-ea"/>
                          <a:cs typeface="+mn-cs"/>
                        </a:rPr>
                        <a:t>Herzegovina</a:t>
                      </a:r>
                      <a:endParaRPr lang="pl-PL" sz="1800" b="1" kern="1200">
                        <a:solidFill>
                          <a:schemeClr val="dk1"/>
                        </a:solidFill>
                        <a:latin typeface="+mn-lt"/>
                        <a:ea typeface="+mn-ea"/>
                        <a:cs typeface="+mn-cs"/>
                      </a:endParaRPr>
                    </a:p>
                  </a:txBody>
                  <a:tcPr marL="9525" marR="9525" marT="9525" marB="0" anchor="ctr"/>
                </a:tc>
                <a:extLst>
                  <a:ext uri="{0D108BD9-81ED-4DB2-BD59-A6C34878D82A}">
                    <a16:rowId xmlns:a16="http://schemas.microsoft.com/office/drawing/2014/main" val="1882221108"/>
                  </a:ext>
                </a:extLst>
              </a:tr>
              <a:tr h="414668">
                <a:tc>
                  <a:txBody>
                    <a:bodyPr/>
                    <a:lstStyle/>
                    <a:p>
                      <a:pPr algn="ctr" fontAlgn="ctr"/>
                      <a:r>
                        <a:rPr lang="pl-PL" sz="1800" b="1" kern="1200">
                          <a:solidFill>
                            <a:schemeClr val="dk1"/>
                          </a:solidFill>
                          <a:latin typeface="+mn-lt"/>
                          <a:ea typeface="+mn-ea"/>
                          <a:cs typeface="+mn-cs"/>
                        </a:rPr>
                        <a:t>France OR</a:t>
                      </a:r>
                    </a:p>
                  </a:txBody>
                  <a:tcPr marL="9525" marR="9525" marT="9525" marB="0" anchor="ctr"/>
                </a:tc>
                <a:tc>
                  <a:txBody>
                    <a:bodyPr/>
                    <a:lstStyle/>
                    <a:p>
                      <a:pPr algn="ctr" fontAlgn="ctr"/>
                      <a:r>
                        <a:rPr lang="pl-PL" sz="1800" b="1" kern="1200">
                          <a:solidFill>
                            <a:schemeClr val="dk1"/>
                          </a:solidFill>
                          <a:latin typeface="+mn-lt"/>
                          <a:ea typeface="+mn-ea"/>
                          <a:cs typeface="+mn-cs"/>
                        </a:rPr>
                        <a:t>Georgia</a:t>
                      </a:r>
                    </a:p>
                  </a:txBody>
                  <a:tcPr marL="9525" marR="9525" marT="9525" marB="0" anchor="ctr"/>
                </a:tc>
                <a:tc>
                  <a:txBody>
                    <a:bodyPr/>
                    <a:lstStyle/>
                    <a:p>
                      <a:pPr algn="ctr" fontAlgn="ctr"/>
                      <a:r>
                        <a:rPr lang="pl-PL" sz="1800" b="1" kern="1200" err="1">
                          <a:solidFill>
                            <a:schemeClr val="dk1"/>
                          </a:solidFill>
                          <a:latin typeface="+mn-lt"/>
                          <a:ea typeface="+mn-ea"/>
                          <a:cs typeface="+mn-cs"/>
                        </a:rPr>
                        <a:t>Kosovo</a:t>
                      </a:r>
                      <a:endParaRPr lang="pl-PL" sz="1800" b="1" kern="1200">
                        <a:solidFill>
                          <a:schemeClr val="dk1"/>
                        </a:solidFill>
                        <a:latin typeface="+mn-lt"/>
                        <a:ea typeface="+mn-ea"/>
                        <a:cs typeface="+mn-cs"/>
                      </a:endParaRPr>
                    </a:p>
                  </a:txBody>
                  <a:tcPr marL="9525" marR="9525" marT="9525" marB="0" anchor="ctr"/>
                </a:tc>
                <a:extLst>
                  <a:ext uri="{0D108BD9-81ED-4DB2-BD59-A6C34878D82A}">
                    <a16:rowId xmlns:a16="http://schemas.microsoft.com/office/drawing/2014/main" val="3711902150"/>
                  </a:ext>
                </a:extLst>
              </a:tr>
              <a:tr h="414668">
                <a:tc>
                  <a:txBody>
                    <a:bodyPr/>
                    <a:lstStyle/>
                    <a:p>
                      <a:pPr algn="ctr" fontAlgn="ctr"/>
                      <a:r>
                        <a:rPr lang="pl-PL" sz="1800" b="1" kern="1200">
                          <a:solidFill>
                            <a:schemeClr val="dk1"/>
                          </a:solidFill>
                          <a:latin typeface="+mn-lt"/>
                          <a:ea typeface="+mn-ea"/>
                          <a:cs typeface="+mn-cs"/>
                        </a:rPr>
                        <a:t>Montenegro</a:t>
                      </a:r>
                    </a:p>
                  </a:txBody>
                  <a:tcPr marL="9525" marR="9525" marT="9525" marB="0" anchor="ctr"/>
                </a:tc>
                <a:tc>
                  <a:txBody>
                    <a:bodyPr/>
                    <a:lstStyle/>
                    <a:p>
                      <a:pPr algn="ctr" fontAlgn="ctr"/>
                      <a:r>
                        <a:rPr lang="pl-PL" sz="1800" b="1" kern="1200" err="1">
                          <a:solidFill>
                            <a:schemeClr val="dk1"/>
                          </a:solidFill>
                          <a:latin typeface="+mn-lt"/>
                          <a:ea typeface="+mn-ea"/>
                          <a:cs typeface="+mn-cs"/>
                        </a:rPr>
                        <a:t>Morocco</a:t>
                      </a:r>
                      <a:endParaRPr lang="pl-PL" sz="1800" b="1" kern="1200">
                        <a:solidFill>
                          <a:schemeClr val="dk1"/>
                        </a:solidFill>
                        <a:latin typeface="+mn-lt"/>
                        <a:ea typeface="+mn-ea"/>
                        <a:cs typeface="+mn-cs"/>
                      </a:endParaRPr>
                    </a:p>
                  </a:txBody>
                  <a:tcPr marL="9525" marR="9525" marT="9525" marB="0" anchor="ctr"/>
                </a:tc>
                <a:tc>
                  <a:txBody>
                    <a:bodyPr/>
                    <a:lstStyle/>
                    <a:p>
                      <a:pPr algn="ctr" fontAlgn="ctr"/>
                      <a:r>
                        <a:rPr lang="pl-PL" sz="1800" b="1" kern="1200" dirty="0">
                          <a:solidFill>
                            <a:schemeClr val="dk1"/>
                          </a:solidFill>
                          <a:latin typeface="+mn-lt"/>
                          <a:ea typeface="+mn-ea"/>
                          <a:cs typeface="+mn-cs"/>
                        </a:rPr>
                        <a:t>Romania</a:t>
                      </a:r>
                    </a:p>
                  </a:txBody>
                  <a:tcPr marL="9525" marR="9525" marT="9525" marB="0" anchor="ctr"/>
                </a:tc>
                <a:extLst>
                  <a:ext uri="{0D108BD9-81ED-4DB2-BD59-A6C34878D82A}">
                    <a16:rowId xmlns:a16="http://schemas.microsoft.com/office/drawing/2014/main" val="1637149452"/>
                  </a:ext>
                </a:extLst>
              </a:tr>
            </a:tbl>
          </a:graphicData>
        </a:graphic>
      </p:graphicFrame>
      <p:pic>
        <p:nvPicPr>
          <p:cNvPr id="4" name="Picture 3" descr="A red and grey text on a black background&#10;&#10;Description automatically generated">
            <a:extLst>
              <a:ext uri="{FF2B5EF4-FFF2-40B4-BE49-F238E27FC236}">
                <a16:creationId xmlns:a16="http://schemas.microsoft.com/office/drawing/2014/main" id="{793D926B-DFA6-C9D6-6EBB-E0FA7BBBEB65}"/>
              </a:ext>
            </a:extLst>
          </p:cNvPr>
          <p:cNvPicPr>
            <a:picLocks noChangeAspect="1"/>
          </p:cNvPicPr>
          <p:nvPr/>
        </p:nvPicPr>
        <p:blipFill>
          <a:blip r:embed="rId3"/>
          <a:stretch>
            <a:fillRect/>
          </a:stretch>
        </p:blipFill>
        <p:spPr>
          <a:xfrm>
            <a:off x="4944243" y="6178344"/>
            <a:ext cx="1332579" cy="523569"/>
          </a:xfrm>
          <a:prstGeom prst="rect">
            <a:avLst/>
          </a:prstGeom>
        </p:spPr>
      </p:pic>
    </p:spTree>
    <p:extLst>
      <p:ext uri="{BB962C8B-B14F-4D97-AF65-F5344CB8AC3E}">
        <p14:creationId xmlns:p14="http://schemas.microsoft.com/office/powerpoint/2010/main" val="517874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7751BAB1-7A81-C23C-EBCC-2389E0683AAB}"/>
              </a:ext>
            </a:extLst>
          </p:cNvPr>
          <p:cNvCxnSpPr>
            <a:cxnSpLocks/>
          </p:cNvCxnSpPr>
          <p:nvPr/>
        </p:nvCxnSpPr>
        <p:spPr>
          <a:xfrm>
            <a:off x="0" y="752526"/>
            <a:ext cx="1879600" cy="0"/>
          </a:xfrm>
          <a:prstGeom prst="line">
            <a:avLst/>
          </a:prstGeom>
          <a:ln w="19050">
            <a:solidFill>
              <a:srgbClr val="697AFF"/>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4ECF4CDB-9719-4AFC-A75F-69275A2C6177}"/>
              </a:ext>
            </a:extLst>
          </p:cNvPr>
          <p:cNvSpPr/>
          <p:nvPr/>
        </p:nvSpPr>
        <p:spPr>
          <a:xfrm>
            <a:off x="15554" y="748633"/>
            <a:ext cx="11581824" cy="12437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324000" rIns="0" bIns="45720" rtlCol="0" anchor="t" anchorCtr="0"/>
          <a:lstStyle/>
          <a:p>
            <a:pPr lvl="1"/>
            <a:endParaRPr lang="pl-PL" sz="1600">
              <a:solidFill>
                <a:schemeClr val="tx1"/>
              </a:solidFill>
              <a:latin typeface="IBM Plex Sans Light" panose="020B0403050203000203" pitchFamily="34" charset="0"/>
            </a:endParaRPr>
          </a:p>
          <a:p>
            <a:pPr lvl="1"/>
            <a:r>
              <a:rPr lang="en-GB" sz="1600">
                <a:solidFill>
                  <a:schemeClr val="tx1"/>
                </a:solidFill>
                <a:latin typeface="IBM Plex Sans Light"/>
              </a:rPr>
              <a:t>The goal is to improve the quality of project proposals, thanks to the feedback applicants receive from the </a:t>
            </a:r>
            <a:r>
              <a:rPr lang="en-GB" sz="1600" err="1">
                <a:solidFill>
                  <a:schemeClr val="tx1"/>
                </a:solidFill>
                <a:latin typeface="IBM Plex Sans Light"/>
              </a:rPr>
              <a:t>exprts</a:t>
            </a:r>
            <a:r>
              <a:rPr lang="en-GB" sz="1600">
                <a:solidFill>
                  <a:schemeClr val="tx1"/>
                </a:solidFill>
                <a:latin typeface="IBM Plex Sans Light"/>
              </a:rPr>
              <a:t> and </a:t>
            </a:r>
            <a:r>
              <a:rPr lang="pl-PL" sz="1600">
                <a:solidFill>
                  <a:schemeClr val="tx1"/>
                </a:solidFill>
                <a:latin typeface="IBM Plex Sans Light"/>
              </a:rPr>
              <a:t>to </a:t>
            </a:r>
            <a:r>
              <a:rPr lang="pl-PL" sz="1600" err="1">
                <a:solidFill>
                  <a:schemeClr val="tx1"/>
                </a:solidFill>
                <a:latin typeface="IBM Plex Sans Light"/>
              </a:rPr>
              <a:t>increase</a:t>
            </a:r>
            <a:r>
              <a:rPr lang="en-GB" sz="1600">
                <a:solidFill>
                  <a:schemeClr val="tx1"/>
                </a:solidFill>
                <a:latin typeface="IBM Plex Sans Light"/>
              </a:rPr>
              <a:t> the participation of Widening Countries in Horizon Europe, thereby raising the level of research and innovation in these countries.</a:t>
            </a:r>
            <a:br>
              <a:rPr lang="en-GB" sz="1600">
                <a:latin typeface="IBM Plex Sans Light" panose="020B0403050203000203" pitchFamily="34" charset="0"/>
              </a:rPr>
            </a:br>
            <a:endParaRPr lang="en-GB" sz="1600">
              <a:solidFill>
                <a:schemeClr val="tx1"/>
              </a:solidFill>
              <a:latin typeface="IBM Plex Sans Light" panose="020B0403050203000203" pitchFamily="34" charset="0"/>
            </a:endParaRPr>
          </a:p>
        </p:txBody>
      </p:sp>
      <p:cxnSp>
        <p:nvCxnSpPr>
          <p:cNvPr id="16" name="Straight Connector 15">
            <a:extLst>
              <a:ext uri="{FF2B5EF4-FFF2-40B4-BE49-F238E27FC236}">
                <a16:creationId xmlns:a16="http://schemas.microsoft.com/office/drawing/2014/main" id="{EBE5D46C-C248-087D-9221-2DB341508E8B}"/>
              </a:ext>
            </a:extLst>
          </p:cNvPr>
          <p:cNvCxnSpPr>
            <a:cxnSpLocks/>
            <a:endCxn id="17" idx="2"/>
          </p:cNvCxnSpPr>
          <p:nvPr/>
        </p:nvCxnSpPr>
        <p:spPr>
          <a:xfrm>
            <a:off x="5640942" y="3361412"/>
            <a:ext cx="2426727" cy="1"/>
          </a:xfrm>
          <a:prstGeom prst="line">
            <a:avLst/>
          </a:prstGeom>
          <a:ln w="19050">
            <a:solidFill>
              <a:srgbClr val="697AFF"/>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5A2DF49-851E-D3D8-9875-039EF7B29BB4}"/>
              </a:ext>
            </a:extLst>
          </p:cNvPr>
          <p:cNvSpPr txBox="1"/>
          <p:nvPr/>
        </p:nvSpPr>
        <p:spPr>
          <a:xfrm>
            <a:off x="522312" y="3174056"/>
            <a:ext cx="2104033" cy="369332"/>
          </a:xfrm>
          <a:prstGeom prst="rect">
            <a:avLst/>
          </a:prstGeom>
          <a:noFill/>
        </p:spPr>
        <p:txBody>
          <a:bodyPr wrap="square" rtlCol="0">
            <a:spAutoFit/>
          </a:bodyPr>
          <a:lstStyle/>
          <a:p>
            <a:r>
              <a:rPr lang="en-GB" b="1">
                <a:solidFill>
                  <a:srgbClr val="697AFF"/>
                </a:solidFill>
                <a:latin typeface="IBM Plex Sans SemiBold" panose="020B0703050203000203" pitchFamily="34" charset="0"/>
                <a:cs typeface="Arial" panose="020B0604020202020204" pitchFamily="34" charset="0"/>
              </a:rPr>
              <a:t>Applicant</a:t>
            </a:r>
          </a:p>
        </p:txBody>
      </p:sp>
      <p:sp>
        <p:nvSpPr>
          <p:cNvPr id="23" name="TextBox 22">
            <a:extLst>
              <a:ext uri="{FF2B5EF4-FFF2-40B4-BE49-F238E27FC236}">
                <a16:creationId xmlns:a16="http://schemas.microsoft.com/office/drawing/2014/main" id="{FAA7FC23-F130-7D27-F5E1-FBFAA9AB6100}"/>
              </a:ext>
            </a:extLst>
          </p:cNvPr>
          <p:cNvSpPr txBox="1"/>
          <p:nvPr/>
        </p:nvSpPr>
        <p:spPr>
          <a:xfrm>
            <a:off x="5005237" y="3174056"/>
            <a:ext cx="3062431" cy="369332"/>
          </a:xfrm>
          <a:prstGeom prst="rect">
            <a:avLst/>
          </a:prstGeom>
          <a:noFill/>
        </p:spPr>
        <p:txBody>
          <a:bodyPr wrap="square" rtlCol="0">
            <a:spAutoFit/>
          </a:bodyPr>
          <a:lstStyle/>
          <a:p>
            <a:pPr>
              <a:buClr>
                <a:srgbClr val="697AFF"/>
              </a:buClr>
            </a:pPr>
            <a:r>
              <a:rPr lang="en-GB" b="1">
                <a:solidFill>
                  <a:srgbClr val="697AFF"/>
                </a:solidFill>
                <a:latin typeface="IBM Plex Sans" panose="020B0503050203000203" pitchFamily="34" charset="0"/>
                <a:cs typeface="Arial" panose="020B0604020202020204" pitchFamily="34" charset="0"/>
              </a:rPr>
              <a:t>NCP</a:t>
            </a:r>
            <a:endParaRPr lang="pl-PL" b="1">
              <a:solidFill>
                <a:srgbClr val="697AFF"/>
              </a:solidFill>
              <a:latin typeface="IBM Plex Sans" panose="020B0503050203000203" pitchFamily="34" charset="0"/>
              <a:cs typeface="Arial" panose="020B0604020202020204" pitchFamily="34" charset="0"/>
            </a:endParaRPr>
          </a:p>
        </p:txBody>
      </p:sp>
      <p:sp>
        <p:nvSpPr>
          <p:cNvPr id="28" name="TextBox 27">
            <a:extLst>
              <a:ext uri="{FF2B5EF4-FFF2-40B4-BE49-F238E27FC236}">
                <a16:creationId xmlns:a16="http://schemas.microsoft.com/office/drawing/2014/main" id="{DFDC705A-4CA8-3FDE-88AD-38D52C37DBD7}"/>
              </a:ext>
            </a:extLst>
          </p:cNvPr>
          <p:cNvSpPr txBox="1"/>
          <p:nvPr/>
        </p:nvSpPr>
        <p:spPr>
          <a:xfrm>
            <a:off x="8505364" y="3174056"/>
            <a:ext cx="2986598" cy="369332"/>
          </a:xfrm>
          <a:prstGeom prst="rect">
            <a:avLst/>
          </a:prstGeom>
          <a:noFill/>
        </p:spPr>
        <p:txBody>
          <a:bodyPr wrap="square" rtlCol="0">
            <a:spAutoFit/>
          </a:bodyPr>
          <a:lstStyle/>
          <a:p>
            <a:r>
              <a:rPr lang="pl-PL" b="1" err="1">
                <a:solidFill>
                  <a:srgbClr val="697AFF"/>
                </a:solidFill>
                <a:latin typeface="IBM Plex Sans" panose="020B0503050203000203" pitchFamily="34" charset="0"/>
                <a:cs typeface="Arial" panose="020B0604020202020204" pitchFamily="34" charset="0"/>
              </a:rPr>
              <a:t>Expert</a:t>
            </a:r>
            <a:endParaRPr lang="pl-PL" b="1">
              <a:solidFill>
                <a:srgbClr val="697AFF"/>
              </a:solidFill>
              <a:latin typeface="IBM Plex Sans" panose="020B0503050203000203" pitchFamily="34" charset="0"/>
              <a:cs typeface="Arial" panose="020B0604020202020204" pitchFamily="34" charset="0"/>
            </a:endParaRPr>
          </a:p>
        </p:txBody>
      </p:sp>
      <p:pic>
        <p:nvPicPr>
          <p:cNvPr id="3" name="Graphic 2" descr="Lights On outline">
            <a:extLst>
              <a:ext uri="{FF2B5EF4-FFF2-40B4-BE49-F238E27FC236}">
                <a16:creationId xmlns:a16="http://schemas.microsoft.com/office/drawing/2014/main" id="{D5AE17DD-0A30-98AF-87AA-303984F52A2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06262" y="2136585"/>
            <a:ext cx="930272" cy="930272"/>
          </a:xfrm>
          <a:prstGeom prst="rect">
            <a:avLst/>
          </a:prstGeom>
        </p:spPr>
      </p:pic>
      <p:pic>
        <p:nvPicPr>
          <p:cNvPr id="8" name="Graphic 7" descr="Document outline">
            <a:extLst>
              <a:ext uri="{FF2B5EF4-FFF2-40B4-BE49-F238E27FC236}">
                <a16:creationId xmlns:a16="http://schemas.microsoft.com/office/drawing/2014/main" id="{F42D8B16-4158-C6C1-000B-5AAB8B99B923}"/>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6216" y="2268150"/>
            <a:ext cx="781998" cy="781998"/>
          </a:xfrm>
          <a:prstGeom prst="rect">
            <a:avLst/>
          </a:prstGeom>
        </p:spPr>
      </p:pic>
      <p:pic>
        <p:nvPicPr>
          <p:cNvPr id="10" name="Graphic 9" descr="Information outline">
            <a:extLst>
              <a:ext uri="{FF2B5EF4-FFF2-40B4-BE49-F238E27FC236}">
                <a16:creationId xmlns:a16="http://schemas.microsoft.com/office/drawing/2014/main" id="{99FE89EB-74A6-4BCC-717C-F1D6BFD7BC43}"/>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05238" y="2202887"/>
            <a:ext cx="881152" cy="881152"/>
          </a:xfrm>
          <a:prstGeom prst="rect">
            <a:avLst/>
          </a:prstGeom>
        </p:spPr>
      </p:pic>
      <p:sp>
        <p:nvSpPr>
          <p:cNvPr id="17" name="Oval 16">
            <a:extLst>
              <a:ext uri="{FF2B5EF4-FFF2-40B4-BE49-F238E27FC236}">
                <a16:creationId xmlns:a16="http://schemas.microsoft.com/office/drawing/2014/main" id="{7A76B6AC-C7FE-BEAC-6A18-22A9764EDB01}"/>
              </a:ext>
            </a:extLst>
          </p:cNvPr>
          <p:cNvSpPr/>
          <p:nvPr/>
        </p:nvSpPr>
        <p:spPr>
          <a:xfrm>
            <a:off x="8067669" y="3279774"/>
            <a:ext cx="163277" cy="163277"/>
          </a:xfrm>
          <a:prstGeom prst="ellipse">
            <a:avLst/>
          </a:prstGeom>
          <a:solidFill>
            <a:srgbClr val="697AFF"/>
          </a:solidFill>
          <a:ln>
            <a:solidFill>
              <a:srgbClr val="697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32" name="Straight Connector 31">
            <a:extLst>
              <a:ext uri="{FF2B5EF4-FFF2-40B4-BE49-F238E27FC236}">
                <a16:creationId xmlns:a16="http://schemas.microsoft.com/office/drawing/2014/main" id="{73B3BF05-7892-CD04-E335-FADAB4A167D4}"/>
              </a:ext>
            </a:extLst>
          </p:cNvPr>
          <p:cNvCxnSpPr>
            <a:cxnSpLocks/>
          </p:cNvCxnSpPr>
          <p:nvPr/>
        </p:nvCxnSpPr>
        <p:spPr>
          <a:xfrm>
            <a:off x="2315651" y="3381062"/>
            <a:ext cx="2327885" cy="0"/>
          </a:xfrm>
          <a:prstGeom prst="line">
            <a:avLst/>
          </a:prstGeom>
          <a:ln w="19050">
            <a:solidFill>
              <a:srgbClr val="697AFF"/>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DEB7E617-3ADF-682C-ECD0-687F40C687AF}"/>
              </a:ext>
            </a:extLst>
          </p:cNvPr>
          <p:cNvSpPr/>
          <p:nvPr/>
        </p:nvSpPr>
        <p:spPr>
          <a:xfrm>
            <a:off x="4608465" y="3299424"/>
            <a:ext cx="163277" cy="163277"/>
          </a:xfrm>
          <a:prstGeom prst="ellipse">
            <a:avLst/>
          </a:prstGeom>
          <a:solidFill>
            <a:srgbClr val="697AFF"/>
          </a:solidFill>
          <a:ln>
            <a:solidFill>
              <a:srgbClr val="697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8" name="Rectangle: Rounded Corners 37">
            <a:extLst>
              <a:ext uri="{FF2B5EF4-FFF2-40B4-BE49-F238E27FC236}">
                <a16:creationId xmlns:a16="http://schemas.microsoft.com/office/drawing/2014/main" id="{392517F6-5433-74A0-5AE6-8E7F2B14AB3A}"/>
              </a:ext>
            </a:extLst>
          </p:cNvPr>
          <p:cNvSpPr/>
          <p:nvPr/>
        </p:nvSpPr>
        <p:spPr>
          <a:xfrm>
            <a:off x="325367" y="387675"/>
            <a:ext cx="3116333" cy="729702"/>
          </a:xfrm>
          <a:prstGeom prst="roundRect">
            <a:avLst>
              <a:gd name="adj" fmla="val 50000"/>
            </a:avLst>
          </a:prstGeom>
          <a:solidFill>
            <a:srgbClr val="697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bg1"/>
                </a:solidFill>
                <a:latin typeface="IBM Plex Sans SemiBold" panose="020B0703050203000203" pitchFamily="34" charset="0"/>
                <a:cs typeface="Arial" panose="020B0604020202020204" pitchFamily="34" charset="0"/>
              </a:rPr>
              <a:t>Why</a:t>
            </a:r>
            <a:r>
              <a:rPr lang="pl-PL" sz="3200" b="1">
                <a:solidFill>
                  <a:schemeClr val="bg1"/>
                </a:solidFill>
                <a:latin typeface="IBM Plex Sans SemiBold" panose="020B0703050203000203" pitchFamily="34" charset="0"/>
                <a:cs typeface="Arial" panose="020B0604020202020204" pitchFamily="34" charset="0"/>
              </a:rPr>
              <a:t>?</a:t>
            </a:r>
          </a:p>
        </p:txBody>
      </p:sp>
      <p:sp>
        <p:nvSpPr>
          <p:cNvPr id="6" name="TextBox 5">
            <a:extLst>
              <a:ext uri="{FF2B5EF4-FFF2-40B4-BE49-F238E27FC236}">
                <a16:creationId xmlns:a16="http://schemas.microsoft.com/office/drawing/2014/main" id="{3D08369C-9BE2-F1C3-E047-61B6DB2906FC}"/>
              </a:ext>
            </a:extLst>
          </p:cNvPr>
          <p:cNvSpPr txBox="1"/>
          <p:nvPr/>
        </p:nvSpPr>
        <p:spPr>
          <a:xfrm>
            <a:off x="5034632" y="3543387"/>
            <a:ext cx="3132814" cy="2169825"/>
          </a:xfrm>
          <a:prstGeom prst="rect">
            <a:avLst/>
          </a:prstGeom>
          <a:noFill/>
        </p:spPr>
        <p:txBody>
          <a:bodyPr wrap="square">
            <a:spAutoFit/>
          </a:bodyPr>
          <a:lstStyle/>
          <a:p>
            <a:pPr marL="285750" indent="-285750">
              <a:buClr>
                <a:srgbClr val="697AFF"/>
              </a:buClr>
              <a:buFont typeface="IBM Plex Sans SmBld" panose="020B0703050203000203" pitchFamily="34" charset="0"/>
              <a:buChar char="→"/>
            </a:pPr>
            <a:r>
              <a:rPr lang="en-GB" sz="1500">
                <a:latin typeface="IBM Plex Sans Light" panose="020B0403050203000203" pitchFamily="34" charset="0"/>
                <a:cs typeface="Arial" panose="020B0604020202020204" pitchFamily="34" charset="0"/>
              </a:rPr>
              <a:t>A tool to match applicants with expert reviewers</a:t>
            </a:r>
          </a:p>
          <a:p>
            <a:pPr marL="285750" indent="-285750">
              <a:buClr>
                <a:srgbClr val="697AFF"/>
              </a:buClr>
              <a:buFont typeface="IBM Plex Sans SmBld" panose="020B0703050203000203" pitchFamily="34" charset="0"/>
              <a:buChar char="→"/>
            </a:pPr>
            <a:r>
              <a:rPr lang="en-GB" sz="1500">
                <a:latin typeface="IBM Plex Sans Light" panose="020B0403050203000203" pitchFamily="34" charset="0"/>
                <a:cs typeface="Arial" panose="020B0604020202020204" pitchFamily="34" charset="0"/>
              </a:rPr>
              <a:t>External support in the pre-check of proposals to be submitted to HE calls - providing pre-screening service to more applicants</a:t>
            </a:r>
          </a:p>
          <a:p>
            <a:pPr marL="285750" indent="-285750">
              <a:buClr>
                <a:srgbClr val="697AFF"/>
              </a:buClr>
              <a:buFont typeface="IBM Plex Sans SmBld" panose="020B0703050203000203" pitchFamily="34" charset="0"/>
              <a:buChar char="→"/>
            </a:pPr>
            <a:r>
              <a:rPr lang="en-GB" sz="1500">
                <a:latin typeface="IBM Plex Sans Light" panose="020B0403050203000203" pitchFamily="34" charset="0"/>
                <a:cs typeface="Arial" panose="020B0604020202020204" pitchFamily="34" charset="0"/>
              </a:rPr>
              <a:t>Networking with evaluation experts</a:t>
            </a:r>
          </a:p>
        </p:txBody>
      </p:sp>
      <p:sp>
        <p:nvSpPr>
          <p:cNvPr id="9" name="TextBox 8">
            <a:extLst>
              <a:ext uri="{FF2B5EF4-FFF2-40B4-BE49-F238E27FC236}">
                <a16:creationId xmlns:a16="http://schemas.microsoft.com/office/drawing/2014/main" id="{99BCABFC-E998-DB45-4542-53163B12F5AC}"/>
              </a:ext>
            </a:extLst>
          </p:cNvPr>
          <p:cNvSpPr txBox="1"/>
          <p:nvPr/>
        </p:nvSpPr>
        <p:spPr>
          <a:xfrm>
            <a:off x="8505364" y="3543387"/>
            <a:ext cx="2986598" cy="1708160"/>
          </a:xfrm>
          <a:prstGeom prst="rect">
            <a:avLst/>
          </a:prstGeom>
          <a:noFill/>
        </p:spPr>
        <p:txBody>
          <a:bodyPr wrap="square" lIns="91440" tIns="45720" rIns="91440" bIns="45720" anchor="t">
            <a:spAutoFit/>
          </a:bodyPr>
          <a:lstStyle/>
          <a:p>
            <a:pPr marL="342900" indent="-342900">
              <a:buClr>
                <a:srgbClr val="697AFF"/>
              </a:buClr>
              <a:buFont typeface="IBM Plex Sans SmBld" panose="020B0703050203000203" pitchFamily="34" charset="0"/>
              <a:buChar char="→"/>
            </a:pPr>
            <a:r>
              <a:rPr lang="en-GB" sz="1500">
                <a:latin typeface="IBM Plex Sans Light"/>
                <a:cs typeface="Arial"/>
              </a:rPr>
              <a:t>Remuneration for the pre-screening service (600 EUR </a:t>
            </a:r>
            <a:r>
              <a:rPr lang="en-GB" sz="1500" b="1">
                <a:solidFill>
                  <a:srgbClr val="FF0000"/>
                </a:solidFill>
                <a:latin typeface="IBM Plex Sans Light"/>
                <a:cs typeface="Arial"/>
              </a:rPr>
              <a:t>GROSS</a:t>
            </a:r>
            <a:r>
              <a:rPr lang="en-GB" sz="1500">
                <a:latin typeface="IBM Plex Sans Light"/>
                <a:cs typeface="Arial"/>
              </a:rPr>
              <a:t> per proposal)</a:t>
            </a:r>
          </a:p>
          <a:p>
            <a:pPr marL="342900" indent="-342900">
              <a:buClr>
                <a:srgbClr val="697AFF"/>
              </a:buClr>
              <a:buFont typeface="IBM Plex Sans SmBld" panose="020B0703050203000203" pitchFamily="34" charset="0"/>
              <a:buChar char="→"/>
            </a:pPr>
            <a:r>
              <a:rPr lang="en-GB" sz="1500">
                <a:latin typeface="IBM Plex Sans Light" panose="020B0403050203000203" pitchFamily="34" charset="0"/>
                <a:cs typeface="Arial" panose="020B0604020202020204" pitchFamily="34" charset="0"/>
              </a:rPr>
              <a:t>Experience in the evaluation of project proposals</a:t>
            </a:r>
          </a:p>
          <a:p>
            <a:pPr marL="342900" indent="-342900">
              <a:buClr>
                <a:srgbClr val="697AFF"/>
              </a:buClr>
              <a:buFont typeface="IBM Plex Sans SmBld" panose="020B0703050203000203" pitchFamily="34" charset="0"/>
              <a:buChar char="→"/>
            </a:pPr>
            <a:r>
              <a:rPr lang="en-GB" sz="1500">
                <a:latin typeface="IBM Plex Sans Light" panose="020B0403050203000203" pitchFamily="34" charset="0"/>
                <a:cs typeface="Arial" panose="020B0604020202020204" pitchFamily="34" charset="0"/>
              </a:rPr>
              <a:t>Networking</a:t>
            </a:r>
          </a:p>
          <a:p>
            <a:pPr marL="342900" indent="-342900">
              <a:buClr>
                <a:srgbClr val="697AFF"/>
              </a:buClr>
              <a:buFont typeface="IBM Plex Sans SmBld" panose="020B0703050203000203" pitchFamily="34" charset="0"/>
              <a:buChar char="→"/>
            </a:pPr>
            <a:endParaRPr lang="pl-PL" sz="1500">
              <a:latin typeface="IBM Plex Sans Light" panose="020B0403050203000203" pitchFamily="34" charset="0"/>
              <a:cs typeface="Arial" panose="020B0604020202020204" pitchFamily="34" charset="0"/>
            </a:endParaRPr>
          </a:p>
        </p:txBody>
      </p:sp>
      <p:sp>
        <p:nvSpPr>
          <p:cNvPr id="12" name="TextBox 11">
            <a:extLst>
              <a:ext uri="{FF2B5EF4-FFF2-40B4-BE49-F238E27FC236}">
                <a16:creationId xmlns:a16="http://schemas.microsoft.com/office/drawing/2014/main" id="{6D8C2B32-9B75-6E8C-EB09-756BC5DED9F3}"/>
              </a:ext>
            </a:extLst>
          </p:cNvPr>
          <p:cNvSpPr txBox="1"/>
          <p:nvPr/>
        </p:nvSpPr>
        <p:spPr>
          <a:xfrm>
            <a:off x="504939" y="3588068"/>
            <a:ext cx="2936761" cy="784830"/>
          </a:xfrm>
          <a:prstGeom prst="rect">
            <a:avLst/>
          </a:prstGeom>
          <a:noFill/>
        </p:spPr>
        <p:txBody>
          <a:bodyPr wrap="square" lIns="91440" tIns="45720" rIns="91440" bIns="45720" anchor="t">
            <a:spAutoFit/>
          </a:bodyPr>
          <a:lstStyle/>
          <a:p>
            <a:pPr marL="285750" indent="-285750">
              <a:buClr>
                <a:srgbClr val="697AFF"/>
              </a:buClr>
              <a:buFont typeface="IBM Plex Sans SmBld" panose="020B0703050203000203" pitchFamily="34" charset="0"/>
              <a:buChar char="→"/>
            </a:pPr>
            <a:r>
              <a:rPr lang="en-GB" sz="1500" b="1">
                <a:latin typeface="IBM Plex Sans Light"/>
                <a:cs typeface="Arial"/>
              </a:rPr>
              <a:t>Free</a:t>
            </a:r>
            <a:r>
              <a:rPr lang="en-GB" sz="1500">
                <a:latin typeface="IBM Plex Sans Light"/>
                <a:cs typeface="Arial"/>
              </a:rPr>
              <a:t> professional </a:t>
            </a:r>
            <a:br>
              <a:rPr lang="en-GB" sz="1500">
                <a:latin typeface="IBM Plex Sans Light" panose="020B0403050203000203" pitchFamily="34" charset="0"/>
                <a:cs typeface="Arial" panose="020B0604020202020204" pitchFamily="34" charset="0"/>
              </a:rPr>
            </a:br>
            <a:r>
              <a:rPr lang="en-GB" sz="1500">
                <a:latin typeface="IBM Plex Sans Light"/>
                <a:cs typeface="Arial"/>
              </a:rPr>
              <a:t>pre-screening of the proposal</a:t>
            </a:r>
          </a:p>
        </p:txBody>
      </p:sp>
      <p:pic>
        <p:nvPicPr>
          <p:cNvPr id="4" name="Picture 3" descr="A red and grey text on a black background&#10;&#10;Description automatically generated">
            <a:extLst>
              <a:ext uri="{FF2B5EF4-FFF2-40B4-BE49-F238E27FC236}">
                <a16:creationId xmlns:a16="http://schemas.microsoft.com/office/drawing/2014/main" id="{A4624718-8923-E917-90AE-2D22009E31DF}"/>
              </a:ext>
            </a:extLst>
          </p:cNvPr>
          <p:cNvPicPr>
            <a:picLocks noChangeAspect="1"/>
          </p:cNvPicPr>
          <p:nvPr/>
        </p:nvPicPr>
        <p:blipFill>
          <a:blip r:embed="rId9"/>
          <a:stretch>
            <a:fillRect/>
          </a:stretch>
        </p:blipFill>
        <p:spPr>
          <a:xfrm>
            <a:off x="4944243" y="6178344"/>
            <a:ext cx="1332579" cy="523569"/>
          </a:xfrm>
          <a:prstGeom prst="rect">
            <a:avLst/>
          </a:prstGeom>
        </p:spPr>
      </p:pic>
    </p:spTree>
    <p:extLst>
      <p:ext uri="{BB962C8B-B14F-4D97-AF65-F5344CB8AC3E}">
        <p14:creationId xmlns:p14="http://schemas.microsoft.com/office/powerpoint/2010/main" val="2436794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1071834-6B83-2912-7796-B2FA9FBB3482}"/>
              </a:ext>
            </a:extLst>
          </p:cNvPr>
          <p:cNvCxnSpPr>
            <a:cxnSpLocks/>
          </p:cNvCxnSpPr>
          <p:nvPr/>
        </p:nvCxnSpPr>
        <p:spPr>
          <a:xfrm>
            <a:off x="745093" y="743639"/>
            <a:ext cx="1409700" cy="0"/>
          </a:xfrm>
          <a:prstGeom prst="line">
            <a:avLst/>
          </a:prstGeom>
          <a:ln w="19050">
            <a:solidFill>
              <a:srgbClr val="697AFF"/>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E32F6C1F-F17B-B6D9-9EB7-1A086C9CDEE0}"/>
              </a:ext>
            </a:extLst>
          </p:cNvPr>
          <p:cNvSpPr/>
          <p:nvPr/>
        </p:nvSpPr>
        <p:spPr>
          <a:xfrm>
            <a:off x="1039659" y="14313"/>
            <a:ext cx="6899575" cy="798431"/>
          </a:xfrm>
          <a:prstGeom prst="roundRect">
            <a:avLst>
              <a:gd name="adj" fmla="val 50000"/>
            </a:avLst>
          </a:prstGeom>
          <a:solidFill>
            <a:srgbClr val="697A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685800"/>
            <a:r>
              <a:rPr lang="pl-PL" sz="3000" b="1">
                <a:solidFill>
                  <a:prstClr val="white"/>
                </a:solidFill>
                <a:latin typeface="IBM Plex Sans SemiBold"/>
                <a:cs typeface="Arial"/>
              </a:rPr>
              <a:t>How to register as </a:t>
            </a:r>
            <a:r>
              <a:rPr lang="pl-PL" sz="3000" b="1" err="1">
                <a:solidFill>
                  <a:prstClr val="white"/>
                </a:solidFill>
                <a:latin typeface="IBM Plex Sans SemiBold"/>
                <a:cs typeface="Arial"/>
              </a:rPr>
              <a:t>an</a:t>
            </a:r>
            <a:r>
              <a:rPr lang="pl-PL" sz="3000" b="1">
                <a:solidFill>
                  <a:prstClr val="white"/>
                </a:solidFill>
                <a:latin typeface="IBM Plex Sans SemiBold"/>
                <a:cs typeface="Arial"/>
              </a:rPr>
              <a:t> </a:t>
            </a:r>
            <a:r>
              <a:rPr lang="pl-PL" sz="3000" b="1" err="1">
                <a:solidFill>
                  <a:prstClr val="white"/>
                </a:solidFill>
                <a:latin typeface="IBM Plex Sans SemiBold"/>
                <a:cs typeface="Arial"/>
              </a:rPr>
              <a:t>Applicant</a:t>
            </a:r>
            <a:endParaRPr lang="pl-PL" sz="3000" b="1">
              <a:solidFill>
                <a:prstClr val="white"/>
              </a:solidFill>
              <a:latin typeface="IBM Plex Sans SemiBold" panose="020B0703050203000203" pitchFamily="34" charset="0"/>
              <a:cs typeface="Arial" panose="020B0604020202020204" pitchFamily="34" charset="0"/>
            </a:endParaRPr>
          </a:p>
        </p:txBody>
      </p:sp>
      <p:sp>
        <p:nvSpPr>
          <p:cNvPr id="2" name="Content Placeholder 2">
            <a:extLst>
              <a:ext uri="{FF2B5EF4-FFF2-40B4-BE49-F238E27FC236}">
                <a16:creationId xmlns:a16="http://schemas.microsoft.com/office/drawing/2014/main" id="{2407D4A4-024C-C1EE-8A07-59C97E6FE912}"/>
              </a:ext>
            </a:extLst>
          </p:cNvPr>
          <p:cNvSpPr txBox="1">
            <a:spLocks/>
          </p:cNvSpPr>
          <p:nvPr/>
        </p:nvSpPr>
        <p:spPr>
          <a:xfrm>
            <a:off x="1035868" y="676303"/>
            <a:ext cx="6299959" cy="5499794"/>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spcAft>
                <a:spcPts val="1200"/>
              </a:spcAft>
              <a:buClr>
                <a:srgbClr val="697AFF"/>
              </a:buClr>
              <a:buNone/>
            </a:pPr>
            <a:endParaRPr lang="en-GB" sz="1800" b="1" u="sng">
              <a:latin typeface="IBM Plex Sans Light" panose="020B0403050203000203" pitchFamily="34" charset="0"/>
            </a:endParaRPr>
          </a:p>
          <a:p>
            <a:pPr marL="0" indent="0">
              <a:spcBef>
                <a:spcPts val="0"/>
              </a:spcBef>
              <a:spcAft>
                <a:spcPts val="1200"/>
              </a:spcAft>
              <a:buClr>
                <a:srgbClr val="697AFF"/>
              </a:buClr>
              <a:buNone/>
            </a:pPr>
            <a:r>
              <a:rPr lang="en-GB" sz="1800" b="1" u="sng" dirty="0">
                <a:latin typeface="IBM Plex Sans Light"/>
                <a:cs typeface="Arial"/>
              </a:rPr>
              <a:t>Register</a:t>
            </a:r>
            <a:r>
              <a:rPr lang="en-GB" sz="1800" u="sng" dirty="0">
                <a:latin typeface="IBM Plex Sans Light"/>
                <a:cs typeface="Arial"/>
              </a:rPr>
              <a:t> as </a:t>
            </a:r>
            <a:r>
              <a:rPr lang="en-GB" sz="1800" b="1" u="sng" dirty="0">
                <a:latin typeface="IBM Plex Sans Light"/>
                <a:cs typeface="Arial"/>
              </a:rPr>
              <a:t>Applicant </a:t>
            </a:r>
            <a:r>
              <a:rPr lang="en-GB" sz="1800" u="sng" dirty="0">
                <a:latin typeface="IBM Plex Sans Light"/>
                <a:cs typeface="Arial"/>
              </a:rPr>
              <a:t>and then register your proposal at </a:t>
            </a:r>
            <a:r>
              <a:rPr lang="en-GB" sz="1800" b="1" u="sng" dirty="0">
                <a:solidFill>
                  <a:schemeClr val="bg2">
                    <a:lumMod val="50000"/>
                  </a:schemeClr>
                </a:solidFill>
                <a:latin typeface="IBM Plex Sans Light"/>
                <a:cs typeface="Arial"/>
                <a:hlinkClick r:id="rId2">
                  <a:extLst>
                    <a:ext uri="{A12FA001-AC4F-418D-AE19-62706E023703}">
                      <ahyp:hlinkClr xmlns:ahyp="http://schemas.microsoft.com/office/drawing/2018/hyperlinkcolor" val="tx"/>
                    </a:ext>
                  </a:extLst>
                </a:hlinkClick>
              </a:rPr>
              <a:t>https://wideraexperts.eu/</a:t>
            </a:r>
            <a:r>
              <a:rPr lang="en-GB" sz="1800" b="1" u="sng" dirty="0">
                <a:solidFill>
                  <a:schemeClr val="bg2">
                    <a:lumMod val="50000"/>
                  </a:schemeClr>
                </a:solidFill>
                <a:latin typeface="IBM Plex Sans Light"/>
                <a:cs typeface="Arial"/>
              </a:rPr>
              <a:t>:</a:t>
            </a:r>
          </a:p>
          <a:p>
            <a:pPr>
              <a:spcBef>
                <a:spcPts val="1200"/>
              </a:spcBef>
              <a:spcAft>
                <a:spcPts val="1200"/>
              </a:spcAft>
              <a:buClr>
                <a:srgbClr val="697AFF"/>
              </a:buClr>
              <a:buFont typeface="IBM Plex Sans SmBld" panose="020B0703050203000203" pitchFamily="34" charset="0"/>
              <a:buChar char="→"/>
            </a:pPr>
            <a:r>
              <a:rPr lang="en-GB" sz="1800" dirty="0">
                <a:latin typeface="IBM Plex Sans Light"/>
                <a:cs typeface="Arial"/>
              </a:rPr>
              <a:t>provide email/password</a:t>
            </a:r>
          </a:p>
          <a:p>
            <a:pPr>
              <a:spcBef>
                <a:spcPts val="1200"/>
              </a:spcBef>
              <a:spcAft>
                <a:spcPts val="1200"/>
              </a:spcAft>
              <a:buClr>
                <a:srgbClr val="697AFF"/>
              </a:buClr>
              <a:buFont typeface="IBM Plex Sans SmBld" panose="020B0703050203000203" pitchFamily="34" charset="0"/>
              <a:buChar char="→"/>
            </a:pPr>
            <a:r>
              <a:rPr lang="en-GB" sz="1800" dirty="0">
                <a:latin typeface="IBM Plex Sans Light"/>
                <a:cs typeface="Arial"/>
              </a:rPr>
              <a:t>indicate the </a:t>
            </a:r>
            <a:r>
              <a:rPr lang="en-GB" sz="1800" b="1" dirty="0">
                <a:latin typeface="IBM Plex Sans Light"/>
                <a:cs typeface="Arial"/>
              </a:rPr>
              <a:t>relevant area </a:t>
            </a:r>
            <a:r>
              <a:rPr lang="en-GB" sz="1800" dirty="0">
                <a:latin typeface="IBM Plex Sans Light"/>
                <a:cs typeface="Arial"/>
              </a:rPr>
              <a:t>of Horizon Europe</a:t>
            </a:r>
            <a:endParaRPr lang="en-GB" dirty="0"/>
          </a:p>
          <a:p>
            <a:pPr>
              <a:spcBef>
                <a:spcPts val="1200"/>
              </a:spcBef>
              <a:spcAft>
                <a:spcPts val="1200"/>
              </a:spcAft>
              <a:buClr>
                <a:srgbClr val="697AFF"/>
              </a:buClr>
              <a:buFont typeface="IBM Plex Sans SmBld" panose="020B0703050203000203" pitchFamily="34" charset="0"/>
              <a:buChar char="→"/>
            </a:pPr>
            <a:r>
              <a:rPr lang="en-GB" sz="1800" dirty="0">
                <a:latin typeface="IBM Plex Sans Light"/>
                <a:cs typeface="Arial"/>
              </a:rPr>
              <a:t>select the </a:t>
            </a:r>
            <a:r>
              <a:rPr lang="en-GB" sz="1800" dirty="0">
                <a:solidFill>
                  <a:srgbClr val="FF0000"/>
                </a:solidFill>
                <a:latin typeface="IBM Plex Sans Light"/>
                <a:cs typeface="Arial"/>
              </a:rPr>
              <a:t>keywords </a:t>
            </a:r>
            <a:r>
              <a:rPr lang="en-GB" sz="1800" dirty="0">
                <a:latin typeface="IBM Plex Sans Light"/>
                <a:cs typeface="Arial"/>
              </a:rPr>
              <a:t>– as many as you see relevant - </a:t>
            </a:r>
            <a:r>
              <a:rPr lang="en-GB" sz="1800" b="1" dirty="0">
                <a:latin typeface="IBM Plex Sans Light"/>
                <a:cs typeface="Arial"/>
              </a:rPr>
              <a:t>matchmaking</a:t>
            </a:r>
            <a:r>
              <a:rPr lang="en-GB" sz="1800" dirty="0">
                <a:latin typeface="IBM Plex Sans Light"/>
                <a:cs typeface="Arial"/>
              </a:rPr>
              <a:t> between the proposal and the expert </a:t>
            </a:r>
            <a:br>
              <a:rPr lang="en-GB" sz="1800">
                <a:latin typeface="IBM Plex Sans Light" panose="020B0403050203000203" pitchFamily="34" charset="0"/>
              </a:rPr>
            </a:br>
            <a:r>
              <a:rPr lang="en-GB" sz="1800" dirty="0">
                <a:latin typeface="IBM Plex Sans Light"/>
                <a:cs typeface="Arial"/>
              </a:rPr>
              <a:t>is done based on the </a:t>
            </a:r>
            <a:r>
              <a:rPr lang="en-GB" sz="1800" b="1" dirty="0">
                <a:latin typeface="IBM Plex Sans Light"/>
                <a:cs typeface="Arial"/>
              </a:rPr>
              <a:t>keywords</a:t>
            </a:r>
            <a:endParaRPr lang="en-GB" sz="1800" dirty="0">
              <a:latin typeface="IBM Plex Sans Light"/>
              <a:cs typeface="Arial"/>
            </a:endParaRPr>
          </a:p>
          <a:p>
            <a:pPr>
              <a:spcBef>
                <a:spcPts val="1200"/>
              </a:spcBef>
              <a:spcAft>
                <a:spcPts val="1200"/>
              </a:spcAft>
              <a:buClr>
                <a:srgbClr val="697AFF"/>
              </a:buClr>
              <a:buFont typeface="IBM Plex Sans SmBld" panose="020B0703050203000203" pitchFamily="34" charset="0"/>
              <a:buChar char="→"/>
            </a:pPr>
            <a:r>
              <a:rPr lang="en-GB" sz="1800" dirty="0">
                <a:latin typeface="IBM Plex Sans Light"/>
                <a:cs typeface="Arial"/>
              </a:rPr>
              <a:t>indicate the call ID and the proposal ID (from F&amp;T)</a:t>
            </a:r>
          </a:p>
          <a:p>
            <a:pPr>
              <a:spcBef>
                <a:spcPts val="1200"/>
              </a:spcBef>
              <a:spcAft>
                <a:spcPts val="1200"/>
              </a:spcAft>
              <a:buClr>
                <a:srgbClr val="697AFF"/>
              </a:buClr>
              <a:buFont typeface="IBM Plex Sans SmBld" panose="020B0703050203000203" pitchFamily="34" charset="0"/>
              <a:buChar char="→"/>
            </a:pPr>
            <a:r>
              <a:rPr lang="en-GB" sz="1800" dirty="0">
                <a:latin typeface="IBM Plex Sans Light"/>
                <a:cs typeface="Arial"/>
              </a:rPr>
              <a:t>provide the </a:t>
            </a:r>
            <a:r>
              <a:rPr lang="en-GB" sz="1800" b="1" dirty="0">
                <a:latin typeface="IBM Plex Sans Light"/>
                <a:cs typeface="Arial"/>
              </a:rPr>
              <a:t>summary of your proposal </a:t>
            </a:r>
            <a:br>
              <a:rPr lang="en-GB" sz="1800" b="1">
                <a:latin typeface="IBM Plex Sans Light" panose="020B0403050203000203" pitchFamily="34" charset="0"/>
              </a:rPr>
            </a:br>
            <a:r>
              <a:rPr lang="en-GB" sz="1800" dirty="0">
                <a:latin typeface="IBM Plex Sans Light"/>
                <a:cs typeface="Arial"/>
              </a:rPr>
              <a:t>and other relevant information</a:t>
            </a:r>
          </a:p>
          <a:p>
            <a:pPr>
              <a:spcBef>
                <a:spcPts val="1200"/>
              </a:spcBef>
              <a:spcAft>
                <a:spcPts val="1200"/>
              </a:spcAft>
              <a:buClr>
                <a:srgbClr val="697AFF"/>
              </a:buClr>
              <a:buFont typeface="IBM Plex Sans SmBld" panose="020B0703050203000203" pitchFamily="34" charset="0"/>
              <a:buChar char="→"/>
            </a:pPr>
            <a:r>
              <a:rPr lang="en-GB" sz="1800" dirty="0">
                <a:latin typeface="IBM Plex Sans Light"/>
                <a:ea typeface="Calibri"/>
                <a:cs typeface="Arial"/>
              </a:rPr>
              <a:t>the proposal needs to be as close to a final version as possible. It must be submitted no later than </a:t>
            </a:r>
            <a:r>
              <a:rPr lang="en-GB" sz="1800" dirty="0">
                <a:solidFill>
                  <a:srgbClr val="FF0000"/>
                </a:solidFill>
                <a:latin typeface="IBM Plex Sans Light"/>
                <a:ea typeface="Calibri"/>
                <a:cs typeface="Arial"/>
              </a:rPr>
              <a:t>21 calendar days before the call deadline</a:t>
            </a:r>
            <a:endParaRPr lang="en-GB" sz="1800" dirty="0">
              <a:solidFill>
                <a:srgbClr val="FF0000"/>
              </a:solidFill>
              <a:latin typeface="IBM Plex Sans Light" panose="020B0403050203000203" pitchFamily="34" charset="0"/>
            </a:endParaRPr>
          </a:p>
          <a:p>
            <a:pPr>
              <a:spcBef>
                <a:spcPts val="1200"/>
              </a:spcBef>
              <a:spcAft>
                <a:spcPts val="1200"/>
              </a:spcAft>
              <a:buClr>
                <a:srgbClr val="697AFF"/>
              </a:buClr>
              <a:buFont typeface="IBM Plex Sans SmBld" panose="020B0703050203000203" pitchFamily="34" charset="0"/>
              <a:buChar char="→"/>
            </a:pPr>
            <a:endParaRPr lang="en-GB" sz="1800">
              <a:latin typeface="IBM Plex Sans Light" panose="020B0403050203000203" pitchFamily="34" charset="0"/>
            </a:endParaRPr>
          </a:p>
          <a:p>
            <a:pPr>
              <a:spcBef>
                <a:spcPts val="1200"/>
              </a:spcBef>
              <a:spcAft>
                <a:spcPts val="1200"/>
              </a:spcAft>
              <a:buClr>
                <a:srgbClr val="697AFF"/>
              </a:buClr>
              <a:buFont typeface="IBM Plex Sans SmBld" panose="020B0703050203000203" pitchFamily="34" charset="0"/>
              <a:buChar char="→"/>
            </a:pPr>
            <a:endParaRPr lang="en-GB" sz="1800">
              <a:latin typeface="IBM Plex Sans Light" panose="020B0403050203000203" pitchFamily="34" charset="0"/>
            </a:endParaRPr>
          </a:p>
        </p:txBody>
      </p:sp>
      <p:sp>
        <p:nvSpPr>
          <p:cNvPr id="8" name="Rectangle 2">
            <a:extLst>
              <a:ext uri="{FF2B5EF4-FFF2-40B4-BE49-F238E27FC236}">
                <a16:creationId xmlns:a16="http://schemas.microsoft.com/office/drawing/2014/main" id="{A73C9728-1537-6CEE-0759-910B4E098608}"/>
              </a:ext>
            </a:extLst>
          </p:cNvPr>
          <p:cNvSpPr/>
          <p:nvPr/>
        </p:nvSpPr>
        <p:spPr>
          <a:xfrm>
            <a:off x="0" y="-1"/>
            <a:ext cx="573409" cy="5976000"/>
          </a:xfrm>
          <a:prstGeom prst="rect">
            <a:avLst/>
          </a:prstGeom>
          <a:solidFill>
            <a:srgbClr val="4BC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Oval 10">
            <a:extLst>
              <a:ext uri="{FF2B5EF4-FFF2-40B4-BE49-F238E27FC236}">
                <a16:creationId xmlns:a16="http://schemas.microsoft.com/office/drawing/2014/main" id="{BCBA27ED-B6C6-DCB5-D688-10D3922264B0}"/>
              </a:ext>
            </a:extLst>
          </p:cNvPr>
          <p:cNvSpPr/>
          <p:nvPr/>
        </p:nvSpPr>
        <p:spPr>
          <a:xfrm>
            <a:off x="372040" y="545351"/>
            <a:ext cx="373053" cy="37305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pl-PL" sz="3200">
              <a:latin typeface="IBM Plex Sans SemiBold" panose="020B0703050203000203" pitchFamily="34" charset="0"/>
            </a:endParaRPr>
          </a:p>
        </p:txBody>
      </p:sp>
      <p:pic>
        <p:nvPicPr>
          <p:cNvPr id="10" name="Obraz 9">
            <a:extLst>
              <a:ext uri="{FF2B5EF4-FFF2-40B4-BE49-F238E27FC236}">
                <a16:creationId xmlns:a16="http://schemas.microsoft.com/office/drawing/2014/main" id="{B9FC4EAF-4833-83B3-5363-B3A1052805C9}"/>
              </a:ext>
            </a:extLst>
          </p:cNvPr>
          <p:cNvPicPr>
            <a:picLocks noChangeAspect="1"/>
          </p:cNvPicPr>
          <p:nvPr/>
        </p:nvPicPr>
        <p:blipFill>
          <a:blip r:embed="rId3"/>
          <a:stretch>
            <a:fillRect/>
          </a:stretch>
        </p:blipFill>
        <p:spPr>
          <a:xfrm>
            <a:off x="7187191" y="1180522"/>
            <a:ext cx="4830301" cy="4631354"/>
          </a:xfrm>
          <a:prstGeom prst="rect">
            <a:avLst/>
          </a:prstGeom>
        </p:spPr>
      </p:pic>
      <p:pic>
        <p:nvPicPr>
          <p:cNvPr id="6" name="Picture 5" descr="A red and grey text on a black background&#10;&#10;Description automatically generated">
            <a:extLst>
              <a:ext uri="{FF2B5EF4-FFF2-40B4-BE49-F238E27FC236}">
                <a16:creationId xmlns:a16="http://schemas.microsoft.com/office/drawing/2014/main" id="{BBBC55AA-4BDD-1226-CCC8-7CC0F428E2C3}"/>
              </a:ext>
            </a:extLst>
          </p:cNvPr>
          <p:cNvPicPr>
            <a:picLocks noChangeAspect="1"/>
          </p:cNvPicPr>
          <p:nvPr/>
        </p:nvPicPr>
        <p:blipFill>
          <a:blip r:embed="rId4"/>
          <a:stretch>
            <a:fillRect/>
          </a:stretch>
        </p:blipFill>
        <p:spPr>
          <a:xfrm>
            <a:off x="4944243" y="6178344"/>
            <a:ext cx="1332579" cy="523569"/>
          </a:xfrm>
          <a:prstGeom prst="rect">
            <a:avLst/>
          </a:prstGeom>
        </p:spPr>
      </p:pic>
    </p:spTree>
    <p:extLst>
      <p:ext uri="{BB962C8B-B14F-4D97-AF65-F5344CB8AC3E}">
        <p14:creationId xmlns:p14="http://schemas.microsoft.com/office/powerpoint/2010/main" val="3895876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1071834-6B83-2912-7796-B2FA9FBB3482}"/>
              </a:ext>
            </a:extLst>
          </p:cNvPr>
          <p:cNvCxnSpPr>
            <a:cxnSpLocks/>
          </p:cNvCxnSpPr>
          <p:nvPr/>
        </p:nvCxnSpPr>
        <p:spPr>
          <a:xfrm>
            <a:off x="745093" y="743639"/>
            <a:ext cx="1409700" cy="0"/>
          </a:xfrm>
          <a:prstGeom prst="line">
            <a:avLst/>
          </a:prstGeom>
          <a:ln w="19050">
            <a:solidFill>
              <a:srgbClr val="697AFF"/>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E32F6C1F-F17B-B6D9-9EB7-1A086C9CDEE0}"/>
              </a:ext>
            </a:extLst>
          </p:cNvPr>
          <p:cNvSpPr/>
          <p:nvPr/>
        </p:nvSpPr>
        <p:spPr>
          <a:xfrm>
            <a:off x="1063105" y="248774"/>
            <a:ext cx="5375575" cy="974277"/>
          </a:xfrm>
          <a:prstGeom prst="roundRect">
            <a:avLst>
              <a:gd name="adj" fmla="val 50000"/>
            </a:avLst>
          </a:prstGeom>
          <a:solidFill>
            <a:srgbClr val="697A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685800"/>
            <a:r>
              <a:rPr lang="pl-PL" sz="3000" b="1">
                <a:solidFill>
                  <a:prstClr val="white"/>
                </a:solidFill>
                <a:latin typeface="IBM Plex Sans SemiBold"/>
                <a:cs typeface="Arial"/>
              </a:rPr>
              <a:t>How to register as </a:t>
            </a:r>
            <a:r>
              <a:rPr lang="pl-PL" sz="3000" b="1" err="1">
                <a:solidFill>
                  <a:prstClr val="white"/>
                </a:solidFill>
                <a:latin typeface="IBM Plex Sans SemiBold"/>
                <a:cs typeface="Arial"/>
              </a:rPr>
              <a:t>an</a:t>
            </a:r>
            <a:r>
              <a:rPr lang="pl-PL" sz="3000" b="1">
                <a:solidFill>
                  <a:prstClr val="white"/>
                </a:solidFill>
                <a:latin typeface="IBM Plex Sans SemiBold"/>
                <a:cs typeface="Arial"/>
              </a:rPr>
              <a:t> </a:t>
            </a:r>
            <a:r>
              <a:rPr lang="pl-PL" sz="3000" b="1" err="1">
                <a:solidFill>
                  <a:prstClr val="white"/>
                </a:solidFill>
                <a:latin typeface="IBM Plex Sans SemiBold"/>
                <a:cs typeface="Arial"/>
              </a:rPr>
              <a:t>Expert</a:t>
            </a:r>
            <a:endParaRPr lang="pl-PL" sz="3000" b="1" err="1">
              <a:solidFill>
                <a:prstClr val="white"/>
              </a:solidFill>
              <a:latin typeface="IBM Plex Sans SemiBold" panose="020B0703050203000203" pitchFamily="34" charset="0"/>
              <a:cs typeface="Arial" panose="020B0604020202020204" pitchFamily="34" charset="0"/>
            </a:endParaRPr>
          </a:p>
        </p:txBody>
      </p:sp>
      <p:sp>
        <p:nvSpPr>
          <p:cNvPr id="2" name="Content Placeholder 2">
            <a:extLst>
              <a:ext uri="{FF2B5EF4-FFF2-40B4-BE49-F238E27FC236}">
                <a16:creationId xmlns:a16="http://schemas.microsoft.com/office/drawing/2014/main" id="{2407D4A4-024C-C1EE-8A07-59C97E6FE912}"/>
              </a:ext>
            </a:extLst>
          </p:cNvPr>
          <p:cNvSpPr txBox="1">
            <a:spLocks/>
          </p:cNvSpPr>
          <p:nvPr/>
        </p:nvSpPr>
        <p:spPr>
          <a:xfrm>
            <a:off x="957994" y="1422394"/>
            <a:ext cx="5568941" cy="4762914"/>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spcAft>
                <a:spcPts val="1200"/>
              </a:spcAft>
              <a:buClr>
                <a:srgbClr val="697AFF"/>
              </a:buClr>
              <a:buNone/>
            </a:pPr>
            <a:endParaRPr lang="en-GB" sz="1800" b="1" u="sng">
              <a:latin typeface="IBM Plex Sans Light" panose="020B0403050203000203" pitchFamily="34" charset="0"/>
            </a:endParaRPr>
          </a:p>
          <a:p>
            <a:pPr marL="0" indent="0">
              <a:spcBef>
                <a:spcPts val="0"/>
              </a:spcBef>
              <a:spcAft>
                <a:spcPts val="1200"/>
              </a:spcAft>
              <a:buClr>
                <a:srgbClr val="697AFF"/>
              </a:buClr>
              <a:buNone/>
            </a:pPr>
            <a:r>
              <a:rPr lang="en-GB" sz="1800" b="1" u="sng">
                <a:latin typeface="IBM Plex Sans Light"/>
                <a:cs typeface="Arial"/>
              </a:rPr>
              <a:t>Register</a:t>
            </a:r>
            <a:r>
              <a:rPr lang="en-GB" sz="1800" u="sng">
                <a:latin typeface="IBM Plex Sans Light"/>
                <a:cs typeface="Arial"/>
              </a:rPr>
              <a:t> as </a:t>
            </a:r>
            <a:r>
              <a:rPr lang="en-GB" sz="1800" b="1" u="sng">
                <a:latin typeface="IBM Plex Sans Light"/>
                <a:cs typeface="Arial"/>
              </a:rPr>
              <a:t>Expert </a:t>
            </a:r>
            <a:r>
              <a:rPr lang="en-GB" sz="1800" u="sng">
                <a:latin typeface="IBM Plex Sans Light"/>
                <a:cs typeface="Arial"/>
              </a:rPr>
              <a:t>at </a:t>
            </a:r>
            <a:r>
              <a:rPr lang="en-GB" sz="1800" b="1" u="sng">
                <a:solidFill>
                  <a:schemeClr val="bg2">
                    <a:lumMod val="50000"/>
                  </a:schemeClr>
                </a:solidFill>
                <a:latin typeface="IBM Plex Sans Light"/>
                <a:cs typeface="Arial"/>
                <a:hlinkClick r:id="rId2">
                  <a:extLst>
                    <a:ext uri="{A12FA001-AC4F-418D-AE19-62706E023703}">
                      <ahyp:hlinkClr xmlns:ahyp="http://schemas.microsoft.com/office/drawing/2018/hyperlinkcolor" val="tx"/>
                    </a:ext>
                  </a:extLst>
                </a:hlinkClick>
              </a:rPr>
              <a:t>https://wideraexperts.eu/</a:t>
            </a:r>
            <a:r>
              <a:rPr lang="en-GB" sz="1800" b="1" u="sng">
                <a:solidFill>
                  <a:schemeClr val="bg2">
                    <a:lumMod val="50000"/>
                  </a:schemeClr>
                </a:solidFill>
                <a:latin typeface="IBM Plex Sans Light"/>
                <a:cs typeface="Arial"/>
              </a:rPr>
              <a:t> you need to provide:</a:t>
            </a:r>
          </a:p>
          <a:p>
            <a:pPr>
              <a:spcBef>
                <a:spcPts val="1200"/>
              </a:spcBef>
              <a:spcAft>
                <a:spcPts val="1200"/>
              </a:spcAft>
              <a:buClr>
                <a:srgbClr val="697AFF"/>
              </a:buClr>
              <a:buFont typeface="IBM Plex Sans SmBld" panose="020B0703050203000203" pitchFamily="34" charset="0"/>
              <a:buChar char="→"/>
            </a:pPr>
            <a:r>
              <a:rPr lang="en-GB" sz="1800">
                <a:latin typeface="IBM Plex Sans Light"/>
                <a:cs typeface="Arial"/>
              </a:rPr>
              <a:t>Email/password</a:t>
            </a:r>
          </a:p>
          <a:p>
            <a:pPr>
              <a:spcBef>
                <a:spcPts val="1200"/>
              </a:spcBef>
              <a:spcAft>
                <a:spcPts val="1200"/>
              </a:spcAft>
              <a:buClr>
                <a:srgbClr val="697AFF"/>
              </a:buClr>
              <a:buFont typeface="IBM Plex Sans SmBld" panose="020B0703050203000203" pitchFamily="34" charset="0"/>
              <a:buChar char="→"/>
            </a:pPr>
            <a:r>
              <a:rPr lang="en-GB" sz="1800">
                <a:latin typeface="IBM Plex Sans Light"/>
                <a:cs typeface="Arial"/>
              </a:rPr>
              <a:t>Personal details/Contact details</a:t>
            </a:r>
            <a:endParaRPr lang="en-GB" sz="1800">
              <a:latin typeface="IBM Plex Sans Light"/>
            </a:endParaRPr>
          </a:p>
          <a:p>
            <a:pPr>
              <a:spcBef>
                <a:spcPts val="1200"/>
              </a:spcBef>
              <a:spcAft>
                <a:spcPts val="1200"/>
              </a:spcAft>
              <a:buClr>
                <a:srgbClr val="697AFF"/>
              </a:buClr>
              <a:buFont typeface="IBM Plex Sans SmBld" panose="020B0703050203000203" pitchFamily="34" charset="0"/>
              <a:buChar char="→"/>
            </a:pPr>
            <a:r>
              <a:rPr lang="en-GB" sz="1800">
                <a:latin typeface="IBM Plex Sans Light"/>
                <a:cs typeface="Arial"/>
              </a:rPr>
              <a:t>Preferences: select the </a:t>
            </a:r>
            <a:r>
              <a:rPr lang="en-GB" sz="1800">
                <a:solidFill>
                  <a:srgbClr val="FF0000"/>
                </a:solidFill>
                <a:latin typeface="IBM Plex Sans Light"/>
                <a:cs typeface="Arial"/>
              </a:rPr>
              <a:t>keywords </a:t>
            </a:r>
            <a:r>
              <a:rPr lang="en-GB" sz="1800">
                <a:latin typeface="IBM Plex Sans Light"/>
                <a:cs typeface="Arial"/>
              </a:rPr>
              <a:t>– as many as you see relevant - </a:t>
            </a:r>
            <a:r>
              <a:rPr lang="en-GB" sz="1800" b="1">
                <a:latin typeface="IBM Plex Sans Light"/>
                <a:cs typeface="Arial"/>
              </a:rPr>
              <a:t>matchmaking</a:t>
            </a:r>
            <a:r>
              <a:rPr lang="en-GB" sz="1800">
                <a:latin typeface="IBM Plex Sans Light"/>
                <a:cs typeface="Arial"/>
              </a:rPr>
              <a:t> between the proposal and the expert is done based on the </a:t>
            </a:r>
            <a:r>
              <a:rPr lang="en-GB" sz="1800" b="1">
                <a:latin typeface="IBM Plex Sans Light"/>
                <a:cs typeface="Arial"/>
              </a:rPr>
              <a:t>keywords</a:t>
            </a:r>
            <a:endParaRPr lang="en-GB" sz="1800">
              <a:latin typeface="IBM Plex Sans Light"/>
              <a:cs typeface="Arial"/>
            </a:endParaRPr>
          </a:p>
          <a:p>
            <a:pPr>
              <a:spcBef>
                <a:spcPts val="1200"/>
              </a:spcBef>
              <a:spcAft>
                <a:spcPts val="1200"/>
              </a:spcAft>
              <a:buClr>
                <a:srgbClr val="697AFF"/>
              </a:buClr>
              <a:buFont typeface="IBM Plex Sans SmBld" panose="020B0703050203000203" pitchFamily="34" charset="0"/>
              <a:buChar char="→"/>
            </a:pPr>
            <a:r>
              <a:rPr lang="en-GB" sz="1800">
                <a:latin typeface="IBM Plex Sans Light"/>
                <a:cs typeface="Arial"/>
              </a:rPr>
              <a:t>Upload your CV</a:t>
            </a:r>
          </a:p>
          <a:p>
            <a:pPr>
              <a:spcBef>
                <a:spcPts val="1200"/>
              </a:spcBef>
              <a:spcAft>
                <a:spcPts val="1200"/>
              </a:spcAft>
              <a:buClr>
                <a:srgbClr val="697AFF"/>
              </a:buClr>
              <a:buFont typeface="IBM Plex Sans SmBld" panose="020B0703050203000203" pitchFamily="34" charset="0"/>
              <a:buChar char="→"/>
            </a:pPr>
            <a:r>
              <a:rPr lang="en-GB" sz="1800">
                <a:latin typeface="IBM Plex Sans Light"/>
                <a:cs typeface="Arial"/>
              </a:rPr>
              <a:t>Provide additional information regarding your skills</a:t>
            </a:r>
          </a:p>
          <a:p>
            <a:pPr>
              <a:spcBef>
                <a:spcPts val="1200"/>
              </a:spcBef>
              <a:spcAft>
                <a:spcPts val="1200"/>
              </a:spcAft>
              <a:buClr>
                <a:srgbClr val="697AFF"/>
              </a:buClr>
              <a:buFont typeface="IBM Plex Sans SmBld" panose="020B0703050203000203" pitchFamily="34" charset="0"/>
              <a:buChar char="→"/>
            </a:pPr>
            <a:endParaRPr lang="en-GB" sz="1800">
              <a:latin typeface="IBM Plex Sans Light" panose="020B0403050203000203" pitchFamily="34" charset="0"/>
            </a:endParaRPr>
          </a:p>
        </p:txBody>
      </p:sp>
      <p:sp>
        <p:nvSpPr>
          <p:cNvPr id="8" name="Rectangle 2">
            <a:extLst>
              <a:ext uri="{FF2B5EF4-FFF2-40B4-BE49-F238E27FC236}">
                <a16:creationId xmlns:a16="http://schemas.microsoft.com/office/drawing/2014/main" id="{A73C9728-1537-6CEE-0759-910B4E098608}"/>
              </a:ext>
            </a:extLst>
          </p:cNvPr>
          <p:cNvSpPr/>
          <p:nvPr/>
        </p:nvSpPr>
        <p:spPr>
          <a:xfrm>
            <a:off x="0" y="-1"/>
            <a:ext cx="573409" cy="5976000"/>
          </a:xfrm>
          <a:prstGeom prst="rect">
            <a:avLst/>
          </a:prstGeom>
          <a:solidFill>
            <a:srgbClr val="4BC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Oval 10">
            <a:extLst>
              <a:ext uri="{FF2B5EF4-FFF2-40B4-BE49-F238E27FC236}">
                <a16:creationId xmlns:a16="http://schemas.microsoft.com/office/drawing/2014/main" id="{BCBA27ED-B6C6-DCB5-D688-10D3922264B0}"/>
              </a:ext>
            </a:extLst>
          </p:cNvPr>
          <p:cNvSpPr/>
          <p:nvPr/>
        </p:nvSpPr>
        <p:spPr>
          <a:xfrm>
            <a:off x="372040" y="545351"/>
            <a:ext cx="373053" cy="37305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pl-PL" sz="3200">
              <a:latin typeface="IBM Plex Sans SemiBold" panose="020B0703050203000203" pitchFamily="34" charset="0"/>
            </a:endParaRPr>
          </a:p>
        </p:txBody>
      </p:sp>
      <p:pic>
        <p:nvPicPr>
          <p:cNvPr id="6" name="Picture 5" descr="A red and grey text on a black background&#10;&#10;Description automatically generated">
            <a:extLst>
              <a:ext uri="{FF2B5EF4-FFF2-40B4-BE49-F238E27FC236}">
                <a16:creationId xmlns:a16="http://schemas.microsoft.com/office/drawing/2014/main" id="{BBBC55AA-4BDD-1226-CCC8-7CC0F428E2C3}"/>
              </a:ext>
            </a:extLst>
          </p:cNvPr>
          <p:cNvPicPr>
            <a:picLocks noChangeAspect="1"/>
          </p:cNvPicPr>
          <p:nvPr/>
        </p:nvPicPr>
        <p:blipFill>
          <a:blip r:embed="rId3"/>
          <a:stretch>
            <a:fillRect/>
          </a:stretch>
        </p:blipFill>
        <p:spPr>
          <a:xfrm>
            <a:off x="4944243" y="6178344"/>
            <a:ext cx="1332579" cy="523569"/>
          </a:xfrm>
          <a:prstGeom prst="rect">
            <a:avLst/>
          </a:prstGeom>
        </p:spPr>
      </p:pic>
      <p:pic>
        <p:nvPicPr>
          <p:cNvPr id="3" name="Picture 2" descr="A screenshot of a computer&#10;&#10;Description automatically generated">
            <a:extLst>
              <a:ext uri="{FF2B5EF4-FFF2-40B4-BE49-F238E27FC236}">
                <a16:creationId xmlns:a16="http://schemas.microsoft.com/office/drawing/2014/main" id="{BD18AFFF-C6BB-AC8E-B81C-F07B2ADF9B68}"/>
              </a:ext>
            </a:extLst>
          </p:cNvPr>
          <p:cNvPicPr>
            <a:picLocks noChangeAspect="1"/>
          </p:cNvPicPr>
          <p:nvPr/>
        </p:nvPicPr>
        <p:blipFill>
          <a:blip r:embed="rId4"/>
          <a:srcRect l="20089" t="35544" r="35446" b="25202"/>
          <a:stretch/>
        </p:blipFill>
        <p:spPr>
          <a:xfrm>
            <a:off x="6531429" y="1719942"/>
            <a:ext cx="5159843" cy="3067747"/>
          </a:xfrm>
          <a:prstGeom prst="rect">
            <a:avLst/>
          </a:prstGeom>
        </p:spPr>
      </p:pic>
    </p:spTree>
    <p:extLst>
      <p:ext uri="{BB962C8B-B14F-4D97-AF65-F5344CB8AC3E}">
        <p14:creationId xmlns:p14="http://schemas.microsoft.com/office/powerpoint/2010/main" val="3670016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AA9580-EE4B-AEDE-1D6C-25E3ABCDFA99}"/>
              </a:ext>
            </a:extLst>
          </p:cNvPr>
          <p:cNvPicPr>
            <a:picLocks noChangeAspect="1"/>
          </p:cNvPicPr>
          <p:nvPr/>
        </p:nvPicPr>
        <p:blipFill rotWithShape="1">
          <a:blip r:embed="rId2"/>
          <a:srcRect l="2775" t="28649" r="1967" b="1626"/>
          <a:stretch/>
        </p:blipFill>
        <p:spPr>
          <a:xfrm>
            <a:off x="633243" y="3272252"/>
            <a:ext cx="4622799" cy="2805503"/>
          </a:xfrm>
          <a:prstGeom prst="rect">
            <a:avLst/>
          </a:prstGeom>
          <a:ln>
            <a:solidFill>
              <a:schemeClr val="bg2">
                <a:lumMod val="75000"/>
              </a:schemeClr>
            </a:solidFill>
          </a:ln>
        </p:spPr>
      </p:pic>
      <p:pic>
        <p:nvPicPr>
          <p:cNvPr id="8" name="Picture 7">
            <a:extLst>
              <a:ext uri="{FF2B5EF4-FFF2-40B4-BE49-F238E27FC236}">
                <a16:creationId xmlns:a16="http://schemas.microsoft.com/office/drawing/2014/main" id="{F417F2B3-98EB-DDA6-7F69-4FED28A0ED61}"/>
              </a:ext>
            </a:extLst>
          </p:cNvPr>
          <p:cNvPicPr>
            <a:picLocks noChangeAspect="1"/>
          </p:cNvPicPr>
          <p:nvPr/>
        </p:nvPicPr>
        <p:blipFill rotWithShape="1">
          <a:blip r:embed="rId3"/>
          <a:srcRect l="1" r="33330" b="15923"/>
          <a:stretch/>
        </p:blipFill>
        <p:spPr>
          <a:xfrm>
            <a:off x="5570067" y="3927883"/>
            <a:ext cx="5871965" cy="2137299"/>
          </a:xfrm>
          <a:prstGeom prst="rect">
            <a:avLst/>
          </a:prstGeom>
          <a:ln>
            <a:solidFill>
              <a:schemeClr val="bg2">
                <a:lumMod val="75000"/>
              </a:schemeClr>
            </a:solidFill>
          </a:ln>
        </p:spPr>
      </p:pic>
      <p:sp>
        <p:nvSpPr>
          <p:cNvPr id="3" name="TextBox 2">
            <a:extLst>
              <a:ext uri="{FF2B5EF4-FFF2-40B4-BE49-F238E27FC236}">
                <a16:creationId xmlns:a16="http://schemas.microsoft.com/office/drawing/2014/main" id="{ED6D73FB-63AA-0773-AE5C-74DFAB144077}"/>
              </a:ext>
            </a:extLst>
          </p:cNvPr>
          <p:cNvSpPr txBox="1"/>
          <p:nvPr/>
        </p:nvSpPr>
        <p:spPr>
          <a:xfrm>
            <a:off x="546615" y="1345333"/>
            <a:ext cx="4583651" cy="1115177"/>
          </a:xfrm>
          <a:prstGeom prst="rect">
            <a:avLst/>
          </a:prstGeom>
          <a:noFill/>
        </p:spPr>
        <p:txBody>
          <a:bodyPr wrap="square" rtlCol="0">
            <a:spAutoFit/>
          </a:bodyPr>
          <a:lstStyle/>
          <a:p>
            <a:pPr>
              <a:lnSpc>
                <a:spcPct val="107000"/>
              </a:lnSpc>
              <a:spcAft>
                <a:spcPts val="800"/>
              </a:spcAft>
            </a:pPr>
            <a:r>
              <a:rPr lang="en-GB" sz="1100">
                <a:latin typeface="IBM Plex Sans Light" panose="020B0403050203000203" pitchFamily="34" charset="0"/>
                <a:ea typeface="Calibri" panose="020F0502020204030204" pitchFamily="34" charset="0"/>
                <a:cs typeface="Times New Roman" panose="02020603050405020304" pitchFamily="18" charset="0"/>
              </a:rPr>
              <a:t>To register as NCP in the </a:t>
            </a:r>
            <a:r>
              <a:rPr lang="en-GB" sz="1100" b="1">
                <a:latin typeface="IBM Plex Sans Light" panose="020B0403050203000203" pitchFamily="34" charset="0"/>
                <a:ea typeface="Calibri" panose="020F0502020204030204" pitchFamily="34" charset="0"/>
                <a:cs typeface="Times New Roman" panose="02020603050405020304" pitchFamily="18" charset="0"/>
              </a:rPr>
              <a:t>wideraexperts.eu </a:t>
            </a:r>
            <a:r>
              <a:rPr lang="en-GB" sz="1100">
                <a:latin typeface="IBM Plex Sans Light" panose="020B0403050203000203" pitchFamily="34" charset="0"/>
                <a:ea typeface="Calibri" panose="020F0502020204030204" pitchFamily="34" charset="0"/>
                <a:cs typeface="Times New Roman" panose="02020603050405020304" pitchFamily="18" charset="0"/>
              </a:rPr>
              <a:t>portal please provide: </a:t>
            </a:r>
          </a:p>
          <a:p>
            <a:pPr marL="342900" indent="-342900">
              <a:lnSpc>
                <a:spcPct val="107000"/>
              </a:lnSpc>
              <a:spcAft>
                <a:spcPts val="800"/>
              </a:spcAft>
              <a:buClr>
                <a:srgbClr val="697AFF"/>
              </a:buClr>
              <a:buFont typeface="IBM Plex Sans SmBld" panose="020B0703050203000203" pitchFamily="34" charset="0"/>
              <a:buChar char="→"/>
            </a:pPr>
            <a:r>
              <a:rPr lang="en-GB" sz="1100">
                <a:effectLst/>
                <a:latin typeface="IBM Plex Sans SemiBold" panose="020B0703050203000203" pitchFamily="34" charset="0"/>
                <a:ea typeface="Calibri" panose="020F0502020204030204" pitchFamily="34" charset="0"/>
                <a:cs typeface="Times New Roman" panose="02020603050405020304" pitchFamily="18" charset="0"/>
              </a:rPr>
              <a:t>Personal data</a:t>
            </a:r>
          </a:p>
          <a:p>
            <a:pPr marL="342900" indent="-342900">
              <a:lnSpc>
                <a:spcPct val="107000"/>
              </a:lnSpc>
              <a:spcAft>
                <a:spcPts val="800"/>
              </a:spcAft>
              <a:buClr>
                <a:srgbClr val="697AFF"/>
              </a:buClr>
              <a:buFont typeface="IBM Plex Sans SmBld" panose="020B0703050203000203" pitchFamily="34" charset="0"/>
              <a:buChar char="→"/>
            </a:pPr>
            <a:r>
              <a:rPr lang="en-GB" sz="1100">
                <a:latin typeface="IBM Plex Sans SemiBold" panose="020B0703050203000203" pitchFamily="34" charset="0"/>
                <a:ea typeface="Calibri" panose="020F0502020204030204" pitchFamily="34" charset="0"/>
                <a:cs typeface="Times New Roman" panose="02020603050405020304" pitchFamily="18" charset="0"/>
              </a:rPr>
              <a:t>Contact data</a:t>
            </a:r>
          </a:p>
          <a:p>
            <a:pPr marL="342900" indent="-342900">
              <a:lnSpc>
                <a:spcPct val="107000"/>
              </a:lnSpc>
              <a:spcAft>
                <a:spcPts val="800"/>
              </a:spcAft>
              <a:buClr>
                <a:srgbClr val="697AFF"/>
              </a:buClr>
              <a:buFont typeface="IBM Plex Sans SmBld" panose="020B0703050203000203" pitchFamily="34" charset="0"/>
              <a:buChar char="→"/>
            </a:pPr>
            <a:r>
              <a:rPr lang="en-GB" sz="1100">
                <a:latin typeface="IBM Plex Sans SemiBold" panose="020B0703050203000203" pitchFamily="34" charset="0"/>
                <a:ea typeface="Calibri" panose="020F0502020204030204" pitchFamily="34" charset="0"/>
                <a:cs typeface="Times New Roman" panose="02020603050405020304" pitchFamily="18" charset="0"/>
              </a:rPr>
              <a:t>Thematic area</a:t>
            </a:r>
          </a:p>
        </p:txBody>
      </p:sp>
      <p:cxnSp>
        <p:nvCxnSpPr>
          <p:cNvPr id="5" name="Straight Connector 4">
            <a:extLst>
              <a:ext uri="{FF2B5EF4-FFF2-40B4-BE49-F238E27FC236}">
                <a16:creationId xmlns:a16="http://schemas.microsoft.com/office/drawing/2014/main" id="{FD107AC4-411C-B453-50AB-FD60780ED718}"/>
              </a:ext>
            </a:extLst>
          </p:cNvPr>
          <p:cNvCxnSpPr>
            <a:cxnSpLocks/>
          </p:cNvCxnSpPr>
          <p:nvPr/>
        </p:nvCxnSpPr>
        <p:spPr>
          <a:xfrm>
            <a:off x="0" y="752526"/>
            <a:ext cx="1879600" cy="0"/>
          </a:xfrm>
          <a:prstGeom prst="line">
            <a:avLst/>
          </a:prstGeom>
          <a:ln w="19050">
            <a:solidFill>
              <a:srgbClr val="697AFF"/>
            </a:solidFill>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714695B5-9D44-E457-B223-7B5D9E765858}"/>
              </a:ext>
            </a:extLst>
          </p:cNvPr>
          <p:cNvSpPr/>
          <p:nvPr/>
        </p:nvSpPr>
        <p:spPr>
          <a:xfrm>
            <a:off x="325367" y="387675"/>
            <a:ext cx="6583433" cy="729702"/>
          </a:xfrm>
          <a:prstGeom prst="roundRect">
            <a:avLst>
              <a:gd name="adj" fmla="val 50000"/>
            </a:avLst>
          </a:prstGeom>
          <a:solidFill>
            <a:srgbClr val="697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200" b="1">
                <a:solidFill>
                  <a:schemeClr val="bg1"/>
                </a:solidFill>
                <a:latin typeface="IBM Plex Sans SemiBold" panose="020B0703050203000203" pitchFamily="34" charset="0"/>
                <a:cs typeface="Arial" panose="020B0604020202020204" pitchFamily="34" charset="0"/>
              </a:rPr>
              <a:t>How to register as NCP?</a:t>
            </a:r>
          </a:p>
        </p:txBody>
      </p:sp>
      <p:sp>
        <p:nvSpPr>
          <p:cNvPr id="9" name="TextBox 8">
            <a:extLst>
              <a:ext uri="{FF2B5EF4-FFF2-40B4-BE49-F238E27FC236}">
                <a16:creationId xmlns:a16="http://schemas.microsoft.com/office/drawing/2014/main" id="{04A8D230-9774-E5FA-F440-D5B31BB77827}"/>
              </a:ext>
            </a:extLst>
          </p:cNvPr>
          <p:cNvSpPr txBox="1"/>
          <p:nvPr/>
        </p:nvSpPr>
        <p:spPr>
          <a:xfrm>
            <a:off x="5491656" y="1379936"/>
            <a:ext cx="5125543" cy="2186304"/>
          </a:xfrm>
          <a:prstGeom prst="rect">
            <a:avLst/>
          </a:prstGeom>
          <a:noFill/>
        </p:spPr>
        <p:txBody>
          <a:bodyPr wrap="square" rtlCol="0">
            <a:spAutoFit/>
          </a:bodyPr>
          <a:lstStyle/>
          <a:p>
            <a:pPr>
              <a:lnSpc>
                <a:spcPct val="107000"/>
              </a:lnSpc>
              <a:spcAft>
                <a:spcPts val="800"/>
              </a:spcAft>
            </a:pPr>
            <a:r>
              <a:rPr lang="en-GB" sz="1600">
                <a:latin typeface="IBM Plex Sans Light" panose="020B0403050203000203" pitchFamily="34" charset="0"/>
                <a:ea typeface="Calibri" panose="020F0502020204030204" pitchFamily="34" charset="0"/>
                <a:cs typeface="Times New Roman" panose="02020603050405020304" pitchFamily="18" charset="0"/>
              </a:rPr>
              <a:t>Please pay attention when indicating your thematic area(s), as this will allow you to see the applications submitted for pre-screening from your country</a:t>
            </a:r>
            <a:r>
              <a:rPr lang="pl-PL" sz="1600">
                <a:latin typeface="IBM Plex Sans Light" panose="020B0403050203000203" pitchFamily="34" charset="0"/>
                <a:ea typeface="Calibri" panose="020F0502020204030204" pitchFamily="34" charset="0"/>
                <a:cs typeface="Times New Roman" panose="02020603050405020304" pitchFamily="18" charset="0"/>
              </a:rPr>
              <a:t>: </a:t>
            </a:r>
            <a:r>
              <a:rPr lang="en-GB" sz="1600">
                <a:latin typeface="IBM Plex Sans Light" panose="020B0403050203000203" pitchFamily="34" charset="0"/>
                <a:ea typeface="Calibri" panose="020F0502020204030204" pitchFamily="34" charset="0"/>
                <a:cs typeface="Times New Roman" panose="02020603050405020304" pitchFamily="18" charset="0"/>
              </a:rPr>
              <a:t>NCPs from a given thematic area and country see the applications only from the country they represent and the thematic area they have provided in the registration form. Only these applications can be assigned to an expert for pre-check.</a:t>
            </a:r>
          </a:p>
        </p:txBody>
      </p:sp>
      <p:pic>
        <p:nvPicPr>
          <p:cNvPr id="6" name="Picture 5">
            <a:extLst>
              <a:ext uri="{FF2B5EF4-FFF2-40B4-BE49-F238E27FC236}">
                <a16:creationId xmlns:a16="http://schemas.microsoft.com/office/drawing/2014/main" id="{2D30CE45-8967-7B53-2867-0228C40A310D}"/>
              </a:ext>
            </a:extLst>
          </p:cNvPr>
          <p:cNvPicPr>
            <a:picLocks noChangeAspect="1"/>
          </p:cNvPicPr>
          <p:nvPr/>
        </p:nvPicPr>
        <p:blipFill>
          <a:blip r:embed="rId4"/>
          <a:stretch>
            <a:fillRect/>
          </a:stretch>
        </p:blipFill>
        <p:spPr>
          <a:xfrm>
            <a:off x="5570067" y="3793198"/>
            <a:ext cx="4279506" cy="532790"/>
          </a:xfrm>
          <a:prstGeom prst="rect">
            <a:avLst/>
          </a:prstGeom>
          <a:ln>
            <a:solidFill>
              <a:schemeClr val="bg2">
                <a:lumMod val="75000"/>
              </a:schemeClr>
            </a:solidFill>
          </a:ln>
        </p:spPr>
      </p:pic>
      <p:sp>
        <p:nvSpPr>
          <p:cNvPr id="2" name="pole tekstowe 1">
            <a:extLst>
              <a:ext uri="{FF2B5EF4-FFF2-40B4-BE49-F238E27FC236}">
                <a16:creationId xmlns:a16="http://schemas.microsoft.com/office/drawing/2014/main" id="{11327E74-DA91-0940-1B6F-151B1F95FCD8}"/>
              </a:ext>
            </a:extLst>
          </p:cNvPr>
          <p:cNvSpPr txBox="1"/>
          <p:nvPr/>
        </p:nvSpPr>
        <p:spPr>
          <a:xfrm>
            <a:off x="633243" y="2691958"/>
            <a:ext cx="4497023" cy="461665"/>
          </a:xfrm>
          <a:prstGeom prst="rect">
            <a:avLst/>
          </a:prstGeom>
          <a:noFill/>
        </p:spPr>
        <p:txBody>
          <a:bodyPr wrap="square" rtlCol="0">
            <a:spAutoFit/>
          </a:bodyPr>
          <a:lstStyle/>
          <a:p>
            <a:r>
              <a:rPr lang="en-US" sz="1200">
                <a:latin typeface="IBM Plex Sans SemiBold" panose="020B0703050203000203" pitchFamily="34" charset="0"/>
                <a:cs typeface="Times New Roman" panose="02020603050405020304" pitchFamily="18" charset="0"/>
              </a:rPr>
              <a:t>Your NCP account must be approved by the administrator before you can log in.</a:t>
            </a:r>
            <a:endParaRPr lang="en-GB" sz="1200">
              <a:latin typeface="IBM Plex Sans SemiBold" panose="020B0703050203000203" pitchFamily="34" charset="0"/>
              <a:cs typeface="Times New Roman" panose="02020603050405020304" pitchFamily="18" charset="0"/>
            </a:endParaRPr>
          </a:p>
        </p:txBody>
      </p:sp>
      <p:pic>
        <p:nvPicPr>
          <p:cNvPr id="11" name="Picture 10" descr="A red and grey text on a black background&#10;&#10;Description automatically generated">
            <a:extLst>
              <a:ext uri="{FF2B5EF4-FFF2-40B4-BE49-F238E27FC236}">
                <a16:creationId xmlns:a16="http://schemas.microsoft.com/office/drawing/2014/main" id="{DC881E92-C18A-9828-CE03-2B8EB2E1193D}"/>
              </a:ext>
            </a:extLst>
          </p:cNvPr>
          <p:cNvPicPr>
            <a:picLocks noChangeAspect="1"/>
          </p:cNvPicPr>
          <p:nvPr/>
        </p:nvPicPr>
        <p:blipFill>
          <a:blip r:embed="rId5"/>
          <a:stretch>
            <a:fillRect/>
          </a:stretch>
        </p:blipFill>
        <p:spPr>
          <a:xfrm>
            <a:off x="4944243" y="6178344"/>
            <a:ext cx="1332579" cy="523569"/>
          </a:xfrm>
          <a:prstGeom prst="rect">
            <a:avLst/>
          </a:prstGeom>
        </p:spPr>
      </p:pic>
    </p:spTree>
    <p:extLst>
      <p:ext uri="{BB962C8B-B14F-4D97-AF65-F5344CB8AC3E}">
        <p14:creationId xmlns:p14="http://schemas.microsoft.com/office/powerpoint/2010/main" val="12992177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idera_powerpoint_theme">
  <a:themeElements>
    <a:clrScheme name="WIDERA 01">
      <a:dk1>
        <a:srgbClr val="0F1732"/>
      </a:dk1>
      <a:lt1>
        <a:sysClr val="window" lastClr="FFFFFF"/>
      </a:lt1>
      <a:dk2>
        <a:srgbClr val="697AFF"/>
      </a:dk2>
      <a:lt2>
        <a:srgbClr val="4BC7E7"/>
      </a:lt2>
      <a:accent1>
        <a:srgbClr val="1E2E64"/>
      </a:accent1>
      <a:accent2>
        <a:srgbClr val="1FAC51"/>
      </a:accent2>
      <a:accent3>
        <a:srgbClr val="FCD310"/>
      </a:accent3>
      <a:accent4>
        <a:srgbClr val="FF8F08"/>
      </a:accent4>
      <a:accent5>
        <a:srgbClr val="BFBFBF"/>
      </a:accent5>
      <a:accent6>
        <a:srgbClr val="FFFFFF"/>
      </a:accent6>
      <a:hlink>
        <a:srgbClr val="C00000"/>
      </a:hlink>
      <a:folHlink>
        <a:srgbClr val="A9DB66"/>
      </a:folHlink>
    </a:clrScheme>
    <a:fontScheme name="WIDERA 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dera_powerpoint_theme" id="{92716582-5F6A-451A-BC73-0077217396F2}" vid="{7A0D5257-B59B-4020-9B33-9C65055A6D2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fd5e1e2-7639-49b6-8361-bec4cbff27ac" xsi:nil="true"/>
    <lcf76f155ced4ddcb4097134ff3c332f xmlns="8c7a666b-bea8-4199-979a-f3a7d6e8671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Έγγραφο" ma:contentTypeID="0x01010016A26940FD183644B81E7E28C3D79B9D" ma:contentTypeVersion="18" ma:contentTypeDescription="Δημιουργία νέου εγγράφου" ma:contentTypeScope="" ma:versionID="776cc779ca84ee454ccf95d640394990">
  <xsd:schema xmlns:xsd="http://www.w3.org/2001/XMLSchema" xmlns:xs="http://www.w3.org/2001/XMLSchema" xmlns:p="http://schemas.microsoft.com/office/2006/metadata/properties" xmlns:ns2="2fd5e1e2-7639-49b6-8361-bec4cbff27ac" xmlns:ns3="8c7a666b-bea8-4199-979a-f3a7d6e86710" targetNamespace="http://schemas.microsoft.com/office/2006/metadata/properties" ma:root="true" ma:fieldsID="de87c07101e60394632545b6536fcf25" ns2:_="" ns3:_="">
    <xsd:import namespace="2fd5e1e2-7639-49b6-8361-bec4cbff27ac"/>
    <xsd:import namespace="8c7a666b-bea8-4199-979a-f3a7d6e8671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AutoKeyPoints" minOccurs="0"/>
                <xsd:element ref="ns3:MediaServiceKeyPoints" minOccurs="0"/>
                <xsd:element ref="ns3:MediaLengthInSeconds" minOccurs="0"/>
                <xsd:element ref="ns3:MediaServiceGenerationTime" minOccurs="0"/>
                <xsd:element ref="ns3:MediaServiceEventHashCode"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d5e1e2-7639-49b6-8361-bec4cbff27ac" elementFormDefault="qualified">
    <xsd:import namespace="http://schemas.microsoft.com/office/2006/documentManagement/types"/>
    <xsd:import namespace="http://schemas.microsoft.com/office/infopath/2007/PartnerControls"/>
    <xsd:element name="SharedWithUsers" ma:index="8" nillable="true" ma:displayName="Κοινή χρήση με"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Κοινή χρήση με λεπτομέρειες" ma:description="" ma:internalName="SharedWithDetails" ma:readOnly="true">
      <xsd:simpleType>
        <xsd:restriction base="dms:Note">
          <xsd:maxLength value="255"/>
        </xsd:restriction>
      </xsd:simpleType>
    </xsd:element>
    <xsd:element name="TaxCatchAll" ma:index="23" nillable="true" ma:displayName="Taxonomy Catch All Column" ma:hidden="true" ma:list="{fad47742-6236-4bc2-9ec9-c185f7e02a28}" ma:internalName="TaxCatchAll" ma:showField="CatchAllData" ma:web="2fd5e1e2-7639-49b6-8361-bec4cbff27a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c7a666b-bea8-4199-979a-f3a7d6e86710"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Ετικέτες εικόνας" ma:readOnly="false" ma:fieldId="{5cf76f15-5ced-4ddc-b409-7134ff3c332f}" ma:taxonomyMulti="true" ma:sspId="0ad224fa-07d5-4588-8c73-39faf89965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D0A181-D115-4EF8-8865-84D064C11711}">
  <ds:schemaRefs>
    <ds:schemaRef ds:uri="http://schemas.microsoft.com/sharepoint/v3/contenttype/forms"/>
  </ds:schemaRefs>
</ds:datastoreItem>
</file>

<file path=customXml/itemProps2.xml><?xml version="1.0" encoding="utf-8"?>
<ds:datastoreItem xmlns:ds="http://schemas.openxmlformats.org/officeDocument/2006/customXml" ds:itemID="{ED5F21E3-C828-4000-B616-28E975548AE7}">
  <ds:schemaRefs>
    <ds:schemaRef ds:uri="2fd5e1e2-7639-49b6-8361-bec4cbff27ac"/>
    <ds:schemaRef ds:uri="http://schemas.microsoft.com/office/2006/metadata/properties"/>
    <ds:schemaRef ds:uri="http://purl.org/dc/terms/"/>
    <ds:schemaRef ds:uri="8c7a666b-bea8-4199-979a-f3a7d6e86710"/>
    <ds:schemaRef ds:uri="http://purl.org/dc/dcmitype/"/>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CDE366DE-5336-4963-8938-3F854A689554}">
  <ds:schemaRefs>
    <ds:schemaRef ds:uri="2fd5e1e2-7639-49b6-8361-bec4cbff27ac"/>
    <ds:schemaRef ds:uri="8c7a666b-bea8-4199-979a-f3a7d6e867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15</TotalTime>
  <Words>2053</Words>
  <Application>Microsoft Office PowerPoint</Application>
  <PresentationFormat>Widescreen</PresentationFormat>
  <Paragraphs>198</Paragraphs>
  <Slides>25</Slides>
  <Notes>7</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Widera_powerpoint_theme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Widening participation and ERA</dc:title>
  <dc:creator>Aleksandra Królik</dc:creator>
  <cp:lastModifiedBy>Kalodimou Vasiliki</cp:lastModifiedBy>
  <cp:revision>18</cp:revision>
  <dcterms:created xsi:type="dcterms:W3CDTF">2022-08-10T15:55:19Z</dcterms:created>
  <dcterms:modified xsi:type="dcterms:W3CDTF">2024-12-20T11:35:23Z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0x01010016A26940FD183644B81E7E28C3D79B9D</vt:lpwstr>
  </property>
  <property fmtid="{D5CDD505-2E9C-101B-9397-08002B2CF9AE}" pid="3" name="MediaServiceImageTags">
    <vt:lpwstr/>
  </property>
  <property fmtid="{D5CDD505-2E9C-101B-9397-08002B2CF9AE}" pid="4" name="MSIP_Label_91e939cc-945f-447d-b5c0-f5a8e3aaa77b_Enabled">
    <vt:lpwstr>true</vt:lpwstr>
  </property>
  <property fmtid="{D5CDD505-2E9C-101B-9397-08002B2CF9AE}" pid="5" name="MSIP_Label_91e939cc-945f-447d-b5c0-f5a8e3aaa77b_SetDate">
    <vt:lpwstr>2023-06-02T05:22:43Z</vt:lpwstr>
  </property>
  <property fmtid="{D5CDD505-2E9C-101B-9397-08002B2CF9AE}" pid="6" name="MSIP_Label_91e939cc-945f-447d-b5c0-f5a8e3aaa77b_Method">
    <vt:lpwstr>Privileged</vt:lpwstr>
  </property>
  <property fmtid="{D5CDD505-2E9C-101B-9397-08002B2CF9AE}" pid="7" name="MSIP_Label_91e939cc-945f-447d-b5c0-f5a8e3aaa77b_Name">
    <vt:lpwstr>K1 - Publiczna bez oznakowania</vt:lpwstr>
  </property>
  <property fmtid="{D5CDD505-2E9C-101B-9397-08002B2CF9AE}" pid="8" name="MSIP_Label_91e939cc-945f-447d-b5c0-f5a8e3aaa77b_SiteId">
    <vt:lpwstr>114511be-be5b-44a7-b2ab-a51e832dea9d</vt:lpwstr>
  </property>
  <property fmtid="{D5CDD505-2E9C-101B-9397-08002B2CF9AE}" pid="9" name="MSIP_Label_91e939cc-945f-447d-b5c0-f5a8e3aaa77b_ActionId">
    <vt:lpwstr>14a4662f-5cb4-4fa6-955f-8f36b7d3de26</vt:lpwstr>
  </property>
  <property fmtid="{D5CDD505-2E9C-101B-9397-08002B2CF9AE}" pid="10" name="MSIP_Label_91e939cc-945f-447d-b5c0-f5a8e3aaa77b_ContentBits">
    <vt:lpwstr>0</vt:lpwstr>
  </property>
</Properties>
</file>