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149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19" y="2166365"/>
            <a:ext cx="8603674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0" baseline="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970315"/>
            <a:ext cx="6858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82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64484" y="0"/>
            <a:ext cx="20574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468" y="609600"/>
            <a:ext cx="1801785" cy="5638800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609600"/>
            <a:ext cx="5979968" cy="5638800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422855"/>
            <a:ext cx="2057397" cy="365125"/>
          </a:xfrm>
        </p:spPr>
        <p:txBody>
          <a:bodyPr/>
          <a:lstStyle/>
          <a:p>
            <a:fld id="{5BCAD085-E8A6-8845-BD4E-CB4CCA059FC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32102" y="6422855"/>
            <a:ext cx="320975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4787" y="6422855"/>
            <a:ext cx="659819" cy="365125"/>
          </a:xfrm>
        </p:spPr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908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104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Κεφαλίδα ενότητα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93" y="2208879"/>
            <a:ext cx="78867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0" baseline="0">
                <a:solidFill>
                  <a:schemeClr val="bg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893" y="3984400"/>
            <a:ext cx="78867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6181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797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29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656566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428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428" y="2656564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152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929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286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48840"/>
            <a:ext cx="4572000" cy="38404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92568" y="2147487"/>
            <a:ext cx="256032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11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0" y="2211494"/>
            <a:ext cx="4754880" cy="384048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85351" y="2150621"/>
            <a:ext cx="256032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105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62" y="176109"/>
            <a:ext cx="9141714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019" y="284176"/>
            <a:ext cx="777240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019" y="2011680"/>
            <a:ext cx="777240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557" y="6422855"/>
            <a:ext cx="2595043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6422855"/>
            <a:ext cx="40606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5139" y="6422855"/>
            <a:ext cx="709698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1411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MSCA Staff Exchanges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Πρόγραμμα Ανταλλαγής Προσωπικού</a:t>
            </a:r>
          </a:p>
          <a:p>
            <a:pPr lvl="1"/>
            <a:r>
              <a:t>Πλεονεκτήματα και Μειονεκτήματα</a:t>
            </a:r>
          </a:p>
          <a:p>
            <a:pPr lvl="1"/>
            <a:r>
              <a:t>Πλαίσιο: Horizon Europe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A5567B-AD2A-3247-DA0C-F6222438A260}"/>
              </a:ext>
            </a:extLst>
          </p:cNvPr>
          <p:cNvSpPr txBox="1"/>
          <p:nvPr/>
        </p:nvSpPr>
        <p:spPr>
          <a:xfrm>
            <a:off x="2809188" y="5349338"/>
            <a:ext cx="6589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/>
              <a:t>Προεστός Χαράλαμπος</a:t>
            </a:r>
          </a:p>
          <a:p>
            <a:r>
              <a:rPr lang="el-GR" sz="2800" dirty="0" err="1"/>
              <a:t>Καθ</a:t>
            </a:r>
            <a:r>
              <a:rPr lang="el-GR" sz="2800" dirty="0"/>
              <a:t>. Χημείας Τροφίμων</a:t>
            </a:r>
          </a:p>
          <a:p>
            <a:r>
              <a:rPr lang="el-GR" sz="2800" dirty="0"/>
              <a:t>Τμήμα Χημείας, ΕΚΠΑ</a:t>
            </a:r>
          </a:p>
        </p:txBody>
      </p:sp>
      <p:pic>
        <p:nvPicPr>
          <p:cNvPr id="7" name="Εικόνα 6" descr="Εικόνα που περιέχει κείμενο, στιγμιότυπο οθόνης, ροζ, ματζέντα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12FE7866-2E82-E2D0-F6D6-28A1D3F41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5848" y="3024971"/>
            <a:ext cx="5062123" cy="22149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Μειονεκτήματα – Περιορισμοί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Δεν χρηματοδοτείται εξοπλισμός</a:t>
            </a:r>
          </a:p>
          <a:p>
            <a:pPr lvl="1"/>
            <a:r>
              <a:t>Περιορισμένα έμμεσα κόστη</a:t>
            </a:r>
          </a:p>
          <a:p>
            <a:pPr lvl="1"/>
            <a:r>
              <a:t>Αυστηροί κανόνες κινητικότητας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Πότε είναι Ιδανικό;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Όταν υπάρχουν υφιστάμενες διεθνείς συνεργασίες</a:t>
            </a:r>
          </a:p>
          <a:p>
            <a:pPr lvl="1"/>
            <a:r>
              <a:t>Όταν επιδιώκεται διασύνδεση με τη βιομηχανία</a:t>
            </a:r>
          </a:p>
          <a:p>
            <a:pPr lvl="1"/>
            <a:r>
              <a:t>Ως προετοιμασία για μεγαλύτερα έργα Horizon Europe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Συμπεράσματα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Ισχυρό εργαλείο διεθνοποίησης</a:t>
            </a:r>
          </a:p>
          <a:p>
            <a:pPr lvl="1"/>
            <a:r>
              <a:t>Απαιτεί στρατηγικό σχεδιασμό</a:t>
            </a:r>
          </a:p>
          <a:p>
            <a:pPr lvl="1"/>
            <a:r>
              <a:t>Υψηλό όφελος όταν υπάρχει οργανωμένη υποστήριξη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Τι είναι το MSCA Staff Exchanges;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Χρηματοδοτικό εργαλείο της ΕΕ</a:t>
            </a:r>
          </a:p>
          <a:p>
            <a:pPr lvl="1"/>
            <a:r>
              <a:t>Υποστηρίζει διεθνή και διατομεακή κινητικότητα</a:t>
            </a:r>
          </a:p>
          <a:p>
            <a:pPr lvl="1"/>
            <a:r>
              <a:t>Ενισχύει συνεργασίες έρευνας και καινοτομίας</a:t>
            </a:r>
          </a:p>
        </p:txBody>
      </p:sp>
      <p:pic>
        <p:nvPicPr>
          <p:cNvPr id="5" name="Εικόνα 4" descr="Εικόνα που περιέχει κείμενο, στιγμιότυπο οθόνης, γραμματοσειρά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3662F925-E6FF-F783-32AA-341F5AA9D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106" y="3253547"/>
            <a:ext cx="7588577" cy="316190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Βασικά Χαρακτηριστικά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Βραχυχρόνιες αποσπάσεις (1–12 μήνες)</a:t>
            </a:r>
          </a:p>
          <a:p>
            <a:pPr lvl="1"/>
            <a:r>
              <a:t>Συμμετοχή ακαδημαϊκών και μη ακαδημαϊκών φορέων</a:t>
            </a:r>
          </a:p>
          <a:p>
            <a:pPr lvl="1"/>
            <a:r>
              <a:t>Συμμετοχή ερευνητικού, τεχνικού και διοικητικού προσωπικού</a:t>
            </a:r>
          </a:p>
        </p:txBody>
      </p:sp>
      <p:pic>
        <p:nvPicPr>
          <p:cNvPr id="5" name="Εικόνα 4" descr="Εικόνα που περιέχει κείμενο, στιγμιότυπο οθόνης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64439D6B-88A7-DBB3-97DC-FB8DF37B12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1984" y="3172164"/>
            <a:ext cx="6214679" cy="35108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Στόχοι Προγράμματος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Μεταφορά γνώσης</a:t>
            </a:r>
          </a:p>
          <a:p>
            <a:pPr lvl="1"/>
            <a:r>
              <a:t>Ανάπτυξη δεξιοτήτων</a:t>
            </a:r>
          </a:p>
          <a:p>
            <a:pPr lvl="1"/>
            <a:r>
              <a:t>Δημιουργία βιώσιμων διεθνών συνεργασιών</a:t>
            </a:r>
          </a:p>
          <a:p>
            <a:pPr lvl="1"/>
            <a:r>
              <a:t>Ενίσχυση καινοτομίας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Πλεονεκτήματα – Δικτύωση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Δημιουργία ισχυρών διεθνών συνεργασιών</a:t>
            </a:r>
          </a:p>
          <a:p>
            <a:pPr lvl="1"/>
            <a:r>
              <a:t>Σύνδεση ακαδημαϊκού και βιομηχανικού τομέα</a:t>
            </a:r>
          </a:p>
          <a:p>
            <a:pPr lvl="1"/>
            <a:r>
              <a:t>Προετοιμασία για μελλοντικές προτάσεις Horizon Europe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Πλεονεκτήματα – Ανάπτυξη Ικανοτήτων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Ενίσχυση ερευνητικού προφίλ ιδρύματος</a:t>
            </a:r>
          </a:p>
          <a:p>
            <a:pPr lvl="1"/>
            <a:r>
              <a:t>Απόκτηση νέων τεχνικών και μεθοδολογιών</a:t>
            </a:r>
          </a:p>
          <a:p>
            <a:pPr lvl="1"/>
            <a:r>
              <a:t>Ενδυνάμωση νέων ερευνητών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Πλεονεκτήματα – Χρηματοδότηση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Κάλυψη δαπανών προσωπικού (unit costs)</a:t>
            </a:r>
          </a:p>
          <a:p>
            <a:pPr lvl="1"/>
            <a:r>
              <a:t>Υποστήριξη δραστηριοτήτων κατάρτισης και δικτύωσης</a:t>
            </a:r>
          </a:p>
          <a:p>
            <a:pPr lvl="1"/>
            <a:r>
              <a:t>Θεσμική (όχι ατομική) χρηματοδότηση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Μειονεκτήματα – Διοικητικά Θέματα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Σύνθετη διαδικασία υποβολής</a:t>
            </a:r>
          </a:p>
          <a:p>
            <a:pPr lvl="1"/>
            <a:r>
              <a:t>Αυξημένες απαιτήσεις διαχείρισης και αναφορών</a:t>
            </a:r>
          </a:p>
          <a:p>
            <a:pPr lvl="1"/>
            <a:r>
              <a:t>Ανάγκη ισχυρής διοικητικής υποστήριξης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Μειονεκτήματα – Ανταγωνισμός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Υψηλό επίπεδο ανταγωνισμού</a:t>
            </a:r>
          </a:p>
          <a:p>
            <a:pPr lvl="1"/>
            <a:r>
              <a:t>Απαραίτητη ισχυρή κοινοπραξία</a:t>
            </a:r>
          </a:p>
          <a:p>
            <a:pPr lvl="1"/>
            <a:r>
              <a:t>Έμφαση στον αντίκτυπο (impact)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Με ζώνες">
  <a:themeElements>
    <a:clrScheme name="Με ζώνες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Με ζώνες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Με ζώνε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Με ζώνες</Template>
  <TotalTime>15</TotalTime>
  <Words>210</Words>
  <Application>Microsoft Office PowerPoint</Application>
  <PresentationFormat>Προβολή στην οθόνη (4:3)</PresentationFormat>
  <Paragraphs>52</Paragraphs>
  <Slides>12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2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12</vt:i4>
      </vt:variant>
    </vt:vector>
  </HeadingPairs>
  <TitlesOfParts>
    <vt:vector size="15" baseType="lpstr">
      <vt:lpstr>Corbel</vt:lpstr>
      <vt:lpstr>Wingdings</vt:lpstr>
      <vt:lpstr>Με ζώνες</vt:lpstr>
      <vt:lpstr>MSCA Staff Exchanges</vt:lpstr>
      <vt:lpstr>Τι είναι το MSCA Staff Exchanges;</vt:lpstr>
      <vt:lpstr>Βασικά Χαρακτηριστικά</vt:lpstr>
      <vt:lpstr>Στόχοι Προγράμματος</vt:lpstr>
      <vt:lpstr>Πλεονεκτήματα – Δικτύωση</vt:lpstr>
      <vt:lpstr>Πλεονεκτήματα – Ανάπτυξη Ικανοτήτων</vt:lpstr>
      <vt:lpstr>Πλεονεκτήματα – Χρηματοδότηση</vt:lpstr>
      <vt:lpstr>Μειονεκτήματα – Διοικητικά Θέματα</vt:lpstr>
      <vt:lpstr>Μειονεκτήματα – Ανταγωνισμός</vt:lpstr>
      <vt:lpstr>Μειονεκτήματα – Περιορισμοί</vt:lpstr>
      <vt:lpstr>Πότε είναι Ιδανικό;</vt:lpstr>
      <vt:lpstr>Συμπεράσματα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Χαράλαμπος Προεστός</dc:creator>
  <cp:keywords/>
  <dc:description>generated using python-pptx</dc:description>
  <cp:lastModifiedBy>Haralampos Proestos</cp:lastModifiedBy>
  <cp:revision>2</cp:revision>
  <dcterms:created xsi:type="dcterms:W3CDTF">2013-01-27T09:14:16Z</dcterms:created>
  <dcterms:modified xsi:type="dcterms:W3CDTF">2026-02-21T16:19:59Z</dcterms:modified>
  <cp:category/>
</cp:coreProperties>
</file>