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4" r:id="rId5"/>
  </p:sldMasterIdLst>
  <p:notesMasterIdLst>
    <p:notesMasterId r:id="rId43"/>
  </p:notesMasterIdLst>
  <p:sldIdLst>
    <p:sldId id="1066" r:id="rId6"/>
    <p:sldId id="1163" r:id="rId7"/>
    <p:sldId id="1190" r:id="rId8"/>
    <p:sldId id="323" r:id="rId9"/>
    <p:sldId id="1181" r:id="rId10"/>
    <p:sldId id="1245" r:id="rId11"/>
    <p:sldId id="1189" r:id="rId12"/>
    <p:sldId id="1157" r:id="rId13"/>
    <p:sldId id="1218" r:id="rId14"/>
    <p:sldId id="294" r:id="rId15"/>
    <p:sldId id="1251" r:id="rId16"/>
    <p:sldId id="1255" r:id="rId17"/>
    <p:sldId id="1256" r:id="rId18"/>
    <p:sldId id="1128" r:id="rId19"/>
    <p:sldId id="1126" r:id="rId20"/>
    <p:sldId id="1250" r:id="rId21"/>
    <p:sldId id="1254" r:id="rId22"/>
    <p:sldId id="1257" r:id="rId23"/>
    <p:sldId id="1225" r:id="rId24"/>
    <p:sldId id="1192" r:id="rId25"/>
    <p:sldId id="1226" r:id="rId26"/>
    <p:sldId id="1261" r:id="rId27"/>
    <p:sldId id="1262" r:id="rId28"/>
    <p:sldId id="1230" r:id="rId29"/>
    <p:sldId id="1266" r:id="rId30"/>
    <p:sldId id="1252" r:id="rId31"/>
    <p:sldId id="1267" r:id="rId32"/>
    <p:sldId id="1249" r:id="rId33"/>
    <p:sldId id="1268" r:id="rId34"/>
    <p:sldId id="1210" r:id="rId35"/>
    <p:sldId id="1233" r:id="rId36"/>
    <p:sldId id="1213" r:id="rId37"/>
    <p:sldId id="1234" r:id="rId38"/>
    <p:sldId id="1236" r:id="rId39"/>
    <p:sldId id="1269" r:id="rId40"/>
    <p:sldId id="1214" r:id="rId41"/>
    <p:sldId id="324" r:id="rId42"/>
  </p:sldIdLst>
  <p:sldSz cx="12192000" cy="6858000"/>
  <p:notesSz cx="6669088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4A7613-E7CB-6635-57F4-86A58C6AE8C5}" name="DZOKOTO POMENYA Nancy (REA)" initials="D(" userId="S::nancy.dzokoto-pomenya@ec.europa.eu::60d8bf19-1e19-4365-ba2a-1337533dc4e7" providerId="AD"/>
  <p188:author id="{59DF852A-88BF-E75C-EDA3-1FB3030A31F6}" name="SCHOETZ SOBCZAK Aleksandra (REA)" initials="S(" userId="S::aleksandra.schoetz-sobczak@ec.europa.eu::44d97e99-11ae-47e5-a4aa-1bc377a8106f" providerId="AD"/>
  <p188:author id="{D8EA283D-0FE8-803C-675E-866D9821302A}" name="VYZIKAS Thomas (REA)" initials="TV" userId="S::Thomas.VYZIKAS@ec.europa.eu::1b72efe6-6c72-40f2-be4f-7e2f472f2ff6" providerId="AD"/>
  <p188:author id="{9BB2EE7F-05C4-0FFE-F885-D3D7105F6B03}" name="DASKALOPOULOS Evangelos (REA)" initials="D(" userId="S::evangelos.daskalopoulos@ec.europa.eu::e45da0c2-9018-49a1-985d-d92c15e0026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CHOETZ SOBCZAK Aleksandra (REA)" initials="S(" lastIdx="28" clrIdx="6">
    <p:extLst>
      <p:ext uri="{19B8F6BF-5375-455C-9EA6-DF929625EA0E}">
        <p15:presenceInfo xmlns:p15="http://schemas.microsoft.com/office/powerpoint/2012/main" userId="S::aleksandra.schoetz-sobczak@ec.europa.eu::44d97e99-11ae-47e5-a4aa-1bc377a8106f" providerId="AD"/>
      </p:ext>
    </p:extLst>
  </p:cmAuthor>
  <p:cmAuthor id="1" name="BUZZINO Verena (REA)" initials="BV(" lastIdx="5" clrIdx="0">
    <p:extLst>
      <p:ext uri="{19B8F6BF-5375-455C-9EA6-DF929625EA0E}">
        <p15:presenceInfo xmlns:p15="http://schemas.microsoft.com/office/powerpoint/2012/main" userId="S-1-5-21-1606980848-2025429265-839522115-774683" providerId="AD"/>
      </p:ext>
    </p:extLst>
  </p:cmAuthor>
  <p:cmAuthor id="2" name="COFFEY Alice (REA)" initials="CA(" lastIdx="1" clrIdx="1">
    <p:extLst>
      <p:ext uri="{19B8F6BF-5375-455C-9EA6-DF929625EA0E}">
        <p15:presenceInfo xmlns:p15="http://schemas.microsoft.com/office/powerpoint/2012/main" userId="S-1-5-21-1606980848-2025429265-839522115-1372849" providerId="AD"/>
      </p:ext>
    </p:extLst>
  </p:cmAuthor>
  <p:cmAuthor id="3" name="GUTIERREZ-DOMINGUEZ Rodrigo (REA)" initials="GDR(" lastIdx="30" clrIdx="2">
    <p:extLst>
      <p:ext uri="{19B8F6BF-5375-455C-9EA6-DF929625EA0E}">
        <p15:presenceInfo xmlns:p15="http://schemas.microsoft.com/office/powerpoint/2012/main" userId="S::Rodrigo.GUTIERREZ-DOMINGUEZ@ec.europa.eu::daa55638-69da-4b7d-9c31-13a264f9eab3" providerId="AD"/>
      </p:ext>
    </p:extLst>
  </p:cmAuthor>
  <p:cmAuthor id="4" name="DEMIRKAN AYDOGAN Merve (REA)" initials="DAM(" lastIdx="7" clrIdx="3">
    <p:extLst>
      <p:ext uri="{19B8F6BF-5375-455C-9EA6-DF929625EA0E}">
        <p15:presenceInfo xmlns:p15="http://schemas.microsoft.com/office/powerpoint/2012/main" userId="S::Rabia-Merve.DEMIRKAN-AYDOGAN@ec.europa.eu::63ccbc4d-048b-43d3-b01d-5543b7fcc471" providerId="AD"/>
      </p:ext>
    </p:extLst>
  </p:cmAuthor>
  <p:cmAuthor id="5" name="KIOKIAS Sotirios (REA)" initials="SK" lastIdx="28" clrIdx="4">
    <p:extLst>
      <p:ext uri="{19B8F6BF-5375-455C-9EA6-DF929625EA0E}">
        <p15:presenceInfo xmlns:p15="http://schemas.microsoft.com/office/powerpoint/2012/main" userId="S::Sotirios.KIOKIAS@ec.europa.eu::fcda0f64-0e88-428d-be46-f5203e2e4c56" providerId="AD"/>
      </p:ext>
    </p:extLst>
  </p:cmAuthor>
  <p:cmAuthor id="6" name="DZOKOTO POMENYA Nancy (REA)" initials="D(" lastIdx="11" clrIdx="5">
    <p:extLst>
      <p:ext uri="{19B8F6BF-5375-455C-9EA6-DF929625EA0E}">
        <p15:presenceInfo xmlns:p15="http://schemas.microsoft.com/office/powerpoint/2012/main" userId="S::nancy.dzokoto-pomenya@ec.europa.eu::60d8bf19-1e19-4365-ba2a-1337533dc4e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66"/>
    <a:srgbClr val="2B409B"/>
    <a:srgbClr val="6463CB"/>
    <a:srgbClr val="2C82B2"/>
    <a:srgbClr val="FFF8F3"/>
    <a:srgbClr val="4CB146"/>
    <a:srgbClr val="CFD5EA"/>
    <a:srgbClr val="70AD47"/>
    <a:srgbClr val="45B664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60F5C0-C26C-49F1-B8AB-3123266519F3}" v="6" dt="2026-02-23T12:26:49.0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2276" autoAdjust="0"/>
  </p:normalViewPr>
  <p:slideViewPr>
    <p:cSldViewPr snapToGrid="0">
      <p:cViewPr varScale="1">
        <p:scale>
          <a:sx n="53" d="100"/>
          <a:sy n="53" d="100"/>
        </p:scale>
        <p:origin x="115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45.png"/><Relationship Id="rId7" Type="http://schemas.openxmlformats.org/officeDocument/2006/relationships/image" Target="../media/image30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svg"/><Relationship Id="rId13" Type="http://schemas.openxmlformats.org/officeDocument/2006/relationships/image" Target="../media/image152.png"/><Relationship Id="rId18" Type="http://schemas.openxmlformats.org/officeDocument/2006/relationships/image" Target="../media/image157.svg"/><Relationship Id="rId3" Type="http://schemas.openxmlformats.org/officeDocument/2006/relationships/hyperlink" Target="https://msca.b2match.io/" TargetMode="External"/><Relationship Id="rId7" Type="http://schemas.openxmlformats.org/officeDocument/2006/relationships/image" Target="../media/image146.png"/><Relationship Id="rId12" Type="http://schemas.openxmlformats.org/officeDocument/2006/relationships/image" Target="../media/image151.svg"/><Relationship Id="rId17" Type="http://schemas.openxmlformats.org/officeDocument/2006/relationships/image" Target="../media/image156.png"/><Relationship Id="rId2" Type="http://schemas.openxmlformats.org/officeDocument/2006/relationships/hyperlink" Target="https://horizoneuropencpportal.eu/ncp-networks/msca/find-your-ncp?country-type=MS&amp;order=country" TargetMode="External"/><Relationship Id="rId16" Type="http://schemas.openxmlformats.org/officeDocument/2006/relationships/image" Target="../media/image155.svg"/><Relationship Id="rId1" Type="http://schemas.openxmlformats.org/officeDocument/2006/relationships/hyperlink" Target="https://ec.europa.eu/info/funding-tenders/opportunities/portal/screen/how-to-participate/partner-search" TargetMode="External"/><Relationship Id="rId6" Type="http://schemas.openxmlformats.org/officeDocument/2006/relationships/image" Target="../media/image145.svg"/><Relationship Id="rId11" Type="http://schemas.openxmlformats.org/officeDocument/2006/relationships/image" Target="../media/image150.png"/><Relationship Id="rId5" Type="http://schemas.openxmlformats.org/officeDocument/2006/relationships/image" Target="../media/image144.png"/><Relationship Id="rId15" Type="http://schemas.openxmlformats.org/officeDocument/2006/relationships/image" Target="../media/image154.png"/><Relationship Id="rId10" Type="http://schemas.openxmlformats.org/officeDocument/2006/relationships/image" Target="../media/image149.svg"/><Relationship Id="rId4" Type="http://schemas.openxmlformats.org/officeDocument/2006/relationships/hyperlink" Target="https://een.ec.europa.eu/local-contact-points" TargetMode="External"/><Relationship Id="rId9" Type="http://schemas.openxmlformats.org/officeDocument/2006/relationships/image" Target="../media/image148.png"/><Relationship Id="rId14" Type="http://schemas.openxmlformats.org/officeDocument/2006/relationships/image" Target="../media/image153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svg"/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12" Type="http://schemas.openxmlformats.org/officeDocument/2006/relationships/image" Target="../media/image181.svg"/><Relationship Id="rId2" Type="http://schemas.openxmlformats.org/officeDocument/2006/relationships/image" Target="../media/image171.svg"/><Relationship Id="rId1" Type="http://schemas.openxmlformats.org/officeDocument/2006/relationships/image" Target="../media/image170.png"/><Relationship Id="rId6" Type="http://schemas.openxmlformats.org/officeDocument/2006/relationships/image" Target="../media/image175.svg"/><Relationship Id="rId11" Type="http://schemas.openxmlformats.org/officeDocument/2006/relationships/image" Target="../media/image180.png"/><Relationship Id="rId5" Type="http://schemas.openxmlformats.org/officeDocument/2006/relationships/image" Target="../media/image174.png"/><Relationship Id="rId10" Type="http://schemas.openxmlformats.org/officeDocument/2006/relationships/image" Target="../media/image179.svg"/><Relationship Id="rId4" Type="http://schemas.openxmlformats.org/officeDocument/2006/relationships/image" Target="../media/image173.svg"/><Relationship Id="rId9" Type="http://schemas.openxmlformats.org/officeDocument/2006/relationships/image" Target="../media/image178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45.png"/><Relationship Id="rId7" Type="http://schemas.openxmlformats.org/officeDocument/2006/relationships/image" Target="../media/image30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svg"/><Relationship Id="rId13" Type="http://schemas.openxmlformats.org/officeDocument/2006/relationships/image" Target="../media/image154.png"/><Relationship Id="rId18" Type="http://schemas.openxmlformats.org/officeDocument/2006/relationships/hyperlink" Target="https://een.ec.europa.eu/local-contact-points" TargetMode="External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12" Type="http://schemas.openxmlformats.org/officeDocument/2006/relationships/hyperlink" Target="https://horizoneuropencpportal.eu/ncp-networks/msca/find-your-ncp?country-type=MS&amp;order=country" TargetMode="External"/><Relationship Id="rId17" Type="http://schemas.openxmlformats.org/officeDocument/2006/relationships/image" Target="../media/image157.svg"/><Relationship Id="rId2" Type="http://schemas.openxmlformats.org/officeDocument/2006/relationships/image" Target="../media/image145.svg"/><Relationship Id="rId16" Type="http://schemas.openxmlformats.org/officeDocument/2006/relationships/image" Target="../media/image156.png"/><Relationship Id="rId1" Type="http://schemas.openxmlformats.org/officeDocument/2006/relationships/image" Target="../media/image144.png"/><Relationship Id="rId6" Type="http://schemas.openxmlformats.org/officeDocument/2006/relationships/image" Target="../media/image149.svg"/><Relationship Id="rId11" Type="http://schemas.openxmlformats.org/officeDocument/2006/relationships/image" Target="../media/image153.svg"/><Relationship Id="rId5" Type="http://schemas.openxmlformats.org/officeDocument/2006/relationships/image" Target="../media/image148.png"/><Relationship Id="rId15" Type="http://schemas.openxmlformats.org/officeDocument/2006/relationships/hyperlink" Target="https://msca.b2match.io/" TargetMode="External"/><Relationship Id="rId10" Type="http://schemas.openxmlformats.org/officeDocument/2006/relationships/image" Target="../media/image152.png"/><Relationship Id="rId4" Type="http://schemas.openxmlformats.org/officeDocument/2006/relationships/image" Target="../media/image147.svg"/><Relationship Id="rId9" Type="http://schemas.openxmlformats.org/officeDocument/2006/relationships/hyperlink" Target="https://ec.europa.eu/info/funding-tenders/opportunities/portal/screen/how-to-participate/partner-search" TargetMode="External"/><Relationship Id="rId14" Type="http://schemas.openxmlformats.org/officeDocument/2006/relationships/image" Target="../media/image155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svg"/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12" Type="http://schemas.openxmlformats.org/officeDocument/2006/relationships/image" Target="../media/image181.svg"/><Relationship Id="rId2" Type="http://schemas.openxmlformats.org/officeDocument/2006/relationships/image" Target="../media/image171.svg"/><Relationship Id="rId1" Type="http://schemas.openxmlformats.org/officeDocument/2006/relationships/image" Target="../media/image170.png"/><Relationship Id="rId6" Type="http://schemas.openxmlformats.org/officeDocument/2006/relationships/image" Target="../media/image175.svg"/><Relationship Id="rId11" Type="http://schemas.openxmlformats.org/officeDocument/2006/relationships/image" Target="../media/image180.png"/><Relationship Id="rId5" Type="http://schemas.openxmlformats.org/officeDocument/2006/relationships/image" Target="../media/image174.png"/><Relationship Id="rId10" Type="http://schemas.openxmlformats.org/officeDocument/2006/relationships/image" Target="../media/image179.svg"/><Relationship Id="rId4" Type="http://schemas.openxmlformats.org/officeDocument/2006/relationships/image" Target="../media/image173.svg"/><Relationship Id="rId9" Type="http://schemas.openxmlformats.org/officeDocument/2006/relationships/image" Target="../media/image17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9D1C35-D332-48A8-BB5C-9C99208B952E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58F2272-369E-4462-A31E-A40DD2C08D2B}">
      <dgm:prSet phldrT="[Text]"/>
      <dgm:spPr/>
      <dgm:t>
        <a:bodyPr/>
        <a:lstStyle/>
        <a:p>
          <a:endParaRPr lang="en-GB">
            <a:solidFill>
              <a:srgbClr val="931680"/>
            </a:solidFill>
          </a:endParaRPr>
        </a:p>
      </dgm:t>
    </dgm:pt>
    <dgm:pt modelId="{89971B4B-4508-46DF-BAD2-2AF97696BAC5}" type="parTrans" cxnId="{7768857D-1947-4BE4-878E-F4845E623319}">
      <dgm:prSet/>
      <dgm:spPr/>
      <dgm:t>
        <a:bodyPr/>
        <a:lstStyle/>
        <a:p>
          <a:endParaRPr lang="en-GB">
            <a:solidFill>
              <a:srgbClr val="931680"/>
            </a:solidFill>
          </a:endParaRPr>
        </a:p>
      </dgm:t>
    </dgm:pt>
    <dgm:pt modelId="{C019BDCB-453E-42C4-B80E-A7EF240437FC}" type="sibTrans" cxnId="{7768857D-1947-4BE4-878E-F4845E623319}">
      <dgm:prSet/>
      <dgm:spPr/>
      <dgm:t>
        <a:bodyPr/>
        <a:lstStyle/>
        <a:p>
          <a:endParaRPr lang="en-GB">
            <a:solidFill>
              <a:srgbClr val="931680"/>
            </a:solidFill>
          </a:endParaRPr>
        </a:p>
      </dgm:t>
    </dgm:pt>
    <dgm:pt modelId="{80BF4CE0-9602-4D2E-92D1-949A0F0ECCB9}">
      <dgm:prSet phldrT="[Text]" phldr="1"/>
      <dgm:spPr/>
      <dgm:t>
        <a:bodyPr/>
        <a:lstStyle/>
        <a:p>
          <a:endParaRPr lang="en-GB">
            <a:solidFill>
              <a:srgbClr val="931680"/>
            </a:solidFill>
          </a:endParaRPr>
        </a:p>
      </dgm:t>
    </dgm:pt>
    <dgm:pt modelId="{0F0F0540-0844-4422-991F-9985765DCCC3}" type="sibTrans" cxnId="{164DAF6E-D674-4559-BD35-6A631687F847}">
      <dgm:prSet/>
      <dgm:spPr/>
      <dgm:t>
        <a:bodyPr/>
        <a:lstStyle/>
        <a:p>
          <a:endParaRPr lang="en-GB">
            <a:solidFill>
              <a:srgbClr val="931680"/>
            </a:solidFill>
          </a:endParaRPr>
        </a:p>
      </dgm:t>
    </dgm:pt>
    <dgm:pt modelId="{3C7A691C-F84A-4A32-8E29-8635E2CE1620}" type="parTrans" cxnId="{164DAF6E-D674-4559-BD35-6A631687F847}">
      <dgm:prSet/>
      <dgm:spPr/>
      <dgm:t>
        <a:bodyPr/>
        <a:lstStyle/>
        <a:p>
          <a:endParaRPr lang="en-GB">
            <a:solidFill>
              <a:srgbClr val="931680"/>
            </a:solidFill>
          </a:endParaRPr>
        </a:p>
      </dgm:t>
    </dgm:pt>
    <dgm:pt modelId="{FF227725-90CD-4A3A-AE29-CF7975C2C939}">
      <dgm:prSet phldrT="[Text]" phldr="1"/>
      <dgm:spPr/>
      <dgm:t>
        <a:bodyPr/>
        <a:lstStyle/>
        <a:p>
          <a:endParaRPr lang="en-GB">
            <a:solidFill>
              <a:srgbClr val="931680"/>
            </a:solidFill>
          </a:endParaRPr>
        </a:p>
      </dgm:t>
    </dgm:pt>
    <dgm:pt modelId="{F838B47B-D539-4EAC-8D7A-0A6D5CCB5566}" type="sibTrans" cxnId="{48FB81EA-5D91-436B-B186-51F22D6D06CE}">
      <dgm:prSet/>
      <dgm:spPr/>
      <dgm:t>
        <a:bodyPr/>
        <a:lstStyle/>
        <a:p>
          <a:endParaRPr lang="en-GB">
            <a:solidFill>
              <a:srgbClr val="931680"/>
            </a:solidFill>
          </a:endParaRPr>
        </a:p>
      </dgm:t>
    </dgm:pt>
    <dgm:pt modelId="{BC1A9270-F4D0-4AB6-B4E4-075EEBEB036E}" type="parTrans" cxnId="{48FB81EA-5D91-436B-B186-51F22D6D06CE}">
      <dgm:prSet/>
      <dgm:spPr/>
      <dgm:t>
        <a:bodyPr/>
        <a:lstStyle/>
        <a:p>
          <a:endParaRPr lang="en-GB">
            <a:solidFill>
              <a:srgbClr val="931680"/>
            </a:solidFill>
          </a:endParaRPr>
        </a:p>
      </dgm:t>
    </dgm:pt>
    <dgm:pt modelId="{9594A97B-556C-4B0C-BD68-2F9F4405D037}" type="pres">
      <dgm:prSet presAssocID="{319D1C35-D332-48A8-BB5C-9C99208B952E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A8082EA5-874E-422E-835A-8F65B0F2974A}" type="pres">
      <dgm:prSet presAssocID="{458F2272-369E-4462-A31E-A40DD2C08D2B}" presName="Accent1" presStyleCnt="0"/>
      <dgm:spPr/>
    </dgm:pt>
    <dgm:pt modelId="{B3FE5D0C-C102-480E-AC84-2D81964C0971}" type="pres">
      <dgm:prSet presAssocID="{458F2272-369E-4462-A31E-A40DD2C08D2B}" presName="Accent" presStyleLbl="node1" presStyleIdx="0" presStyleCnt="3" custLinFactNeighborX="1162"/>
      <dgm:spPr>
        <a:solidFill>
          <a:srgbClr val="0E4080"/>
        </a:solidFill>
      </dgm:spPr>
    </dgm:pt>
    <dgm:pt modelId="{6C165BC2-943F-4ED3-AB39-FDFB36711103}" type="pres">
      <dgm:prSet presAssocID="{458F2272-369E-4462-A31E-A40DD2C08D2B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6C261387-5102-4C44-ABA5-E18AA55370BA}" type="pres">
      <dgm:prSet presAssocID="{FF227725-90CD-4A3A-AE29-CF7975C2C939}" presName="Accent2" presStyleCnt="0"/>
      <dgm:spPr/>
    </dgm:pt>
    <dgm:pt modelId="{7EC037C1-8E7B-410F-8115-E4E937BC20B0}" type="pres">
      <dgm:prSet presAssocID="{FF227725-90CD-4A3A-AE29-CF7975C2C939}" presName="Accent" presStyleLbl="node1" presStyleIdx="1" presStyleCnt="3"/>
      <dgm:spPr>
        <a:solidFill>
          <a:srgbClr val="8D216B"/>
        </a:solidFill>
        <a:ln>
          <a:solidFill>
            <a:srgbClr val="931680"/>
          </a:solidFill>
        </a:ln>
      </dgm:spPr>
    </dgm:pt>
    <dgm:pt modelId="{5E990528-324C-419D-B544-8E7BB98399C8}" type="pres">
      <dgm:prSet presAssocID="{FF227725-90CD-4A3A-AE29-CF7975C2C939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920A192C-83A8-44A7-88AA-E12ACEA57966}" type="pres">
      <dgm:prSet presAssocID="{80BF4CE0-9602-4D2E-92D1-949A0F0ECCB9}" presName="Accent3" presStyleCnt="0"/>
      <dgm:spPr/>
    </dgm:pt>
    <dgm:pt modelId="{6FDCA8F3-03C4-4455-9802-1B8692C34B59}" type="pres">
      <dgm:prSet presAssocID="{80BF4CE0-9602-4D2E-92D1-949A0F0ECCB9}" presName="Accent" presStyleLbl="node1" presStyleIdx="2" presStyleCnt="3"/>
      <dgm:spPr>
        <a:solidFill>
          <a:srgbClr val="BE81A3"/>
        </a:solidFill>
        <a:ln>
          <a:solidFill>
            <a:srgbClr val="BE81A3"/>
          </a:solidFill>
        </a:ln>
      </dgm:spPr>
    </dgm:pt>
    <dgm:pt modelId="{EC3EAF59-23A9-420E-A409-812BAF7B9162}" type="pres">
      <dgm:prSet presAssocID="{80BF4CE0-9602-4D2E-92D1-949A0F0ECCB9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969CFC0F-A173-45BC-B064-1C3AB732FB62}" type="presOf" srcId="{FF227725-90CD-4A3A-AE29-CF7975C2C939}" destId="{5E990528-324C-419D-B544-8E7BB98399C8}" srcOrd="0" destOrd="0" presId="urn:microsoft.com/office/officeart/2009/layout/CircleArrowProcess"/>
    <dgm:cxn modelId="{A3448C14-99CC-4E4A-9B3B-A62EE78CFC19}" type="presOf" srcId="{319D1C35-D332-48A8-BB5C-9C99208B952E}" destId="{9594A97B-556C-4B0C-BD68-2F9F4405D037}" srcOrd="0" destOrd="0" presId="urn:microsoft.com/office/officeart/2009/layout/CircleArrowProcess"/>
    <dgm:cxn modelId="{164DAF6E-D674-4559-BD35-6A631687F847}" srcId="{319D1C35-D332-48A8-BB5C-9C99208B952E}" destId="{80BF4CE0-9602-4D2E-92D1-949A0F0ECCB9}" srcOrd="2" destOrd="0" parTransId="{3C7A691C-F84A-4A32-8E29-8635E2CE1620}" sibTransId="{0F0F0540-0844-4422-991F-9985765DCCC3}"/>
    <dgm:cxn modelId="{7768857D-1947-4BE4-878E-F4845E623319}" srcId="{319D1C35-D332-48A8-BB5C-9C99208B952E}" destId="{458F2272-369E-4462-A31E-A40DD2C08D2B}" srcOrd="0" destOrd="0" parTransId="{89971B4B-4508-46DF-BAD2-2AF97696BAC5}" sibTransId="{C019BDCB-453E-42C4-B80E-A7EF240437FC}"/>
    <dgm:cxn modelId="{BA48C28F-FCE7-4BB6-8615-1817DCEEDE03}" type="presOf" srcId="{80BF4CE0-9602-4D2E-92D1-949A0F0ECCB9}" destId="{EC3EAF59-23A9-420E-A409-812BAF7B9162}" srcOrd="0" destOrd="0" presId="urn:microsoft.com/office/officeart/2009/layout/CircleArrowProcess"/>
    <dgm:cxn modelId="{2660ABD2-B057-44B2-A511-FABF45D2F4DB}" type="presOf" srcId="{458F2272-369E-4462-A31E-A40DD2C08D2B}" destId="{6C165BC2-943F-4ED3-AB39-FDFB36711103}" srcOrd="0" destOrd="0" presId="urn:microsoft.com/office/officeart/2009/layout/CircleArrowProcess"/>
    <dgm:cxn modelId="{48FB81EA-5D91-436B-B186-51F22D6D06CE}" srcId="{319D1C35-D332-48A8-BB5C-9C99208B952E}" destId="{FF227725-90CD-4A3A-AE29-CF7975C2C939}" srcOrd="1" destOrd="0" parTransId="{BC1A9270-F4D0-4AB6-B4E4-075EEBEB036E}" sibTransId="{F838B47B-D539-4EAC-8D7A-0A6D5CCB5566}"/>
    <dgm:cxn modelId="{661A5AAE-5937-4C08-885A-54E420ACC9C7}" type="presParOf" srcId="{9594A97B-556C-4B0C-BD68-2F9F4405D037}" destId="{A8082EA5-874E-422E-835A-8F65B0F2974A}" srcOrd="0" destOrd="0" presId="urn:microsoft.com/office/officeart/2009/layout/CircleArrowProcess"/>
    <dgm:cxn modelId="{B371AE4F-77E1-418E-9636-BD87C5038868}" type="presParOf" srcId="{A8082EA5-874E-422E-835A-8F65B0F2974A}" destId="{B3FE5D0C-C102-480E-AC84-2D81964C0971}" srcOrd="0" destOrd="0" presId="urn:microsoft.com/office/officeart/2009/layout/CircleArrowProcess"/>
    <dgm:cxn modelId="{08ACF6A5-3BE2-4F35-AD48-1D8DA6B929B1}" type="presParOf" srcId="{9594A97B-556C-4B0C-BD68-2F9F4405D037}" destId="{6C165BC2-943F-4ED3-AB39-FDFB36711103}" srcOrd="1" destOrd="0" presId="urn:microsoft.com/office/officeart/2009/layout/CircleArrowProcess"/>
    <dgm:cxn modelId="{88BAD639-CB22-4C67-8A98-DDA603C5B81D}" type="presParOf" srcId="{9594A97B-556C-4B0C-BD68-2F9F4405D037}" destId="{6C261387-5102-4C44-ABA5-E18AA55370BA}" srcOrd="2" destOrd="0" presId="urn:microsoft.com/office/officeart/2009/layout/CircleArrowProcess"/>
    <dgm:cxn modelId="{39F01E34-B502-4F48-AF86-5B2BC6868E9E}" type="presParOf" srcId="{6C261387-5102-4C44-ABA5-E18AA55370BA}" destId="{7EC037C1-8E7B-410F-8115-E4E937BC20B0}" srcOrd="0" destOrd="0" presId="urn:microsoft.com/office/officeart/2009/layout/CircleArrowProcess"/>
    <dgm:cxn modelId="{98B1D32A-4798-488F-88E3-2FEBCE8DE93E}" type="presParOf" srcId="{9594A97B-556C-4B0C-BD68-2F9F4405D037}" destId="{5E990528-324C-419D-B544-8E7BB98399C8}" srcOrd="3" destOrd="0" presId="urn:microsoft.com/office/officeart/2009/layout/CircleArrowProcess"/>
    <dgm:cxn modelId="{11193333-6D77-4735-A356-F12575F603DB}" type="presParOf" srcId="{9594A97B-556C-4B0C-BD68-2F9F4405D037}" destId="{920A192C-83A8-44A7-88AA-E12ACEA57966}" srcOrd="4" destOrd="0" presId="urn:microsoft.com/office/officeart/2009/layout/CircleArrowProcess"/>
    <dgm:cxn modelId="{AA317CEB-A8FA-49C5-8DDF-F34D84632798}" type="presParOf" srcId="{920A192C-83A8-44A7-88AA-E12ACEA57966}" destId="{6FDCA8F3-03C4-4455-9802-1B8692C34B59}" srcOrd="0" destOrd="0" presId="urn:microsoft.com/office/officeart/2009/layout/CircleArrowProcess"/>
    <dgm:cxn modelId="{B2DCD881-B4C5-40BB-9861-E17691041532}" type="presParOf" srcId="{9594A97B-556C-4B0C-BD68-2F9F4405D037}" destId="{EC3EAF59-23A9-420E-A409-812BAF7B9162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687D2B-6CB5-4506-AB70-A27D03C46CEA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1D6B03F7-9490-4553-8059-CCD997E253CC}">
      <dgm:prSet/>
      <dgm:spPr>
        <a:solidFill>
          <a:srgbClr val="8D216B"/>
        </a:solidFill>
      </dgm:spPr>
      <dgm:t>
        <a:bodyPr/>
        <a:lstStyle/>
        <a:p>
          <a:r>
            <a:rPr lang="en-US" b="0" i="0"/>
            <a:t>150,000 researchers &amp; </a:t>
          </a:r>
          <a:br>
            <a:rPr lang="en-US" b="0" i="0"/>
          </a:br>
          <a:r>
            <a:rPr lang="en-US" b="0" i="0"/>
            <a:t>23 Nobel Prize winners</a:t>
          </a:r>
          <a:endParaRPr lang="en-GB"/>
        </a:p>
      </dgm:t>
    </dgm:pt>
    <dgm:pt modelId="{5FF4EEBD-FDD6-422A-B5E2-9A05D9461EBD}" type="parTrans" cxnId="{1609FC0D-FEAD-427F-AE6F-4A3902A0615B}">
      <dgm:prSet/>
      <dgm:spPr/>
      <dgm:t>
        <a:bodyPr/>
        <a:lstStyle/>
        <a:p>
          <a:endParaRPr lang="en-GB"/>
        </a:p>
      </dgm:t>
    </dgm:pt>
    <dgm:pt modelId="{71DC3897-AA41-482D-8175-E0FB091D0680}" type="sibTrans" cxnId="{1609FC0D-FEAD-427F-AE6F-4A3902A0615B}">
      <dgm:prSet/>
      <dgm:spPr/>
      <dgm:t>
        <a:bodyPr/>
        <a:lstStyle/>
        <a:p>
          <a:endParaRPr lang="en-GB"/>
        </a:p>
      </dgm:t>
    </dgm:pt>
    <dgm:pt modelId="{8B74516E-251B-4A73-8C0B-E8D9DDA8DE47}">
      <dgm:prSet/>
      <dgm:spPr>
        <a:solidFill>
          <a:srgbClr val="8D216B"/>
        </a:solidFill>
      </dgm:spPr>
      <dgm:t>
        <a:bodyPr/>
        <a:lstStyle/>
        <a:p>
          <a:r>
            <a:rPr lang="en-US" b="0" i="0"/>
            <a:t>Shaping research and innovation</a:t>
          </a:r>
          <a:endParaRPr lang="en-GB"/>
        </a:p>
      </dgm:t>
    </dgm:pt>
    <dgm:pt modelId="{8C8B8936-5F98-4365-A1E0-7F496ACB0020}" type="parTrans" cxnId="{E417DE8F-B1E8-4626-AF59-0A425C972C40}">
      <dgm:prSet/>
      <dgm:spPr/>
      <dgm:t>
        <a:bodyPr/>
        <a:lstStyle/>
        <a:p>
          <a:endParaRPr lang="en-GB"/>
        </a:p>
      </dgm:t>
    </dgm:pt>
    <dgm:pt modelId="{D9815A30-4A72-4820-A893-D2E9420619B0}" type="sibTrans" cxnId="{E417DE8F-B1E8-4626-AF59-0A425C972C40}">
      <dgm:prSet/>
      <dgm:spPr/>
      <dgm:t>
        <a:bodyPr/>
        <a:lstStyle/>
        <a:p>
          <a:endParaRPr lang="en-GB"/>
        </a:p>
      </dgm:t>
    </dgm:pt>
    <dgm:pt modelId="{1EFAA5FA-1D2C-457A-B892-2BA85CCA2A38}">
      <dgm:prSet/>
      <dgm:spPr>
        <a:solidFill>
          <a:srgbClr val="8D216B"/>
        </a:solidFill>
      </dgm:spPr>
      <dgm:t>
        <a:bodyPr/>
        <a:lstStyle/>
        <a:p>
          <a:r>
            <a:rPr lang="en-US" b="0" i="0"/>
            <a:t>Structuring impact in Europe and beyond</a:t>
          </a:r>
          <a:endParaRPr lang="en-GB"/>
        </a:p>
      </dgm:t>
    </dgm:pt>
    <dgm:pt modelId="{A8DB0A63-81A0-468C-87CB-FE459617996E}" type="parTrans" cxnId="{A2E6880A-775F-49FA-9139-D30D904D6AE4}">
      <dgm:prSet/>
      <dgm:spPr/>
      <dgm:t>
        <a:bodyPr/>
        <a:lstStyle/>
        <a:p>
          <a:endParaRPr lang="en-GB"/>
        </a:p>
      </dgm:t>
    </dgm:pt>
    <dgm:pt modelId="{848671B6-6DA4-4880-B06F-9C4E54EDB518}" type="sibTrans" cxnId="{A2E6880A-775F-49FA-9139-D30D904D6AE4}">
      <dgm:prSet/>
      <dgm:spPr/>
      <dgm:t>
        <a:bodyPr/>
        <a:lstStyle/>
        <a:p>
          <a:endParaRPr lang="en-GB"/>
        </a:p>
      </dgm:t>
    </dgm:pt>
    <dgm:pt modelId="{E25B8D82-4547-4A86-8C2D-F13CB0940802}" type="pres">
      <dgm:prSet presAssocID="{76687D2B-6CB5-4506-AB70-A27D03C46CEA}" presName="linear" presStyleCnt="0">
        <dgm:presLayoutVars>
          <dgm:animLvl val="lvl"/>
          <dgm:resizeHandles val="exact"/>
        </dgm:presLayoutVars>
      </dgm:prSet>
      <dgm:spPr/>
    </dgm:pt>
    <dgm:pt modelId="{C376C1CB-E252-4830-A700-6CB0A9A470E2}" type="pres">
      <dgm:prSet presAssocID="{1D6B03F7-9490-4553-8059-CCD997E253C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4B9FFE0C-E285-4BDB-8D0F-832CCE4E5C88}" type="pres">
      <dgm:prSet presAssocID="{71DC3897-AA41-482D-8175-E0FB091D0680}" presName="spacer" presStyleCnt="0"/>
      <dgm:spPr/>
    </dgm:pt>
    <dgm:pt modelId="{D74E53B7-F321-45E1-92EC-301B53DF287B}" type="pres">
      <dgm:prSet presAssocID="{8B74516E-251B-4A73-8C0B-E8D9DDA8DE4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F48757D-B466-4AA4-9CF7-128A85176E57}" type="pres">
      <dgm:prSet presAssocID="{D9815A30-4A72-4820-A893-D2E9420619B0}" presName="spacer" presStyleCnt="0"/>
      <dgm:spPr/>
    </dgm:pt>
    <dgm:pt modelId="{24A11085-64F3-447D-B473-8E2C13EFC739}" type="pres">
      <dgm:prSet presAssocID="{1EFAA5FA-1D2C-457A-B892-2BA85CCA2A3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A2E6880A-775F-49FA-9139-D30D904D6AE4}" srcId="{76687D2B-6CB5-4506-AB70-A27D03C46CEA}" destId="{1EFAA5FA-1D2C-457A-B892-2BA85CCA2A38}" srcOrd="2" destOrd="0" parTransId="{A8DB0A63-81A0-468C-87CB-FE459617996E}" sibTransId="{848671B6-6DA4-4880-B06F-9C4E54EDB518}"/>
    <dgm:cxn modelId="{1609FC0D-FEAD-427F-AE6F-4A3902A0615B}" srcId="{76687D2B-6CB5-4506-AB70-A27D03C46CEA}" destId="{1D6B03F7-9490-4553-8059-CCD997E253CC}" srcOrd="0" destOrd="0" parTransId="{5FF4EEBD-FDD6-422A-B5E2-9A05D9461EBD}" sibTransId="{71DC3897-AA41-482D-8175-E0FB091D0680}"/>
    <dgm:cxn modelId="{8318CD0F-7E14-4243-886F-D6E03A0E2B44}" type="presOf" srcId="{1EFAA5FA-1D2C-457A-B892-2BA85CCA2A38}" destId="{24A11085-64F3-447D-B473-8E2C13EFC739}" srcOrd="0" destOrd="0" presId="urn:microsoft.com/office/officeart/2005/8/layout/vList2"/>
    <dgm:cxn modelId="{E417DE8F-B1E8-4626-AF59-0A425C972C40}" srcId="{76687D2B-6CB5-4506-AB70-A27D03C46CEA}" destId="{8B74516E-251B-4A73-8C0B-E8D9DDA8DE47}" srcOrd="1" destOrd="0" parTransId="{8C8B8936-5F98-4365-A1E0-7F496ACB0020}" sibTransId="{D9815A30-4A72-4820-A893-D2E9420619B0}"/>
    <dgm:cxn modelId="{87545793-A952-44E0-8CD5-CCE7EDC7EDE8}" type="presOf" srcId="{8B74516E-251B-4A73-8C0B-E8D9DDA8DE47}" destId="{D74E53B7-F321-45E1-92EC-301B53DF287B}" srcOrd="0" destOrd="0" presId="urn:microsoft.com/office/officeart/2005/8/layout/vList2"/>
    <dgm:cxn modelId="{B9CFB3B6-CAE1-418D-9D4D-54573FECAA46}" type="presOf" srcId="{1D6B03F7-9490-4553-8059-CCD997E253CC}" destId="{C376C1CB-E252-4830-A700-6CB0A9A470E2}" srcOrd="0" destOrd="0" presId="urn:microsoft.com/office/officeart/2005/8/layout/vList2"/>
    <dgm:cxn modelId="{1402D5BF-DC9A-4351-AD75-04A2905460D7}" type="presOf" srcId="{76687D2B-6CB5-4506-AB70-A27D03C46CEA}" destId="{E25B8D82-4547-4A86-8C2D-F13CB0940802}" srcOrd="0" destOrd="0" presId="urn:microsoft.com/office/officeart/2005/8/layout/vList2"/>
    <dgm:cxn modelId="{F1FE3B56-FE0A-48F9-8BE8-52C3FDA8692E}" type="presParOf" srcId="{E25B8D82-4547-4A86-8C2D-F13CB0940802}" destId="{C376C1CB-E252-4830-A700-6CB0A9A470E2}" srcOrd="0" destOrd="0" presId="urn:microsoft.com/office/officeart/2005/8/layout/vList2"/>
    <dgm:cxn modelId="{732F7897-58FD-4F2C-93D6-DC90B62E078C}" type="presParOf" srcId="{E25B8D82-4547-4A86-8C2D-F13CB0940802}" destId="{4B9FFE0C-E285-4BDB-8D0F-832CCE4E5C88}" srcOrd="1" destOrd="0" presId="urn:microsoft.com/office/officeart/2005/8/layout/vList2"/>
    <dgm:cxn modelId="{3450AF89-BA8D-4BF6-A82C-CBF2F139F5D3}" type="presParOf" srcId="{E25B8D82-4547-4A86-8C2D-F13CB0940802}" destId="{D74E53B7-F321-45E1-92EC-301B53DF287B}" srcOrd="2" destOrd="0" presId="urn:microsoft.com/office/officeart/2005/8/layout/vList2"/>
    <dgm:cxn modelId="{3F07CFEE-7505-4FC4-8FC8-E4CA0832B367}" type="presParOf" srcId="{E25B8D82-4547-4A86-8C2D-F13CB0940802}" destId="{7F48757D-B466-4AA4-9CF7-128A85176E57}" srcOrd="3" destOrd="0" presId="urn:microsoft.com/office/officeart/2005/8/layout/vList2"/>
    <dgm:cxn modelId="{5AE1493E-FE56-434A-94B2-DF3E577806CA}" type="presParOf" srcId="{E25B8D82-4547-4A86-8C2D-F13CB0940802}" destId="{24A11085-64F3-447D-B473-8E2C13EFC73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2B5D24-F909-40B8-A0B9-9CF65F622BE5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7D807CA4-D6C0-47CC-B3CA-ED24921D7F2D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2000" b="0">
              <a:solidFill>
                <a:srgbClr val="0F5494"/>
              </a:solidFill>
              <a:latin typeface="EC Square Sans Pro" panose="020B0506040000020004" pitchFamily="34" charset="0"/>
              <a:cs typeface="Arial"/>
            </a:rPr>
            <a:t>International, inter-sectoral and interdisciplinary  mobility of R&amp;I staff (secondments)</a:t>
          </a:r>
          <a:endParaRPr lang="en-US" sz="2000" b="0">
            <a:solidFill>
              <a:srgbClr val="0F5494"/>
            </a:solidFill>
            <a:latin typeface="EC Square Sans Pro" panose="020B0506040000020004" pitchFamily="34" charset="0"/>
            <a:cs typeface="Arial"/>
          </a:endParaRPr>
        </a:p>
      </dgm:t>
    </dgm:pt>
    <dgm:pt modelId="{0B752C9E-9149-4C0B-81E6-FE406030CC2B}" type="parTrans" cxnId="{440B075F-2FC2-4B08-8CCA-E0C5E45165DA}">
      <dgm:prSet/>
      <dgm:spPr/>
      <dgm:t>
        <a:bodyPr/>
        <a:lstStyle/>
        <a:p>
          <a:endParaRPr lang="en-US" b="0"/>
        </a:p>
      </dgm:t>
    </dgm:pt>
    <dgm:pt modelId="{D8573223-0E7E-4A36-88A0-C18693FB25B5}" type="sibTrans" cxnId="{440B075F-2FC2-4B08-8CCA-E0C5E45165DA}">
      <dgm:prSet/>
      <dgm:spPr/>
      <dgm:t>
        <a:bodyPr/>
        <a:lstStyle/>
        <a:p>
          <a:endParaRPr lang="en-US" b="0"/>
        </a:p>
      </dgm:t>
    </dgm:pt>
    <dgm:pt modelId="{46776852-599A-445E-9D19-6857C2136B3E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2000" b="0">
              <a:solidFill>
                <a:srgbClr val="0F5494"/>
              </a:solidFill>
              <a:latin typeface="EC Square Sans Pro" panose="020B0506040000020004" pitchFamily="34" charset="0"/>
              <a:cs typeface="Arial"/>
            </a:rPr>
            <a:t>Knowledge transfer between participating organisations</a:t>
          </a:r>
          <a:endParaRPr lang="en-US" sz="2000" b="0">
            <a:solidFill>
              <a:srgbClr val="0F5494"/>
            </a:solidFill>
            <a:latin typeface="EC Square Sans Pro" panose="020B0506040000020004" pitchFamily="34" charset="0"/>
            <a:cs typeface="Arial"/>
          </a:endParaRPr>
        </a:p>
      </dgm:t>
    </dgm:pt>
    <dgm:pt modelId="{7BD75A28-442C-4B19-A562-BD16CDC7A779}" type="parTrans" cxnId="{1DC2A976-EDF2-44E2-9058-6F9BCE6DD4F8}">
      <dgm:prSet/>
      <dgm:spPr/>
      <dgm:t>
        <a:bodyPr/>
        <a:lstStyle/>
        <a:p>
          <a:endParaRPr lang="en-US" b="0"/>
        </a:p>
      </dgm:t>
    </dgm:pt>
    <dgm:pt modelId="{E39016D5-12AB-46F4-8943-8E8FC09C2590}" type="sibTrans" cxnId="{1DC2A976-EDF2-44E2-9058-6F9BCE6DD4F8}">
      <dgm:prSet/>
      <dgm:spPr/>
      <dgm:t>
        <a:bodyPr/>
        <a:lstStyle/>
        <a:p>
          <a:endParaRPr lang="en-US" b="0"/>
        </a:p>
      </dgm:t>
    </dgm:pt>
    <dgm:pt modelId="{A31B47B1-AB04-4C24-B82A-E67DFFB70388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2000" b="0">
              <a:solidFill>
                <a:srgbClr val="0F5494"/>
              </a:solidFill>
              <a:latin typeface="EC Square Sans Pro" panose="020B0506040000020004" pitchFamily="34" charset="0"/>
              <a:cs typeface="Arial"/>
            </a:rPr>
            <a:t>Collaboration between the academic and non-academic sectors (including SMEs) </a:t>
          </a:r>
          <a:endParaRPr lang="en-US" sz="2000" b="0">
            <a:solidFill>
              <a:srgbClr val="0F5494"/>
            </a:solidFill>
            <a:latin typeface="EC Square Sans Pro" panose="020B0506040000020004" pitchFamily="34" charset="0"/>
            <a:cs typeface="Arial"/>
          </a:endParaRPr>
        </a:p>
      </dgm:t>
    </dgm:pt>
    <dgm:pt modelId="{06AB46C2-0F31-4BD2-BF15-4AE45FBCF5B2}" type="parTrans" cxnId="{A1C8C033-8E6E-401F-A099-7147B4A327F9}">
      <dgm:prSet/>
      <dgm:spPr/>
      <dgm:t>
        <a:bodyPr/>
        <a:lstStyle/>
        <a:p>
          <a:endParaRPr lang="en-US" b="0"/>
        </a:p>
      </dgm:t>
    </dgm:pt>
    <dgm:pt modelId="{08C5934D-03BD-4A4A-84E5-956FC6C749A7}" type="sibTrans" cxnId="{A1C8C033-8E6E-401F-A099-7147B4A327F9}">
      <dgm:prSet/>
      <dgm:spPr/>
      <dgm:t>
        <a:bodyPr/>
        <a:lstStyle/>
        <a:p>
          <a:endParaRPr lang="en-US" b="0"/>
        </a:p>
      </dgm:t>
    </dgm:pt>
    <dgm:pt modelId="{C23D7ABD-0C57-41E6-A873-DAB7130A134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2000" b="0">
              <a:solidFill>
                <a:srgbClr val="0F5494"/>
              </a:solidFill>
              <a:latin typeface="EC Square Sans Pro" panose="020B0506040000020004" pitchFamily="34" charset="0"/>
              <a:cs typeface="Arial"/>
            </a:rPr>
            <a:t>Cooperation across the globe</a:t>
          </a:r>
          <a:endParaRPr lang="en-US" sz="2000" b="0">
            <a:solidFill>
              <a:srgbClr val="0F5494"/>
            </a:solidFill>
            <a:latin typeface="EC Square Sans Pro" panose="020B0506040000020004" pitchFamily="34" charset="0"/>
            <a:cs typeface="Arial"/>
          </a:endParaRPr>
        </a:p>
      </dgm:t>
    </dgm:pt>
    <dgm:pt modelId="{52788D72-1532-464B-8B42-AB5B0D1802B4}" type="parTrans" cxnId="{5B6353FC-0AD6-43AB-ACC4-2F45A9261013}">
      <dgm:prSet/>
      <dgm:spPr/>
      <dgm:t>
        <a:bodyPr/>
        <a:lstStyle/>
        <a:p>
          <a:endParaRPr lang="en-US" b="0"/>
        </a:p>
      </dgm:t>
    </dgm:pt>
    <dgm:pt modelId="{4C8F0F6F-A869-44F3-9266-1AE7F54163EE}" type="sibTrans" cxnId="{5B6353FC-0AD6-43AB-ACC4-2F45A9261013}">
      <dgm:prSet/>
      <dgm:spPr/>
      <dgm:t>
        <a:bodyPr/>
        <a:lstStyle/>
        <a:p>
          <a:endParaRPr lang="en-US" b="0"/>
        </a:p>
      </dgm:t>
    </dgm:pt>
    <dgm:pt modelId="{326232F3-230A-4687-98CE-C7DDA2946C14}" type="pres">
      <dgm:prSet presAssocID="{472B5D24-F909-40B8-A0B9-9CF65F622BE5}" presName="root" presStyleCnt="0">
        <dgm:presLayoutVars>
          <dgm:dir/>
          <dgm:resizeHandles val="exact"/>
        </dgm:presLayoutVars>
      </dgm:prSet>
      <dgm:spPr/>
    </dgm:pt>
    <dgm:pt modelId="{60372978-ACF9-40D7-9EFE-5F91520BB506}" type="pres">
      <dgm:prSet presAssocID="{7D807CA4-D6C0-47CC-B3CA-ED24921D7F2D}" presName="compNode" presStyleCnt="0"/>
      <dgm:spPr/>
    </dgm:pt>
    <dgm:pt modelId="{12C37E8B-3C18-433C-9652-CEBC2AA541B9}" type="pres">
      <dgm:prSet presAssocID="{7D807CA4-D6C0-47CC-B3CA-ED24921D7F2D}" presName="iconRect" presStyleLbl="node1" presStyleIdx="0" presStyleCnt="4" custScaleX="133425" custScaleY="138009" custLinFactNeighborX="5186" custLinFactNeighborY="240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ploma Roll"/>
        </a:ext>
      </dgm:extLst>
    </dgm:pt>
    <dgm:pt modelId="{C1A8E088-EE0C-4E6B-AF97-C8112D8F000A}" type="pres">
      <dgm:prSet presAssocID="{7D807CA4-D6C0-47CC-B3CA-ED24921D7F2D}" presName="spaceRect" presStyleCnt="0"/>
      <dgm:spPr/>
    </dgm:pt>
    <dgm:pt modelId="{C8B0D11C-A9A3-4E8E-A4DC-35A9394E5650}" type="pres">
      <dgm:prSet presAssocID="{7D807CA4-D6C0-47CC-B3CA-ED24921D7F2D}" presName="textRect" presStyleLbl="revTx" presStyleIdx="0" presStyleCnt="4">
        <dgm:presLayoutVars>
          <dgm:chMax val="1"/>
          <dgm:chPref val="1"/>
        </dgm:presLayoutVars>
      </dgm:prSet>
      <dgm:spPr/>
    </dgm:pt>
    <dgm:pt modelId="{9715D1CC-5681-4F11-B83F-5BD5058CB626}" type="pres">
      <dgm:prSet presAssocID="{D8573223-0E7E-4A36-88A0-C18693FB25B5}" presName="sibTrans" presStyleCnt="0"/>
      <dgm:spPr/>
    </dgm:pt>
    <dgm:pt modelId="{8F6CECC2-59A5-4059-A059-5945BB24DB94}" type="pres">
      <dgm:prSet presAssocID="{46776852-599A-445E-9D19-6857C2136B3E}" presName="compNode" presStyleCnt="0"/>
      <dgm:spPr/>
    </dgm:pt>
    <dgm:pt modelId="{FD595025-6659-4923-8A47-AB4197DF2D93}" type="pres">
      <dgm:prSet presAssocID="{46776852-599A-445E-9D19-6857C2136B3E}" presName="iconRect" presStyleLbl="node1" presStyleIdx="1" presStyleCnt="4" custScaleX="126029" custScaleY="129523" custLinFactNeighborX="-1886" custLinFactNeighborY="1320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1904F657-B7F3-4619-80D4-1132DCA895D6}" type="pres">
      <dgm:prSet presAssocID="{46776852-599A-445E-9D19-6857C2136B3E}" presName="spaceRect" presStyleCnt="0"/>
      <dgm:spPr/>
    </dgm:pt>
    <dgm:pt modelId="{C2350FE0-DACB-4D09-995B-7AC314839CBD}" type="pres">
      <dgm:prSet presAssocID="{46776852-599A-445E-9D19-6857C2136B3E}" presName="textRect" presStyleLbl="revTx" presStyleIdx="1" presStyleCnt="4">
        <dgm:presLayoutVars>
          <dgm:chMax val="1"/>
          <dgm:chPref val="1"/>
        </dgm:presLayoutVars>
      </dgm:prSet>
      <dgm:spPr/>
    </dgm:pt>
    <dgm:pt modelId="{72812847-CE31-4B90-8B29-0093E752C9A6}" type="pres">
      <dgm:prSet presAssocID="{E39016D5-12AB-46F4-8943-8E8FC09C2590}" presName="sibTrans" presStyleCnt="0"/>
      <dgm:spPr/>
    </dgm:pt>
    <dgm:pt modelId="{52DEDD89-18DE-4940-9765-01999ED9916C}" type="pres">
      <dgm:prSet presAssocID="{A31B47B1-AB04-4C24-B82A-E67DFFB70388}" presName="compNode" presStyleCnt="0"/>
      <dgm:spPr/>
    </dgm:pt>
    <dgm:pt modelId="{BDF6C7DD-B5E3-4B94-8310-5E7D23323C4E}" type="pres">
      <dgm:prSet presAssocID="{A31B47B1-AB04-4C24-B82A-E67DFFB70388}" presName="iconRect" presStyleLbl="node1" presStyleIdx="2" presStyleCnt="4" custScaleX="138433" custScaleY="140838" custLinFactNeighborX="-1508" custLinFactNeighborY="1131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hoolhouse"/>
        </a:ext>
      </dgm:extLst>
    </dgm:pt>
    <dgm:pt modelId="{A1D56B10-7E70-4C4B-895C-11E2EAFC3EF8}" type="pres">
      <dgm:prSet presAssocID="{A31B47B1-AB04-4C24-B82A-E67DFFB70388}" presName="spaceRect" presStyleCnt="0"/>
      <dgm:spPr/>
    </dgm:pt>
    <dgm:pt modelId="{651A0FDF-8F67-466A-8E4E-995D237D12CD}" type="pres">
      <dgm:prSet presAssocID="{A31B47B1-AB04-4C24-B82A-E67DFFB70388}" presName="textRect" presStyleLbl="revTx" presStyleIdx="2" presStyleCnt="4">
        <dgm:presLayoutVars>
          <dgm:chMax val="1"/>
          <dgm:chPref val="1"/>
        </dgm:presLayoutVars>
      </dgm:prSet>
      <dgm:spPr/>
    </dgm:pt>
    <dgm:pt modelId="{3B14236C-17EE-4382-84E6-0FEE7C40CB1E}" type="pres">
      <dgm:prSet presAssocID="{08C5934D-03BD-4A4A-84E5-956FC6C749A7}" presName="sibTrans" presStyleCnt="0"/>
      <dgm:spPr/>
    </dgm:pt>
    <dgm:pt modelId="{A7A656D6-4C17-48E0-BC41-2397682D6CFE}" type="pres">
      <dgm:prSet presAssocID="{C23D7ABD-0C57-41E6-A873-DAB7130A134D}" presName="compNode" presStyleCnt="0"/>
      <dgm:spPr/>
    </dgm:pt>
    <dgm:pt modelId="{2D1D9806-6CFE-471A-8157-14AD7549B3DD}" type="pres">
      <dgm:prSet presAssocID="{C23D7ABD-0C57-41E6-A873-DAB7130A134D}" presName="iconRect" presStyleLbl="node1" presStyleIdx="3" presStyleCnt="4" custScaleX="157540" custScaleY="153816" custLinFactNeighborX="-5186" custLinFactNeighborY="20329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3F8E3E5A-E57A-4262-B62F-06BEEAA65172}" type="pres">
      <dgm:prSet presAssocID="{C23D7ABD-0C57-41E6-A873-DAB7130A134D}" presName="spaceRect" presStyleCnt="0"/>
      <dgm:spPr/>
    </dgm:pt>
    <dgm:pt modelId="{FE1D7BBB-8123-47AF-AAE9-7D1B3D2EC442}" type="pres">
      <dgm:prSet presAssocID="{C23D7ABD-0C57-41E6-A873-DAB7130A134D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D33DB0E-E4D8-41EB-90F3-9AE64F52C5AB}" type="presOf" srcId="{C23D7ABD-0C57-41E6-A873-DAB7130A134D}" destId="{FE1D7BBB-8123-47AF-AAE9-7D1B3D2EC442}" srcOrd="0" destOrd="0" presId="urn:microsoft.com/office/officeart/2018/2/layout/IconLabelList"/>
    <dgm:cxn modelId="{A1C8C033-8E6E-401F-A099-7147B4A327F9}" srcId="{472B5D24-F909-40B8-A0B9-9CF65F622BE5}" destId="{A31B47B1-AB04-4C24-B82A-E67DFFB70388}" srcOrd="2" destOrd="0" parTransId="{06AB46C2-0F31-4BD2-BF15-4AE45FBCF5B2}" sibTransId="{08C5934D-03BD-4A4A-84E5-956FC6C749A7}"/>
    <dgm:cxn modelId="{440B075F-2FC2-4B08-8CCA-E0C5E45165DA}" srcId="{472B5D24-F909-40B8-A0B9-9CF65F622BE5}" destId="{7D807CA4-D6C0-47CC-B3CA-ED24921D7F2D}" srcOrd="0" destOrd="0" parTransId="{0B752C9E-9149-4C0B-81E6-FE406030CC2B}" sibTransId="{D8573223-0E7E-4A36-88A0-C18693FB25B5}"/>
    <dgm:cxn modelId="{E9308141-3DD5-4AD3-845D-141AF49E6893}" type="presOf" srcId="{46776852-599A-445E-9D19-6857C2136B3E}" destId="{C2350FE0-DACB-4D09-995B-7AC314839CBD}" srcOrd="0" destOrd="0" presId="urn:microsoft.com/office/officeart/2018/2/layout/IconLabelList"/>
    <dgm:cxn modelId="{8C5E556F-9569-4A47-88FE-3B1984C9CB72}" type="presOf" srcId="{472B5D24-F909-40B8-A0B9-9CF65F622BE5}" destId="{326232F3-230A-4687-98CE-C7DDA2946C14}" srcOrd="0" destOrd="0" presId="urn:microsoft.com/office/officeart/2018/2/layout/IconLabelList"/>
    <dgm:cxn modelId="{1DC2A976-EDF2-44E2-9058-6F9BCE6DD4F8}" srcId="{472B5D24-F909-40B8-A0B9-9CF65F622BE5}" destId="{46776852-599A-445E-9D19-6857C2136B3E}" srcOrd="1" destOrd="0" parTransId="{7BD75A28-442C-4B19-A562-BD16CDC7A779}" sibTransId="{E39016D5-12AB-46F4-8943-8E8FC09C2590}"/>
    <dgm:cxn modelId="{117A6158-082A-425F-9086-EFA92D4B1A8F}" type="presOf" srcId="{A31B47B1-AB04-4C24-B82A-E67DFFB70388}" destId="{651A0FDF-8F67-466A-8E4E-995D237D12CD}" srcOrd="0" destOrd="0" presId="urn:microsoft.com/office/officeart/2018/2/layout/IconLabelList"/>
    <dgm:cxn modelId="{1D9BA1DA-0D6E-4DF8-A97E-EF971825B8EA}" type="presOf" srcId="{7D807CA4-D6C0-47CC-B3CA-ED24921D7F2D}" destId="{C8B0D11C-A9A3-4E8E-A4DC-35A9394E5650}" srcOrd="0" destOrd="0" presId="urn:microsoft.com/office/officeart/2018/2/layout/IconLabelList"/>
    <dgm:cxn modelId="{5B6353FC-0AD6-43AB-ACC4-2F45A9261013}" srcId="{472B5D24-F909-40B8-A0B9-9CF65F622BE5}" destId="{C23D7ABD-0C57-41E6-A873-DAB7130A134D}" srcOrd="3" destOrd="0" parTransId="{52788D72-1532-464B-8B42-AB5B0D1802B4}" sibTransId="{4C8F0F6F-A869-44F3-9266-1AE7F54163EE}"/>
    <dgm:cxn modelId="{2AE25E54-B0E9-4635-9C5C-0B8087A28CE9}" type="presParOf" srcId="{326232F3-230A-4687-98CE-C7DDA2946C14}" destId="{60372978-ACF9-40D7-9EFE-5F91520BB506}" srcOrd="0" destOrd="0" presId="urn:microsoft.com/office/officeart/2018/2/layout/IconLabelList"/>
    <dgm:cxn modelId="{1D9861F3-804A-4385-A3A1-D408ADEA7EC6}" type="presParOf" srcId="{60372978-ACF9-40D7-9EFE-5F91520BB506}" destId="{12C37E8B-3C18-433C-9652-CEBC2AA541B9}" srcOrd="0" destOrd="0" presId="urn:microsoft.com/office/officeart/2018/2/layout/IconLabelList"/>
    <dgm:cxn modelId="{C5159F13-B400-4482-9883-566CDCB44359}" type="presParOf" srcId="{60372978-ACF9-40D7-9EFE-5F91520BB506}" destId="{C1A8E088-EE0C-4E6B-AF97-C8112D8F000A}" srcOrd="1" destOrd="0" presId="urn:microsoft.com/office/officeart/2018/2/layout/IconLabelList"/>
    <dgm:cxn modelId="{0184B38E-C2AE-46A0-A754-B08881523E5A}" type="presParOf" srcId="{60372978-ACF9-40D7-9EFE-5F91520BB506}" destId="{C8B0D11C-A9A3-4E8E-A4DC-35A9394E5650}" srcOrd="2" destOrd="0" presId="urn:microsoft.com/office/officeart/2018/2/layout/IconLabelList"/>
    <dgm:cxn modelId="{E8575640-FB69-4105-A791-9FF288AE362D}" type="presParOf" srcId="{326232F3-230A-4687-98CE-C7DDA2946C14}" destId="{9715D1CC-5681-4F11-B83F-5BD5058CB626}" srcOrd="1" destOrd="0" presId="urn:microsoft.com/office/officeart/2018/2/layout/IconLabelList"/>
    <dgm:cxn modelId="{1E89B2AA-7F81-4CC9-98EE-B267DF41F0E8}" type="presParOf" srcId="{326232F3-230A-4687-98CE-C7DDA2946C14}" destId="{8F6CECC2-59A5-4059-A059-5945BB24DB94}" srcOrd="2" destOrd="0" presId="urn:microsoft.com/office/officeart/2018/2/layout/IconLabelList"/>
    <dgm:cxn modelId="{0CD854EA-708C-4371-A480-95E7860DBF66}" type="presParOf" srcId="{8F6CECC2-59A5-4059-A059-5945BB24DB94}" destId="{FD595025-6659-4923-8A47-AB4197DF2D93}" srcOrd="0" destOrd="0" presId="urn:microsoft.com/office/officeart/2018/2/layout/IconLabelList"/>
    <dgm:cxn modelId="{1065C18E-AD21-4771-8904-C4E716BF885B}" type="presParOf" srcId="{8F6CECC2-59A5-4059-A059-5945BB24DB94}" destId="{1904F657-B7F3-4619-80D4-1132DCA895D6}" srcOrd="1" destOrd="0" presId="urn:microsoft.com/office/officeart/2018/2/layout/IconLabelList"/>
    <dgm:cxn modelId="{24F499B8-62C9-466E-9453-A40044CC21A9}" type="presParOf" srcId="{8F6CECC2-59A5-4059-A059-5945BB24DB94}" destId="{C2350FE0-DACB-4D09-995B-7AC314839CBD}" srcOrd="2" destOrd="0" presId="urn:microsoft.com/office/officeart/2018/2/layout/IconLabelList"/>
    <dgm:cxn modelId="{03D791F0-FDDD-4311-84A6-38CDEC4AB892}" type="presParOf" srcId="{326232F3-230A-4687-98CE-C7DDA2946C14}" destId="{72812847-CE31-4B90-8B29-0093E752C9A6}" srcOrd="3" destOrd="0" presId="urn:microsoft.com/office/officeart/2018/2/layout/IconLabelList"/>
    <dgm:cxn modelId="{25CF39D2-85DE-4C51-A5B5-4E7362F9D783}" type="presParOf" srcId="{326232F3-230A-4687-98CE-C7DDA2946C14}" destId="{52DEDD89-18DE-4940-9765-01999ED9916C}" srcOrd="4" destOrd="0" presId="urn:microsoft.com/office/officeart/2018/2/layout/IconLabelList"/>
    <dgm:cxn modelId="{B531D6F8-BAC4-4590-BA8B-013F208E0162}" type="presParOf" srcId="{52DEDD89-18DE-4940-9765-01999ED9916C}" destId="{BDF6C7DD-B5E3-4B94-8310-5E7D23323C4E}" srcOrd="0" destOrd="0" presId="urn:microsoft.com/office/officeart/2018/2/layout/IconLabelList"/>
    <dgm:cxn modelId="{F5056099-B5C2-463C-9E64-B6C33D449839}" type="presParOf" srcId="{52DEDD89-18DE-4940-9765-01999ED9916C}" destId="{A1D56B10-7E70-4C4B-895C-11E2EAFC3EF8}" srcOrd="1" destOrd="0" presId="urn:microsoft.com/office/officeart/2018/2/layout/IconLabelList"/>
    <dgm:cxn modelId="{A8F2640C-678F-4AA2-B264-EC9DD78971BB}" type="presParOf" srcId="{52DEDD89-18DE-4940-9765-01999ED9916C}" destId="{651A0FDF-8F67-466A-8E4E-995D237D12CD}" srcOrd="2" destOrd="0" presId="urn:microsoft.com/office/officeart/2018/2/layout/IconLabelList"/>
    <dgm:cxn modelId="{F8AAB365-50E8-4517-85E5-829B75409CDF}" type="presParOf" srcId="{326232F3-230A-4687-98CE-C7DDA2946C14}" destId="{3B14236C-17EE-4382-84E6-0FEE7C40CB1E}" srcOrd="5" destOrd="0" presId="urn:microsoft.com/office/officeart/2018/2/layout/IconLabelList"/>
    <dgm:cxn modelId="{908C631A-C8B9-4E9A-A783-0836842BD01C}" type="presParOf" srcId="{326232F3-230A-4687-98CE-C7DDA2946C14}" destId="{A7A656D6-4C17-48E0-BC41-2397682D6CFE}" srcOrd="6" destOrd="0" presId="urn:microsoft.com/office/officeart/2018/2/layout/IconLabelList"/>
    <dgm:cxn modelId="{A34EFDB7-9014-4D55-99AD-AC7FD968C253}" type="presParOf" srcId="{A7A656D6-4C17-48E0-BC41-2397682D6CFE}" destId="{2D1D9806-6CFE-471A-8157-14AD7549B3DD}" srcOrd="0" destOrd="0" presId="urn:microsoft.com/office/officeart/2018/2/layout/IconLabelList"/>
    <dgm:cxn modelId="{D42C4D9A-473D-4F31-8227-D56CB122D61A}" type="presParOf" srcId="{A7A656D6-4C17-48E0-BC41-2397682D6CFE}" destId="{3F8E3E5A-E57A-4262-B62F-06BEEAA65172}" srcOrd="1" destOrd="0" presId="urn:microsoft.com/office/officeart/2018/2/layout/IconLabelList"/>
    <dgm:cxn modelId="{FB8683E5-F1ED-45C9-A2EC-A2C480A35799}" type="presParOf" srcId="{A7A656D6-4C17-48E0-BC41-2397682D6CFE}" destId="{FE1D7BBB-8123-47AF-AAE9-7D1B3D2EC442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403FCB-2738-4C57-ACD0-F232F32685E0}" type="doc">
      <dgm:prSet loTypeId="urn:microsoft.com/office/officeart/2016/7/layout/AccentHomeChevron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7213E48-9191-4294-8620-8A0B6AC15245}">
      <dgm:prSet/>
      <dgm:spPr/>
      <dgm:t>
        <a:bodyPr/>
        <a:lstStyle/>
        <a:p>
          <a:r>
            <a:rPr lang="en-US">
              <a:latin typeface="Calibri Light"/>
            </a:rPr>
            <a:t>16</a:t>
          </a:r>
          <a:r>
            <a:rPr lang="en-US"/>
            <a:t> </a:t>
          </a:r>
          <a:r>
            <a:rPr lang="en-US">
              <a:latin typeface="Calibri Light"/>
            </a:rPr>
            <a:t>December</a:t>
          </a:r>
          <a:r>
            <a:rPr lang="en-US"/>
            <a:t> </a:t>
          </a:r>
          <a:r>
            <a:rPr lang="en-US">
              <a:latin typeface="Calibri Light"/>
            </a:rPr>
            <a:t>2025</a:t>
          </a:r>
          <a:endParaRPr lang="en-US"/>
        </a:p>
      </dgm:t>
    </dgm:pt>
    <dgm:pt modelId="{55A2B960-72C6-4847-8B4E-FC5D21A2909A}" type="parTrans" cxnId="{5CA09BEF-8B44-41AA-8148-F9055315E9FD}">
      <dgm:prSet/>
      <dgm:spPr/>
      <dgm:t>
        <a:bodyPr/>
        <a:lstStyle/>
        <a:p>
          <a:endParaRPr lang="en-US"/>
        </a:p>
      </dgm:t>
    </dgm:pt>
    <dgm:pt modelId="{41A07F11-84AF-4BCD-8825-206D11768E70}" type="sibTrans" cxnId="{5CA09BEF-8B44-41AA-8148-F9055315E9FD}">
      <dgm:prSet/>
      <dgm:spPr/>
      <dgm:t>
        <a:bodyPr/>
        <a:lstStyle/>
        <a:p>
          <a:endParaRPr lang="en-US"/>
        </a:p>
      </dgm:t>
    </dgm:pt>
    <dgm:pt modelId="{BED3A2A3-F46C-46B7-A7AF-2F7A124B04FD}">
      <dgm:prSet custT="1"/>
      <dgm:spPr/>
      <dgm:t>
        <a:bodyPr/>
        <a:lstStyle/>
        <a:p>
          <a:r>
            <a:rPr lang="en-US" sz="2000">
              <a:solidFill>
                <a:srgbClr val="0F5494"/>
              </a:solidFill>
              <a:latin typeface="EC Square Sans Pro"/>
            </a:rPr>
            <a:t>Launch of the call for proposals</a:t>
          </a:r>
        </a:p>
      </dgm:t>
    </dgm:pt>
    <dgm:pt modelId="{761DE206-129A-4293-9ACF-E66A57068AF2}" type="parTrans" cxnId="{C8DB1C5D-CDFC-4185-867D-055CFBDB22D2}">
      <dgm:prSet/>
      <dgm:spPr/>
      <dgm:t>
        <a:bodyPr/>
        <a:lstStyle/>
        <a:p>
          <a:endParaRPr lang="en-US"/>
        </a:p>
      </dgm:t>
    </dgm:pt>
    <dgm:pt modelId="{F77A0C1E-67F0-4B20-A52B-4D2FB360BF0B}" type="sibTrans" cxnId="{C8DB1C5D-CDFC-4185-867D-055CFBDB22D2}">
      <dgm:prSet/>
      <dgm:spPr/>
      <dgm:t>
        <a:bodyPr/>
        <a:lstStyle/>
        <a:p>
          <a:endParaRPr lang="en-US"/>
        </a:p>
      </dgm:t>
    </dgm:pt>
    <dgm:pt modelId="{16FEA890-9DEE-4846-8251-DC9F7E12DC2F}">
      <dgm:prSet/>
      <dgm:spPr/>
      <dgm:t>
        <a:bodyPr/>
        <a:lstStyle/>
        <a:p>
          <a:r>
            <a:rPr lang="en-US">
              <a:latin typeface="Calibri Light"/>
            </a:rPr>
            <a:t>16 April 2026</a:t>
          </a:r>
          <a:endParaRPr lang="en-US"/>
        </a:p>
      </dgm:t>
    </dgm:pt>
    <dgm:pt modelId="{1828C960-5A4D-4B32-A7F0-A82C60501A70}" type="parTrans" cxnId="{C88FA070-EC90-4CF5-AF45-6E3E1B6C40F4}">
      <dgm:prSet/>
      <dgm:spPr/>
      <dgm:t>
        <a:bodyPr/>
        <a:lstStyle/>
        <a:p>
          <a:endParaRPr lang="en-US"/>
        </a:p>
      </dgm:t>
    </dgm:pt>
    <dgm:pt modelId="{55063F64-D48E-4C5B-8BDA-9B0ABDB9074E}" type="sibTrans" cxnId="{C88FA070-EC90-4CF5-AF45-6E3E1B6C40F4}">
      <dgm:prSet/>
      <dgm:spPr/>
      <dgm:t>
        <a:bodyPr/>
        <a:lstStyle/>
        <a:p>
          <a:endParaRPr lang="en-US"/>
        </a:p>
      </dgm:t>
    </dgm:pt>
    <dgm:pt modelId="{C752CEA5-3160-47DA-82CD-8B61D3E0E395}">
      <dgm:prSet custT="1"/>
      <dgm:spPr/>
      <dgm:t>
        <a:bodyPr/>
        <a:lstStyle/>
        <a:p>
          <a:r>
            <a:rPr lang="en-US" sz="2000">
              <a:solidFill>
                <a:srgbClr val="0F5494"/>
              </a:solidFill>
              <a:latin typeface="EC Square Sans Pro"/>
            </a:rPr>
            <a:t>Deadline for submitting proposals</a:t>
          </a:r>
        </a:p>
      </dgm:t>
    </dgm:pt>
    <dgm:pt modelId="{606FA5F8-E9C1-4FBD-B04B-7B306EC54C83}" type="parTrans" cxnId="{ED999E85-6B4F-4B82-BADA-89900E920A14}">
      <dgm:prSet/>
      <dgm:spPr/>
      <dgm:t>
        <a:bodyPr/>
        <a:lstStyle/>
        <a:p>
          <a:endParaRPr lang="en-US"/>
        </a:p>
      </dgm:t>
    </dgm:pt>
    <dgm:pt modelId="{500AB4FE-1139-4ED2-A258-72AA7DC1F90F}" type="sibTrans" cxnId="{ED999E85-6B4F-4B82-BADA-89900E920A14}">
      <dgm:prSet/>
      <dgm:spPr/>
      <dgm:t>
        <a:bodyPr/>
        <a:lstStyle/>
        <a:p>
          <a:endParaRPr lang="en-US"/>
        </a:p>
      </dgm:t>
    </dgm:pt>
    <dgm:pt modelId="{7EFC2291-E3DA-4302-A665-2D389C77467F}">
      <dgm:prSet/>
      <dgm:spPr/>
      <dgm:t>
        <a:bodyPr/>
        <a:lstStyle/>
        <a:p>
          <a:pPr rtl="0"/>
          <a:r>
            <a:rPr lang="en-US">
              <a:latin typeface="Calibri Light"/>
            </a:rPr>
            <a:t>July </a:t>
          </a:r>
          <a:r>
            <a:rPr lang="en-US"/>
            <a:t> </a:t>
          </a:r>
          <a:r>
            <a:rPr lang="en-US">
              <a:latin typeface="Calibri Light"/>
            </a:rPr>
            <a:t>2026</a:t>
          </a:r>
          <a:endParaRPr lang="en-US"/>
        </a:p>
      </dgm:t>
    </dgm:pt>
    <dgm:pt modelId="{2F271A20-E290-4839-95AB-35A589464FAF}" type="parTrans" cxnId="{2AD1C564-DAAF-4A64-9254-8EEE705DC189}">
      <dgm:prSet/>
      <dgm:spPr/>
      <dgm:t>
        <a:bodyPr/>
        <a:lstStyle/>
        <a:p>
          <a:endParaRPr lang="en-US"/>
        </a:p>
      </dgm:t>
    </dgm:pt>
    <dgm:pt modelId="{ED684E9D-1CD0-4AF1-826F-DB1067961F89}" type="sibTrans" cxnId="{2AD1C564-DAAF-4A64-9254-8EEE705DC189}">
      <dgm:prSet/>
      <dgm:spPr/>
      <dgm:t>
        <a:bodyPr/>
        <a:lstStyle/>
        <a:p>
          <a:endParaRPr lang="en-US"/>
        </a:p>
      </dgm:t>
    </dgm:pt>
    <dgm:pt modelId="{2456D16C-A87B-477D-AF1C-E8BC33FB4889}">
      <dgm:prSet custT="1"/>
      <dgm:spPr/>
      <dgm:t>
        <a:bodyPr/>
        <a:lstStyle/>
        <a:p>
          <a:r>
            <a:rPr lang="en-US" sz="2000">
              <a:solidFill>
                <a:srgbClr val="0F5494"/>
              </a:solidFill>
              <a:latin typeface="EC Square Sans Pro"/>
            </a:rPr>
            <a:t>Notification of call results to applicants (TBC)</a:t>
          </a:r>
        </a:p>
      </dgm:t>
    </dgm:pt>
    <dgm:pt modelId="{C269294A-0B1A-467E-AC5F-080EB60B740A}" type="parTrans" cxnId="{F65E39BB-F76B-4AA4-BA08-8D95460D3938}">
      <dgm:prSet/>
      <dgm:spPr/>
      <dgm:t>
        <a:bodyPr/>
        <a:lstStyle/>
        <a:p>
          <a:endParaRPr lang="en-US"/>
        </a:p>
      </dgm:t>
    </dgm:pt>
    <dgm:pt modelId="{BA6A3A75-5B1C-4BD9-9866-1A20CCDB9024}" type="sibTrans" cxnId="{F65E39BB-F76B-4AA4-BA08-8D95460D3938}">
      <dgm:prSet/>
      <dgm:spPr/>
      <dgm:t>
        <a:bodyPr/>
        <a:lstStyle/>
        <a:p>
          <a:endParaRPr lang="en-US"/>
        </a:p>
      </dgm:t>
    </dgm:pt>
    <dgm:pt modelId="{902BB6F6-FB79-4E7E-9D42-8E281823F4CC}">
      <dgm:prSet/>
      <dgm:spPr/>
      <dgm:t>
        <a:bodyPr/>
        <a:lstStyle/>
        <a:p>
          <a:pPr rtl="0"/>
          <a:r>
            <a:rPr lang="en-US">
              <a:latin typeface="Calibri Light"/>
            </a:rPr>
            <a:t>end 2026 (Indicative)</a:t>
          </a:r>
          <a:endParaRPr lang="en-US"/>
        </a:p>
      </dgm:t>
    </dgm:pt>
    <dgm:pt modelId="{0FBE7107-825A-449C-A884-AEC7A33ECF55}" type="parTrans" cxnId="{34683AE4-E436-4F03-A54B-60B4D2F8B913}">
      <dgm:prSet/>
      <dgm:spPr/>
      <dgm:t>
        <a:bodyPr/>
        <a:lstStyle/>
        <a:p>
          <a:endParaRPr lang="en-US"/>
        </a:p>
      </dgm:t>
    </dgm:pt>
    <dgm:pt modelId="{4FD4072D-DA86-4715-B073-68CEB0379E88}" type="sibTrans" cxnId="{34683AE4-E436-4F03-A54B-60B4D2F8B913}">
      <dgm:prSet/>
      <dgm:spPr/>
      <dgm:t>
        <a:bodyPr/>
        <a:lstStyle/>
        <a:p>
          <a:endParaRPr lang="en-US"/>
        </a:p>
      </dgm:t>
    </dgm:pt>
    <dgm:pt modelId="{FFE38CA5-5E09-46ED-88EA-2D1DD3F56F3F}">
      <dgm:prSet custT="1"/>
      <dgm:spPr/>
      <dgm:t>
        <a:bodyPr/>
        <a:lstStyle/>
        <a:p>
          <a:r>
            <a:rPr lang="en-US" sz="2000">
              <a:solidFill>
                <a:srgbClr val="0F5494"/>
              </a:solidFill>
              <a:latin typeface="EC Square Sans Pro"/>
            </a:rPr>
            <a:t>Grant agreement signature for successful projects (TBC)</a:t>
          </a:r>
        </a:p>
      </dgm:t>
    </dgm:pt>
    <dgm:pt modelId="{82B843F1-5AFE-41AC-AD6C-432FC6D21653}" type="parTrans" cxnId="{B524257D-B21C-4B7A-B52F-2CD007016DCE}">
      <dgm:prSet/>
      <dgm:spPr/>
      <dgm:t>
        <a:bodyPr/>
        <a:lstStyle/>
        <a:p>
          <a:endParaRPr lang="en-US"/>
        </a:p>
      </dgm:t>
    </dgm:pt>
    <dgm:pt modelId="{25AB59FD-2EAB-479C-90E2-215DD11CB3A9}" type="sibTrans" cxnId="{B524257D-B21C-4B7A-B52F-2CD007016DCE}">
      <dgm:prSet/>
      <dgm:spPr/>
      <dgm:t>
        <a:bodyPr/>
        <a:lstStyle/>
        <a:p>
          <a:endParaRPr lang="en-US"/>
        </a:p>
      </dgm:t>
    </dgm:pt>
    <dgm:pt modelId="{D8B56B01-6118-4400-AF0F-943B0B703A5B}">
      <dgm:prSet/>
      <dgm:spPr/>
      <dgm:t>
        <a:bodyPr/>
        <a:lstStyle/>
        <a:p>
          <a:r>
            <a:rPr lang="en-US"/>
            <a:t>2027</a:t>
          </a:r>
        </a:p>
      </dgm:t>
    </dgm:pt>
    <dgm:pt modelId="{FF5DC618-6222-4103-ABEB-7C339C98DA5B}" type="parTrans" cxnId="{E9EC62D8-1BDC-4716-A908-565092078F0C}">
      <dgm:prSet/>
      <dgm:spPr/>
      <dgm:t>
        <a:bodyPr/>
        <a:lstStyle/>
        <a:p>
          <a:endParaRPr lang="en-US"/>
        </a:p>
      </dgm:t>
    </dgm:pt>
    <dgm:pt modelId="{634736C5-A8DC-41C6-8927-31400EF9780A}" type="sibTrans" cxnId="{E9EC62D8-1BDC-4716-A908-565092078F0C}">
      <dgm:prSet/>
      <dgm:spPr/>
      <dgm:t>
        <a:bodyPr/>
        <a:lstStyle/>
        <a:p>
          <a:endParaRPr lang="en-US"/>
        </a:p>
      </dgm:t>
    </dgm:pt>
    <dgm:pt modelId="{9925DB41-B2F6-4350-A463-29913D8E059C}">
      <dgm:prSet custT="1"/>
      <dgm:spPr/>
      <dgm:t>
        <a:bodyPr/>
        <a:lstStyle/>
        <a:p>
          <a:r>
            <a:rPr lang="en-US" sz="2000">
              <a:solidFill>
                <a:srgbClr val="0F5494"/>
              </a:solidFill>
              <a:latin typeface="EC Square Sans Pro"/>
            </a:rPr>
            <a:t>First EU-funded projects start (TBC)</a:t>
          </a:r>
        </a:p>
      </dgm:t>
    </dgm:pt>
    <dgm:pt modelId="{B07FDDD4-27E3-4511-8A0B-E03A32CA4B34}" type="parTrans" cxnId="{0AB60BF0-CB8D-41FC-8688-F7EA826EAAFC}">
      <dgm:prSet/>
      <dgm:spPr/>
      <dgm:t>
        <a:bodyPr/>
        <a:lstStyle/>
        <a:p>
          <a:endParaRPr lang="en-US"/>
        </a:p>
      </dgm:t>
    </dgm:pt>
    <dgm:pt modelId="{B6FB7C30-B698-4174-A5C6-60A0D718E89A}" type="sibTrans" cxnId="{0AB60BF0-CB8D-41FC-8688-F7EA826EAAFC}">
      <dgm:prSet/>
      <dgm:spPr/>
      <dgm:t>
        <a:bodyPr/>
        <a:lstStyle/>
        <a:p>
          <a:endParaRPr lang="en-US"/>
        </a:p>
      </dgm:t>
    </dgm:pt>
    <dgm:pt modelId="{6B294372-6CE5-40CC-9720-DBD4F04737CD}" type="pres">
      <dgm:prSet presAssocID="{F7403FCB-2738-4C57-ACD0-F232F32685E0}" presName="Name0" presStyleCnt="0">
        <dgm:presLayoutVars>
          <dgm:animLvl val="lvl"/>
          <dgm:resizeHandles val="exact"/>
        </dgm:presLayoutVars>
      </dgm:prSet>
      <dgm:spPr/>
    </dgm:pt>
    <dgm:pt modelId="{6322E358-7443-4BD0-8A19-4E6DFCDCF2E0}" type="pres">
      <dgm:prSet presAssocID="{E7213E48-9191-4294-8620-8A0B6AC15245}" presName="composite" presStyleCnt="0"/>
      <dgm:spPr/>
    </dgm:pt>
    <dgm:pt modelId="{1BA8056E-808D-4588-A2A2-9E3F6550DC62}" type="pres">
      <dgm:prSet presAssocID="{E7213E48-9191-4294-8620-8A0B6AC15245}" presName="L" presStyleLbl="solidFgAcc1" presStyleIdx="0" presStyleCnt="5">
        <dgm:presLayoutVars>
          <dgm:chMax val="0"/>
          <dgm:chPref val="0"/>
        </dgm:presLayoutVars>
      </dgm:prSet>
      <dgm:spPr/>
    </dgm:pt>
    <dgm:pt modelId="{4C2E4155-37A6-409F-AE41-AB6194321EDE}" type="pres">
      <dgm:prSet presAssocID="{E7213E48-9191-4294-8620-8A0B6AC15245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0320C992-99AE-48D7-BE3A-046E63AA09B0}" type="pres">
      <dgm:prSet presAssocID="{E7213E48-9191-4294-8620-8A0B6AC15245}" presName="desTx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AC9F6644-9574-4E9C-A007-C308A28FAE56}" type="pres">
      <dgm:prSet presAssocID="{E7213E48-9191-4294-8620-8A0B6AC15245}" presName="EmptyPlaceHolder" presStyleCnt="0"/>
      <dgm:spPr/>
    </dgm:pt>
    <dgm:pt modelId="{D1CAB1F3-B2C4-46F6-9534-BBEC9EA0A356}" type="pres">
      <dgm:prSet presAssocID="{41A07F11-84AF-4BCD-8825-206D11768E70}" presName="space" presStyleCnt="0"/>
      <dgm:spPr/>
    </dgm:pt>
    <dgm:pt modelId="{C8B4B0BE-B45D-4CFA-8894-3171F4D839C2}" type="pres">
      <dgm:prSet presAssocID="{16FEA890-9DEE-4846-8251-DC9F7E12DC2F}" presName="composite" presStyleCnt="0"/>
      <dgm:spPr/>
    </dgm:pt>
    <dgm:pt modelId="{543C5D19-4A7F-40D0-A1C5-8BBD1D91C289}" type="pres">
      <dgm:prSet presAssocID="{16FEA890-9DEE-4846-8251-DC9F7E12DC2F}" presName="L" presStyleLbl="solidFgAcc1" presStyleIdx="1" presStyleCnt="5">
        <dgm:presLayoutVars>
          <dgm:chMax val="0"/>
          <dgm:chPref val="0"/>
        </dgm:presLayoutVars>
      </dgm:prSet>
      <dgm:spPr/>
    </dgm:pt>
    <dgm:pt modelId="{C52DCD74-EA96-4D0D-8A4D-1D180E7E67FB}" type="pres">
      <dgm:prSet presAssocID="{16FEA890-9DEE-4846-8251-DC9F7E12DC2F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0DB3B4A6-F4A6-46D2-9D27-C30E4485BFF8}" type="pres">
      <dgm:prSet presAssocID="{16FEA890-9DEE-4846-8251-DC9F7E12DC2F}" presName="desTx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EECD4E87-3461-4872-9E15-95698492E80B}" type="pres">
      <dgm:prSet presAssocID="{16FEA890-9DEE-4846-8251-DC9F7E12DC2F}" presName="EmptyPlaceHolder" presStyleCnt="0"/>
      <dgm:spPr/>
    </dgm:pt>
    <dgm:pt modelId="{A66A9C5C-86E3-4E3E-878F-9FD7816BC71D}" type="pres">
      <dgm:prSet presAssocID="{55063F64-D48E-4C5B-8BDA-9B0ABDB9074E}" presName="space" presStyleCnt="0"/>
      <dgm:spPr/>
    </dgm:pt>
    <dgm:pt modelId="{4EB22655-EA33-4184-80E2-7487E7BC7F48}" type="pres">
      <dgm:prSet presAssocID="{7EFC2291-E3DA-4302-A665-2D389C77467F}" presName="composite" presStyleCnt="0"/>
      <dgm:spPr/>
    </dgm:pt>
    <dgm:pt modelId="{5EB811E0-D98B-4AB3-B59A-E7096B32D943}" type="pres">
      <dgm:prSet presAssocID="{7EFC2291-E3DA-4302-A665-2D389C77467F}" presName="L" presStyleLbl="solidFgAcc1" presStyleIdx="2" presStyleCnt="5">
        <dgm:presLayoutVars>
          <dgm:chMax val="0"/>
          <dgm:chPref val="0"/>
        </dgm:presLayoutVars>
      </dgm:prSet>
      <dgm:spPr/>
    </dgm:pt>
    <dgm:pt modelId="{6D029B9A-DEF1-4B76-B8FE-EDA5C5FB384E}" type="pres">
      <dgm:prSet presAssocID="{7EFC2291-E3DA-4302-A665-2D389C77467F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2AD7DC42-8720-479B-B329-E0D0F959108B}" type="pres">
      <dgm:prSet presAssocID="{7EFC2291-E3DA-4302-A665-2D389C77467F}" presName="desTx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6F274F51-7B29-41E5-A6C9-32E604275546}" type="pres">
      <dgm:prSet presAssocID="{7EFC2291-E3DA-4302-A665-2D389C77467F}" presName="EmptyPlaceHolder" presStyleCnt="0"/>
      <dgm:spPr/>
    </dgm:pt>
    <dgm:pt modelId="{3BCB284E-047D-4C5F-9FA3-A4C662A2C6D3}" type="pres">
      <dgm:prSet presAssocID="{ED684E9D-1CD0-4AF1-826F-DB1067961F89}" presName="space" presStyleCnt="0"/>
      <dgm:spPr/>
    </dgm:pt>
    <dgm:pt modelId="{69754C4B-15D2-4676-AAF2-4CEA0A304278}" type="pres">
      <dgm:prSet presAssocID="{902BB6F6-FB79-4E7E-9D42-8E281823F4CC}" presName="composite" presStyleCnt="0"/>
      <dgm:spPr/>
    </dgm:pt>
    <dgm:pt modelId="{DC0FA654-46A4-4058-B707-132D5F68FABF}" type="pres">
      <dgm:prSet presAssocID="{902BB6F6-FB79-4E7E-9D42-8E281823F4CC}" presName="L" presStyleLbl="solidFgAcc1" presStyleIdx="3" presStyleCnt="5">
        <dgm:presLayoutVars>
          <dgm:chMax val="0"/>
          <dgm:chPref val="0"/>
        </dgm:presLayoutVars>
      </dgm:prSet>
      <dgm:spPr/>
    </dgm:pt>
    <dgm:pt modelId="{EBFD5DF8-B26E-4925-A523-19AB01327628}" type="pres">
      <dgm:prSet presAssocID="{902BB6F6-FB79-4E7E-9D42-8E281823F4CC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1F5BADAB-6CEA-45FB-B57C-3DA69F4FBE95}" type="pres">
      <dgm:prSet presAssocID="{902BB6F6-FB79-4E7E-9D42-8E281823F4CC}" presName="desTx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72F303F4-E7E5-41E5-AA2D-A1650C924DF4}" type="pres">
      <dgm:prSet presAssocID="{902BB6F6-FB79-4E7E-9D42-8E281823F4CC}" presName="EmptyPlaceHolder" presStyleCnt="0"/>
      <dgm:spPr/>
    </dgm:pt>
    <dgm:pt modelId="{A27B9EB1-56F6-4981-840F-166C49E77952}" type="pres">
      <dgm:prSet presAssocID="{4FD4072D-DA86-4715-B073-68CEB0379E88}" presName="space" presStyleCnt="0"/>
      <dgm:spPr/>
    </dgm:pt>
    <dgm:pt modelId="{B053745D-BE0E-4F89-8C53-3890C79AD422}" type="pres">
      <dgm:prSet presAssocID="{D8B56B01-6118-4400-AF0F-943B0B703A5B}" presName="composite" presStyleCnt="0"/>
      <dgm:spPr/>
    </dgm:pt>
    <dgm:pt modelId="{63C26919-BAEC-451E-B427-AD81ECAB1287}" type="pres">
      <dgm:prSet presAssocID="{D8B56B01-6118-4400-AF0F-943B0B703A5B}" presName="L" presStyleLbl="solidFgAcc1" presStyleIdx="4" presStyleCnt="5">
        <dgm:presLayoutVars>
          <dgm:chMax val="0"/>
          <dgm:chPref val="0"/>
        </dgm:presLayoutVars>
      </dgm:prSet>
      <dgm:spPr/>
    </dgm:pt>
    <dgm:pt modelId="{CA627411-270F-44B6-AA90-2138BFBE36D5}" type="pres">
      <dgm:prSet presAssocID="{D8B56B01-6118-4400-AF0F-943B0B703A5B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0D0874A1-6B84-4E03-85BA-CB6B7D7FA8C9}" type="pres">
      <dgm:prSet presAssocID="{D8B56B01-6118-4400-AF0F-943B0B703A5B}" presName="desTx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7DF38E7A-6AF2-4CFE-A8F0-2813A6E700FC}" type="pres">
      <dgm:prSet presAssocID="{D8B56B01-6118-4400-AF0F-943B0B703A5B}" presName="EmptyPlaceHolder" presStyleCnt="0"/>
      <dgm:spPr/>
    </dgm:pt>
  </dgm:ptLst>
  <dgm:cxnLst>
    <dgm:cxn modelId="{5B186F0C-C6C8-41D0-8823-90E7D2327058}" type="presOf" srcId="{D8B56B01-6118-4400-AF0F-943B0B703A5B}" destId="{CA627411-270F-44B6-AA90-2138BFBE36D5}" srcOrd="0" destOrd="0" presId="urn:microsoft.com/office/officeart/2016/7/layout/AccentHomeChevronProcess"/>
    <dgm:cxn modelId="{6AB11E0F-E58F-489C-A51D-D9E57F6F4C6A}" type="presOf" srcId="{FFE38CA5-5E09-46ED-88EA-2D1DD3F56F3F}" destId="{1F5BADAB-6CEA-45FB-B57C-3DA69F4FBE95}" srcOrd="0" destOrd="0" presId="urn:microsoft.com/office/officeart/2016/7/layout/AccentHomeChevronProcess"/>
    <dgm:cxn modelId="{4D0CC829-0AC8-4DE8-AED3-DB6249E71E11}" type="presOf" srcId="{2456D16C-A87B-477D-AF1C-E8BC33FB4889}" destId="{2AD7DC42-8720-479B-B329-E0D0F959108B}" srcOrd="0" destOrd="0" presId="urn:microsoft.com/office/officeart/2016/7/layout/AccentHomeChevronProcess"/>
    <dgm:cxn modelId="{5F6D3C38-5621-4CE8-A920-C8A6BD4C3716}" type="presOf" srcId="{7EFC2291-E3DA-4302-A665-2D389C77467F}" destId="{6D029B9A-DEF1-4B76-B8FE-EDA5C5FB384E}" srcOrd="0" destOrd="0" presId="urn:microsoft.com/office/officeart/2016/7/layout/AccentHomeChevronProcess"/>
    <dgm:cxn modelId="{C8DB1C5D-CDFC-4185-867D-055CFBDB22D2}" srcId="{E7213E48-9191-4294-8620-8A0B6AC15245}" destId="{BED3A2A3-F46C-46B7-A7AF-2F7A124B04FD}" srcOrd="0" destOrd="0" parTransId="{761DE206-129A-4293-9ACF-E66A57068AF2}" sibTransId="{F77A0C1E-67F0-4B20-A52B-4D2FB360BF0B}"/>
    <dgm:cxn modelId="{2AD1C564-DAAF-4A64-9254-8EEE705DC189}" srcId="{F7403FCB-2738-4C57-ACD0-F232F32685E0}" destId="{7EFC2291-E3DA-4302-A665-2D389C77467F}" srcOrd="2" destOrd="0" parTransId="{2F271A20-E290-4839-95AB-35A589464FAF}" sibTransId="{ED684E9D-1CD0-4AF1-826F-DB1067961F89}"/>
    <dgm:cxn modelId="{2FF24E68-EC8D-4CA2-BC69-5FDB4E6E8A8F}" type="presOf" srcId="{9925DB41-B2F6-4350-A463-29913D8E059C}" destId="{0D0874A1-6B84-4E03-85BA-CB6B7D7FA8C9}" srcOrd="0" destOrd="0" presId="urn:microsoft.com/office/officeart/2016/7/layout/AccentHomeChevronProcess"/>
    <dgm:cxn modelId="{C88FA070-EC90-4CF5-AF45-6E3E1B6C40F4}" srcId="{F7403FCB-2738-4C57-ACD0-F232F32685E0}" destId="{16FEA890-9DEE-4846-8251-DC9F7E12DC2F}" srcOrd="1" destOrd="0" parTransId="{1828C960-5A4D-4B32-A7F0-A82C60501A70}" sibTransId="{55063F64-D48E-4C5B-8BDA-9B0ABDB9074E}"/>
    <dgm:cxn modelId="{B524257D-B21C-4B7A-B52F-2CD007016DCE}" srcId="{902BB6F6-FB79-4E7E-9D42-8E281823F4CC}" destId="{FFE38CA5-5E09-46ED-88EA-2D1DD3F56F3F}" srcOrd="0" destOrd="0" parTransId="{82B843F1-5AFE-41AC-AD6C-432FC6D21653}" sibTransId="{25AB59FD-2EAB-479C-90E2-215DD11CB3A9}"/>
    <dgm:cxn modelId="{ED999E85-6B4F-4B82-BADA-89900E920A14}" srcId="{16FEA890-9DEE-4846-8251-DC9F7E12DC2F}" destId="{C752CEA5-3160-47DA-82CD-8B61D3E0E395}" srcOrd="0" destOrd="0" parTransId="{606FA5F8-E9C1-4FBD-B04B-7B306EC54C83}" sibTransId="{500AB4FE-1139-4ED2-A258-72AA7DC1F90F}"/>
    <dgm:cxn modelId="{1435948C-7729-438F-80D0-2D231366B739}" type="presOf" srcId="{C752CEA5-3160-47DA-82CD-8B61D3E0E395}" destId="{0DB3B4A6-F4A6-46D2-9D27-C30E4485BFF8}" srcOrd="0" destOrd="0" presId="urn:microsoft.com/office/officeart/2016/7/layout/AccentHomeChevronProcess"/>
    <dgm:cxn modelId="{A8B1EE9A-CF3F-4D8C-BBAE-2CB7F1D93F48}" type="presOf" srcId="{E7213E48-9191-4294-8620-8A0B6AC15245}" destId="{4C2E4155-37A6-409F-AE41-AB6194321EDE}" srcOrd="0" destOrd="0" presId="urn:microsoft.com/office/officeart/2016/7/layout/AccentHomeChevronProcess"/>
    <dgm:cxn modelId="{19D121AC-E68E-432A-8F72-4C7C9815E757}" type="presOf" srcId="{16FEA890-9DEE-4846-8251-DC9F7E12DC2F}" destId="{C52DCD74-EA96-4D0D-8A4D-1D180E7E67FB}" srcOrd="0" destOrd="0" presId="urn:microsoft.com/office/officeart/2016/7/layout/AccentHomeChevronProcess"/>
    <dgm:cxn modelId="{503521BB-1943-43BC-895D-470A2983EDD9}" type="presOf" srcId="{BED3A2A3-F46C-46B7-A7AF-2F7A124B04FD}" destId="{0320C992-99AE-48D7-BE3A-046E63AA09B0}" srcOrd="0" destOrd="0" presId="urn:microsoft.com/office/officeart/2016/7/layout/AccentHomeChevronProcess"/>
    <dgm:cxn modelId="{F65E39BB-F76B-4AA4-BA08-8D95460D3938}" srcId="{7EFC2291-E3DA-4302-A665-2D389C77467F}" destId="{2456D16C-A87B-477D-AF1C-E8BC33FB4889}" srcOrd="0" destOrd="0" parTransId="{C269294A-0B1A-467E-AC5F-080EB60B740A}" sibTransId="{BA6A3A75-5B1C-4BD9-9866-1A20CCDB9024}"/>
    <dgm:cxn modelId="{855276CF-6972-46E2-A28E-E1FFA3D036B5}" type="presOf" srcId="{902BB6F6-FB79-4E7E-9D42-8E281823F4CC}" destId="{EBFD5DF8-B26E-4925-A523-19AB01327628}" srcOrd="0" destOrd="0" presId="urn:microsoft.com/office/officeart/2016/7/layout/AccentHomeChevronProcess"/>
    <dgm:cxn modelId="{E9EC62D8-1BDC-4716-A908-565092078F0C}" srcId="{F7403FCB-2738-4C57-ACD0-F232F32685E0}" destId="{D8B56B01-6118-4400-AF0F-943B0B703A5B}" srcOrd="4" destOrd="0" parTransId="{FF5DC618-6222-4103-ABEB-7C339C98DA5B}" sibTransId="{634736C5-A8DC-41C6-8927-31400EF9780A}"/>
    <dgm:cxn modelId="{34683AE4-E436-4F03-A54B-60B4D2F8B913}" srcId="{F7403FCB-2738-4C57-ACD0-F232F32685E0}" destId="{902BB6F6-FB79-4E7E-9D42-8E281823F4CC}" srcOrd="3" destOrd="0" parTransId="{0FBE7107-825A-449C-A884-AEC7A33ECF55}" sibTransId="{4FD4072D-DA86-4715-B073-68CEB0379E88}"/>
    <dgm:cxn modelId="{D448B9E5-B867-4506-BF64-08620044475C}" type="presOf" srcId="{F7403FCB-2738-4C57-ACD0-F232F32685E0}" destId="{6B294372-6CE5-40CC-9720-DBD4F04737CD}" srcOrd="0" destOrd="0" presId="urn:microsoft.com/office/officeart/2016/7/layout/AccentHomeChevronProcess"/>
    <dgm:cxn modelId="{5CA09BEF-8B44-41AA-8148-F9055315E9FD}" srcId="{F7403FCB-2738-4C57-ACD0-F232F32685E0}" destId="{E7213E48-9191-4294-8620-8A0B6AC15245}" srcOrd="0" destOrd="0" parTransId="{55A2B960-72C6-4847-8B4E-FC5D21A2909A}" sibTransId="{41A07F11-84AF-4BCD-8825-206D11768E70}"/>
    <dgm:cxn modelId="{0AB60BF0-CB8D-41FC-8688-F7EA826EAAFC}" srcId="{D8B56B01-6118-4400-AF0F-943B0B703A5B}" destId="{9925DB41-B2F6-4350-A463-29913D8E059C}" srcOrd="0" destOrd="0" parTransId="{B07FDDD4-27E3-4511-8A0B-E03A32CA4B34}" sibTransId="{B6FB7C30-B698-4174-A5C6-60A0D718E89A}"/>
    <dgm:cxn modelId="{882E0352-0892-46E0-A87F-173C3E65B0FF}" type="presParOf" srcId="{6B294372-6CE5-40CC-9720-DBD4F04737CD}" destId="{6322E358-7443-4BD0-8A19-4E6DFCDCF2E0}" srcOrd="0" destOrd="0" presId="urn:microsoft.com/office/officeart/2016/7/layout/AccentHomeChevronProcess"/>
    <dgm:cxn modelId="{A4DDA022-D523-478F-AC18-3B6CCB629BA8}" type="presParOf" srcId="{6322E358-7443-4BD0-8A19-4E6DFCDCF2E0}" destId="{1BA8056E-808D-4588-A2A2-9E3F6550DC62}" srcOrd="0" destOrd="0" presId="urn:microsoft.com/office/officeart/2016/7/layout/AccentHomeChevronProcess"/>
    <dgm:cxn modelId="{D1939FA9-3F4E-48B0-9E2E-5AAB3F646E23}" type="presParOf" srcId="{6322E358-7443-4BD0-8A19-4E6DFCDCF2E0}" destId="{4C2E4155-37A6-409F-AE41-AB6194321EDE}" srcOrd="1" destOrd="0" presId="urn:microsoft.com/office/officeart/2016/7/layout/AccentHomeChevronProcess"/>
    <dgm:cxn modelId="{9BEEF608-CBCE-44B2-B90B-B7682B62435A}" type="presParOf" srcId="{6322E358-7443-4BD0-8A19-4E6DFCDCF2E0}" destId="{0320C992-99AE-48D7-BE3A-046E63AA09B0}" srcOrd="2" destOrd="0" presId="urn:microsoft.com/office/officeart/2016/7/layout/AccentHomeChevronProcess"/>
    <dgm:cxn modelId="{7A58FA4D-0A0F-4AF2-8616-4722A8FD6A73}" type="presParOf" srcId="{6322E358-7443-4BD0-8A19-4E6DFCDCF2E0}" destId="{AC9F6644-9574-4E9C-A007-C308A28FAE56}" srcOrd="3" destOrd="0" presId="urn:microsoft.com/office/officeart/2016/7/layout/AccentHomeChevronProcess"/>
    <dgm:cxn modelId="{D835E6BD-9FB6-4502-B524-909121DDD8E3}" type="presParOf" srcId="{6B294372-6CE5-40CC-9720-DBD4F04737CD}" destId="{D1CAB1F3-B2C4-46F6-9534-BBEC9EA0A356}" srcOrd="1" destOrd="0" presId="urn:microsoft.com/office/officeart/2016/7/layout/AccentHomeChevronProcess"/>
    <dgm:cxn modelId="{30213692-511D-4606-AE99-BDF3FEF58ABF}" type="presParOf" srcId="{6B294372-6CE5-40CC-9720-DBD4F04737CD}" destId="{C8B4B0BE-B45D-4CFA-8894-3171F4D839C2}" srcOrd="2" destOrd="0" presId="urn:microsoft.com/office/officeart/2016/7/layout/AccentHomeChevronProcess"/>
    <dgm:cxn modelId="{7CE749E9-FCFA-47C5-865A-A2691734FE86}" type="presParOf" srcId="{C8B4B0BE-B45D-4CFA-8894-3171F4D839C2}" destId="{543C5D19-4A7F-40D0-A1C5-8BBD1D91C289}" srcOrd="0" destOrd="0" presId="urn:microsoft.com/office/officeart/2016/7/layout/AccentHomeChevronProcess"/>
    <dgm:cxn modelId="{0E2DD8F2-03AB-4426-B657-F8E5D69C55DD}" type="presParOf" srcId="{C8B4B0BE-B45D-4CFA-8894-3171F4D839C2}" destId="{C52DCD74-EA96-4D0D-8A4D-1D180E7E67FB}" srcOrd="1" destOrd="0" presId="urn:microsoft.com/office/officeart/2016/7/layout/AccentHomeChevronProcess"/>
    <dgm:cxn modelId="{B9C8B8AF-6F86-4529-BAAF-A63FF6DABF0D}" type="presParOf" srcId="{C8B4B0BE-B45D-4CFA-8894-3171F4D839C2}" destId="{0DB3B4A6-F4A6-46D2-9D27-C30E4485BFF8}" srcOrd="2" destOrd="0" presId="urn:microsoft.com/office/officeart/2016/7/layout/AccentHomeChevronProcess"/>
    <dgm:cxn modelId="{16251AB6-3DE8-4A75-8873-DFD6FC679BC8}" type="presParOf" srcId="{C8B4B0BE-B45D-4CFA-8894-3171F4D839C2}" destId="{EECD4E87-3461-4872-9E15-95698492E80B}" srcOrd="3" destOrd="0" presId="urn:microsoft.com/office/officeart/2016/7/layout/AccentHomeChevronProcess"/>
    <dgm:cxn modelId="{AB9D827B-1978-42D9-93D6-6AC58C2B4DF6}" type="presParOf" srcId="{6B294372-6CE5-40CC-9720-DBD4F04737CD}" destId="{A66A9C5C-86E3-4E3E-878F-9FD7816BC71D}" srcOrd="3" destOrd="0" presId="urn:microsoft.com/office/officeart/2016/7/layout/AccentHomeChevronProcess"/>
    <dgm:cxn modelId="{184D2204-B77B-45FE-9879-9354FF5870F0}" type="presParOf" srcId="{6B294372-6CE5-40CC-9720-DBD4F04737CD}" destId="{4EB22655-EA33-4184-80E2-7487E7BC7F48}" srcOrd="4" destOrd="0" presId="urn:microsoft.com/office/officeart/2016/7/layout/AccentHomeChevronProcess"/>
    <dgm:cxn modelId="{15DB551C-D68C-4C33-87D1-FF9380BE575B}" type="presParOf" srcId="{4EB22655-EA33-4184-80E2-7487E7BC7F48}" destId="{5EB811E0-D98B-4AB3-B59A-E7096B32D943}" srcOrd="0" destOrd="0" presId="urn:microsoft.com/office/officeart/2016/7/layout/AccentHomeChevronProcess"/>
    <dgm:cxn modelId="{65F12FE3-5703-41D2-825D-1FCCF01ED7D3}" type="presParOf" srcId="{4EB22655-EA33-4184-80E2-7487E7BC7F48}" destId="{6D029B9A-DEF1-4B76-B8FE-EDA5C5FB384E}" srcOrd="1" destOrd="0" presId="urn:microsoft.com/office/officeart/2016/7/layout/AccentHomeChevronProcess"/>
    <dgm:cxn modelId="{48D20853-DEA5-40E0-822D-2CEC1E90B1C9}" type="presParOf" srcId="{4EB22655-EA33-4184-80E2-7487E7BC7F48}" destId="{2AD7DC42-8720-479B-B329-E0D0F959108B}" srcOrd="2" destOrd="0" presId="urn:microsoft.com/office/officeart/2016/7/layout/AccentHomeChevronProcess"/>
    <dgm:cxn modelId="{4B9963AE-4BB5-4DB7-A190-C0D1F1D5ED8E}" type="presParOf" srcId="{4EB22655-EA33-4184-80E2-7487E7BC7F48}" destId="{6F274F51-7B29-41E5-A6C9-32E604275546}" srcOrd="3" destOrd="0" presId="urn:microsoft.com/office/officeart/2016/7/layout/AccentHomeChevronProcess"/>
    <dgm:cxn modelId="{266F500E-76DA-482A-9EE9-D23C36D9BCD7}" type="presParOf" srcId="{6B294372-6CE5-40CC-9720-DBD4F04737CD}" destId="{3BCB284E-047D-4C5F-9FA3-A4C662A2C6D3}" srcOrd="5" destOrd="0" presId="urn:microsoft.com/office/officeart/2016/7/layout/AccentHomeChevronProcess"/>
    <dgm:cxn modelId="{FB75D71B-BF08-49B9-9B09-AF312F189ACF}" type="presParOf" srcId="{6B294372-6CE5-40CC-9720-DBD4F04737CD}" destId="{69754C4B-15D2-4676-AAF2-4CEA0A304278}" srcOrd="6" destOrd="0" presId="urn:microsoft.com/office/officeart/2016/7/layout/AccentHomeChevronProcess"/>
    <dgm:cxn modelId="{5BCE6562-C710-4EF2-BEA1-CCD73DC45775}" type="presParOf" srcId="{69754C4B-15D2-4676-AAF2-4CEA0A304278}" destId="{DC0FA654-46A4-4058-B707-132D5F68FABF}" srcOrd="0" destOrd="0" presId="urn:microsoft.com/office/officeart/2016/7/layout/AccentHomeChevronProcess"/>
    <dgm:cxn modelId="{8633799A-30CA-436A-84BE-D7BD46DBD5C1}" type="presParOf" srcId="{69754C4B-15D2-4676-AAF2-4CEA0A304278}" destId="{EBFD5DF8-B26E-4925-A523-19AB01327628}" srcOrd="1" destOrd="0" presId="urn:microsoft.com/office/officeart/2016/7/layout/AccentHomeChevronProcess"/>
    <dgm:cxn modelId="{391FCEEF-7584-49E3-B986-AAC07D1085F9}" type="presParOf" srcId="{69754C4B-15D2-4676-AAF2-4CEA0A304278}" destId="{1F5BADAB-6CEA-45FB-B57C-3DA69F4FBE95}" srcOrd="2" destOrd="0" presId="urn:microsoft.com/office/officeart/2016/7/layout/AccentHomeChevronProcess"/>
    <dgm:cxn modelId="{3F31A06F-A45F-497B-8206-254FF55646AC}" type="presParOf" srcId="{69754C4B-15D2-4676-AAF2-4CEA0A304278}" destId="{72F303F4-E7E5-41E5-AA2D-A1650C924DF4}" srcOrd="3" destOrd="0" presId="urn:microsoft.com/office/officeart/2016/7/layout/AccentHomeChevronProcess"/>
    <dgm:cxn modelId="{1B6D3ADF-1D7D-4655-B77E-0CD438F62B78}" type="presParOf" srcId="{6B294372-6CE5-40CC-9720-DBD4F04737CD}" destId="{A27B9EB1-56F6-4981-840F-166C49E77952}" srcOrd="7" destOrd="0" presId="urn:microsoft.com/office/officeart/2016/7/layout/AccentHomeChevronProcess"/>
    <dgm:cxn modelId="{D435CF35-A611-4146-AC1E-61B11593FB4B}" type="presParOf" srcId="{6B294372-6CE5-40CC-9720-DBD4F04737CD}" destId="{B053745D-BE0E-4F89-8C53-3890C79AD422}" srcOrd="8" destOrd="0" presId="urn:microsoft.com/office/officeart/2016/7/layout/AccentHomeChevronProcess"/>
    <dgm:cxn modelId="{3BC1B507-F84C-4985-BB92-7ECF1B135B1F}" type="presParOf" srcId="{B053745D-BE0E-4F89-8C53-3890C79AD422}" destId="{63C26919-BAEC-451E-B427-AD81ECAB1287}" srcOrd="0" destOrd="0" presId="urn:microsoft.com/office/officeart/2016/7/layout/AccentHomeChevronProcess"/>
    <dgm:cxn modelId="{94E6F354-439F-4644-A231-052DC168D64E}" type="presParOf" srcId="{B053745D-BE0E-4F89-8C53-3890C79AD422}" destId="{CA627411-270F-44B6-AA90-2138BFBE36D5}" srcOrd="1" destOrd="0" presId="urn:microsoft.com/office/officeart/2016/7/layout/AccentHomeChevronProcess"/>
    <dgm:cxn modelId="{1603C9BC-2A32-47D7-B695-40E389F8F27A}" type="presParOf" srcId="{B053745D-BE0E-4F89-8C53-3890C79AD422}" destId="{0D0874A1-6B84-4E03-85BA-CB6B7D7FA8C9}" srcOrd="2" destOrd="0" presId="urn:microsoft.com/office/officeart/2016/7/layout/AccentHomeChevronProcess"/>
    <dgm:cxn modelId="{D98E324C-08E9-463C-A383-D441E170F9B4}" type="presParOf" srcId="{B053745D-BE0E-4F89-8C53-3890C79AD422}" destId="{7DF38E7A-6AF2-4CFE-A8F0-2813A6E700FC}" srcOrd="3" destOrd="0" presId="urn:microsoft.com/office/officeart/2016/7/layout/AccentHomeChevro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C6125A8-EDA2-4BB6-BA7E-0A8E9DB96297}" type="doc">
      <dgm:prSet loTypeId="urn:microsoft.com/office/officeart/2018/5/layout/IconCircleLabelList" loCatId="icon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A3A2718-D9A0-4D96-83C5-220F012CF9CD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sz="1600" b="0">
              <a:solidFill>
                <a:srgbClr val="0F5494"/>
              </a:solidFill>
              <a:latin typeface="EC Square Sans Pro" panose="020B0506040000020004" pitchFamily="34" charset="0"/>
            </a:rPr>
            <a:t>Networking events (conferences, workshops, etc.)</a:t>
          </a:r>
          <a:endParaRPr lang="en-US" sz="1600" b="0">
            <a:solidFill>
              <a:srgbClr val="0F5494"/>
            </a:solidFill>
            <a:latin typeface="EC Square Sans Pro" panose="020B0506040000020004" pitchFamily="34" charset="0"/>
          </a:endParaRPr>
        </a:p>
      </dgm:t>
    </dgm:pt>
    <dgm:pt modelId="{732D361A-F0E6-4F3B-8CD2-F6084C11F4FF}" type="parTrans" cxnId="{172C7226-E2AF-46B7-837E-1FC0C75350E3}">
      <dgm:prSet/>
      <dgm:spPr/>
      <dgm:t>
        <a:bodyPr/>
        <a:lstStyle/>
        <a:p>
          <a:endParaRPr lang="en-US"/>
        </a:p>
      </dgm:t>
    </dgm:pt>
    <dgm:pt modelId="{CE9D7931-2E8A-4A22-AEAF-DFF0B7D4ED00}" type="sibTrans" cxnId="{172C7226-E2AF-46B7-837E-1FC0C75350E3}">
      <dgm:prSet/>
      <dgm:spPr/>
      <dgm:t>
        <a:bodyPr/>
        <a:lstStyle/>
        <a:p>
          <a:endParaRPr lang="en-US"/>
        </a:p>
      </dgm:t>
    </dgm:pt>
    <dgm:pt modelId="{4EF42BF8-D35B-4F7C-915B-69F2F19CAB7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sz="1600" b="0">
              <a:solidFill>
                <a:srgbClr val="0F5494"/>
              </a:solidFill>
              <a:latin typeface="EC Square Sans Pro" panose="020B0506040000020004" pitchFamily="34" charset="0"/>
            </a:rPr>
            <a:t>Former or current collaborations</a:t>
          </a:r>
          <a:endParaRPr lang="en-US" sz="1600" b="0">
            <a:solidFill>
              <a:srgbClr val="0F5494"/>
            </a:solidFill>
            <a:latin typeface="EC Square Sans Pro" panose="020B0506040000020004" pitchFamily="34" charset="0"/>
          </a:endParaRPr>
        </a:p>
      </dgm:t>
    </dgm:pt>
    <dgm:pt modelId="{F7C7AA62-6C27-4357-8AF6-EC17B7042480}" type="parTrans" cxnId="{6869B7AB-2450-4B72-A9D1-43A1685B1971}">
      <dgm:prSet/>
      <dgm:spPr/>
      <dgm:t>
        <a:bodyPr/>
        <a:lstStyle/>
        <a:p>
          <a:endParaRPr lang="en-US"/>
        </a:p>
      </dgm:t>
    </dgm:pt>
    <dgm:pt modelId="{D358DEB5-0627-4A50-A915-2717585FB276}" type="sibTrans" cxnId="{6869B7AB-2450-4B72-A9D1-43A1685B1971}">
      <dgm:prSet/>
      <dgm:spPr/>
      <dgm:t>
        <a:bodyPr/>
        <a:lstStyle/>
        <a:p>
          <a:endParaRPr lang="en-US"/>
        </a:p>
      </dgm:t>
    </dgm:pt>
    <dgm:pt modelId="{2B64F42A-F041-4D3E-90B8-AF5ED97E2FB2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sz="1600" b="0">
              <a:solidFill>
                <a:srgbClr val="0F5494"/>
              </a:solidFill>
              <a:latin typeface="EC Square Sans Pro" panose="020B0506040000020004" pitchFamily="34" charset="0"/>
            </a:rPr>
            <a:t>Joint projects</a:t>
          </a:r>
          <a:endParaRPr lang="en-US" sz="1600" b="0">
            <a:solidFill>
              <a:srgbClr val="0F5494"/>
            </a:solidFill>
            <a:latin typeface="EC Square Sans Pro" panose="020B0506040000020004" pitchFamily="34" charset="0"/>
          </a:endParaRPr>
        </a:p>
      </dgm:t>
    </dgm:pt>
    <dgm:pt modelId="{EBEABAE4-FE67-4BDA-840E-76BE009D2958}" type="parTrans" cxnId="{32188991-70C3-4478-9712-D3DC660EA207}">
      <dgm:prSet/>
      <dgm:spPr/>
      <dgm:t>
        <a:bodyPr/>
        <a:lstStyle/>
        <a:p>
          <a:endParaRPr lang="en-US"/>
        </a:p>
      </dgm:t>
    </dgm:pt>
    <dgm:pt modelId="{FA4AB8FA-610B-4479-AA88-37DF1B10490E}" type="sibTrans" cxnId="{32188991-70C3-4478-9712-D3DC660EA207}">
      <dgm:prSet/>
      <dgm:spPr/>
      <dgm:t>
        <a:bodyPr/>
        <a:lstStyle/>
        <a:p>
          <a:endParaRPr lang="en-US"/>
        </a:p>
      </dgm:t>
    </dgm:pt>
    <dgm:pt modelId="{39B3CC65-640E-4E37-B0BB-BC3F251E6C5B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sz="1600" u="sng">
              <a:latin typeface="EC Square Sans Pro" panose="020B0506040000020004" pitchFamily="34" charset="0"/>
              <a:hlinkClick xmlns:r="http://schemas.openxmlformats.org/officeDocument/2006/relationships" r:id="rId1"/>
            </a:rPr>
            <a:t>Funding and Tender Opportunities Portal</a:t>
          </a:r>
          <a:endParaRPr lang="en-US" sz="1600">
            <a:latin typeface="EC Square Sans Pro" panose="020B0506040000020004" pitchFamily="34" charset="0"/>
          </a:endParaRPr>
        </a:p>
      </dgm:t>
    </dgm:pt>
    <dgm:pt modelId="{1134AF42-3EDA-4277-9A56-80A6B10E4B16}" type="parTrans" cxnId="{01A3C936-BE9A-4D4A-AC1B-ADA12F2BA8ED}">
      <dgm:prSet/>
      <dgm:spPr/>
      <dgm:t>
        <a:bodyPr/>
        <a:lstStyle/>
        <a:p>
          <a:endParaRPr lang="en-US"/>
        </a:p>
      </dgm:t>
    </dgm:pt>
    <dgm:pt modelId="{8AA28739-9E3B-4CF8-8EFF-24B54BED8CFC}" type="sibTrans" cxnId="{01A3C936-BE9A-4D4A-AC1B-ADA12F2BA8ED}">
      <dgm:prSet/>
      <dgm:spPr/>
      <dgm:t>
        <a:bodyPr/>
        <a:lstStyle/>
        <a:p>
          <a:endParaRPr lang="en-US"/>
        </a:p>
      </dgm:t>
    </dgm:pt>
    <dgm:pt modelId="{356E6C90-943C-4E4F-8D37-81713B920C3B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sz="1600" b="0">
              <a:latin typeface="EC Square Sans Pro" panose="020B0506040000020004" pitchFamily="34" charset="0"/>
              <a:hlinkClick xmlns:r="http://schemas.openxmlformats.org/officeDocument/2006/relationships" r:id="rId2"/>
            </a:rPr>
            <a:t>National Contact Point</a:t>
          </a:r>
          <a:endParaRPr lang="en-US" sz="1600" b="0">
            <a:latin typeface="EC Square Sans Pro" panose="020B0506040000020004" pitchFamily="34" charset="0"/>
          </a:endParaRPr>
        </a:p>
      </dgm:t>
    </dgm:pt>
    <dgm:pt modelId="{13197625-D0C6-4249-83C6-2C8A1B0A7818}" type="parTrans" cxnId="{B457B639-508A-4B5E-B2AC-F86409E566BC}">
      <dgm:prSet/>
      <dgm:spPr/>
      <dgm:t>
        <a:bodyPr/>
        <a:lstStyle/>
        <a:p>
          <a:endParaRPr lang="en-IE"/>
        </a:p>
      </dgm:t>
    </dgm:pt>
    <dgm:pt modelId="{309BFE4B-06A5-4CCA-B104-586A41B8A4AC}" type="sibTrans" cxnId="{B457B639-508A-4B5E-B2AC-F86409E566BC}">
      <dgm:prSet/>
      <dgm:spPr/>
      <dgm:t>
        <a:bodyPr/>
        <a:lstStyle/>
        <a:p>
          <a:endParaRPr lang="en-IE"/>
        </a:p>
      </dgm:t>
    </dgm:pt>
    <dgm:pt modelId="{0B29130B-7F1F-452B-9F4D-0CE747C5082A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IE" sz="1600" b="0" i="0">
              <a:latin typeface="EC Square Sans Pro" panose="020B0506040000020004" pitchFamily="34" charset="0"/>
              <a:hlinkClick xmlns:r="http://schemas.openxmlformats.org/officeDocument/2006/relationships" r:id="rId3"/>
            </a:rPr>
            <a:t>MSCA matchmaking platform</a:t>
          </a:r>
          <a:endParaRPr lang="en-US" sz="1600" b="0">
            <a:latin typeface="EC Square Sans Pro" panose="020B0506040000020004" pitchFamily="34" charset="0"/>
          </a:endParaRPr>
        </a:p>
      </dgm:t>
    </dgm:pt>
    <dgm:pt modelId="{1DE315DD-EDE8-4B11-A110-14CFF728161A}" type="parTrans" cxnId="{B4F70AA4-9084-4174-86D6-7A192213AA72}">
      <dgm:prSet/>
      <dgm:spPr/>
      <dgm:t>
        <a:bodyPr/>
        <a:lstStyle/>
        <a:p>
          <a:endParaRPr lang="en-IE"/>
        </a:p>
      </dgm:t>
    </dgm:pt>
    <dgm:pt modelId="{56E92C1A-BFBD-4335-B8B8-72EF0FBDF5A7}" type="sibTrans" cxnId="{B4F70AA4-9084-4174-86D6-7A192213AA72}">
      <dgm:prSet/>
      <dgm:spPr/>
      <dgm:t>
        <a:bodyPr/>
        <a:lstStyle/>
        <a:p>
          <a:endParaRPr lang="en-IE"/>
        </a:p>
      </dgm:t>
    </dgm:pt>
    <dgm:pt modelId="{DBE74A0E-9E1E-4CFD-8B1E-AD0217D2C53D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IE" sz="1600">
              <a:latin typeface="EC Square Sans Pro" panose="020B0506040000020004" pitchFamily="34" charset="0"/>
              <a:hlinkClick xmlns:r="http://schemas.openxmlformats.org/officeDocument/2006/relationships" r:id="rId4"/>
            </a:rPr>
            <a:t>European Enterprise Network</a:t>
          </a:r>
          <a:endParaRPr lang="en-IE" sz="1600">
            <a:latin typeface="EC Square Sans Pro" panose="020B0506040000020004" pitchFamily="34" charset="0"/>
          </a:endParaRPr>
        </a:p>
      </dgm:t>
    </dgm:pt>
    <dgm:pt modelId="{F787FD3C-4BC0-4B9A-9B43-D470E8844A95}" type="parTrans" cxnId="{FF1A74C2-C2DB-4678-8031-042207FB9B17}">
      <dgm:prSet/>
      <dgm:spPr/>
      <dgm:t>
        <a:bodyPr/>
        <a:lstStyle/>
        <a:p>
          <a:endParaRPr lang="en-IE"/>
        </a:p>
      </dgm:t>
    </dgm:pt>
    <dgm:pt modelId="{B1E3B733-FF85-4C93-B287-57D835B814FF}" type="sibTrans" cxnId="{FF1A74C2-C2DB-4678-8031-042207FB9B17}">
      <dgm:prSet/>
      <dgm:spPr/>
      <dgm:t>
        <a:bodyPr/>
        <a:lstStyle/>
        <a:p>
          <a:endParaRPr lang="en-IE"/>
        </a:p>
      </dgm:t>
    </dgm:pt>
    <dgm:pt modelId="{146E7AE1-1A3D-4345-86AB-34F0956D83A7}" type="pres">
      <dgm:prSet presAssocID="{4C6125A8-EDA2-4BB6-BA7E-0A8E9DB96297}" presName="root" presStyleCnt="0">
        <dgm:presLayoutVars>
          <dgm:dir/>
          <dgm:resizeHandles val="exact"/>
        </dgm:presLayoutVars>
      </dgm:prSet>
      <dgm:spPr/>
    </dgm:pt>
    <dgm:pt modelId="{A70C9402-9F05-4DA9-97F7-3549E3AAF1F5}" type="pres">
      <dgm:prSet presAssocID="{8A3A2718-D9A0-4D96-83C5-220F012CF9CD}" presName="compNode" presStyleCnt="0"/>
      <dgm:spPr/>
    </dgm:pt>
    <dgm:pt modelId="{11639406-EF6E-4C69-B044-850F6847BC63}" type="pres">
      <dgm:prSet presAssocID="{8A3A2718-D9A0-4D96-83C5-220F012CF9CD}" presName="iconBgRect" presStyleLbl="bgShp" presStyleIdx="0" presStyleCnt="7"/>
      <dgm:spPr/>
    </dgm:pt>
    <dgm:pt modelId="{2F0B9FEA-3AE2-4F85-B38D-45423CE61761}" type="pres">
      <dgm:prSet presAssocID="{8A3A2718-D9A0-4D96-83C5-220F012CF9CD}" presName="iconRect" presStyleLbl="node1" presStyleIdx="0" presStyleCnt="7" custLinFactNeighborX="-3131" custLinFactNeighborY="-2042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76FA81B3-FF07-412F-81A5-89AEA1012A5D}" type="pres">
      <dgm:prSet presAssocID="{8A3A2718-D9A0-4D96-83C5-220F012CF9CD}" presName="spaceRect" presStyleCnt="0"/>
      <dgm:spPr/>
    </dgm:pt>
    <dgm:pt modelId="{3BC89AF1-3C96-443C-B992-4F63105B4281}" type="pres">
      <dgm:prSet presAssocID="{8A3A2718-D9A0-4D96-83C5-220F012CF9CD}" presName="textRect" presStyleLbl="revTx" presStyleIdx="0" presStyleCnt="7">
        <dgm:presLayoutVars>
          <dgm:chMax val="1"/>
          <dgm:chPref val="1"/>
        </dgm:presLayoutVars>
      </dgm:prSet>
      <dgm:spPr/>
    </dgm:pt>
    <dgm:pt modelId="{750119CB-D0FE-4C72-812B-0393B6A3F89F}" type="pres">
      <dgm:prSet presAssocID="{CE9D7931-2E8A-4A22-AEAF-DFF0B7D4ED00}" presName="sibTrans" presStyleCnt="0"/>
      <dgm:spPr/>
    </dgm:pt>
    <dgm:pt modelId="{8DCA75FA-EA2D-4D27-8EAD-48E48D668690}" type="pres">
      <dgm:prSet presAssocID="{4EF42BF8-D35B-4F7C-915B-69F2F19CAB79}" presName="compNode" presStyleCnt="0"/>
      <dgm:spPr/>
    </dgm:pt>
    <dgm:pt modelId="{FCECF53D-31BA-4557-93EF-258E8EFCE971}" type="pres">
      <dgm:prSet presAssocID="{4EF42BF8-D35B-4F7C-915B-69F2F19CAB79}" presName="iconBgRect" presStyleLbl="bgShp" presStyleIdx="1" presStyleCnt="7"/>
      <dgm:spPr/>
    </dgm:pt>
    <dgm:pt modelId="{C0222125-0223-465A-953F-4229ADDBFA62}" type="pres">
      <dgm:prSet presAssocID="{4EF42BF8-D35B-4F7C-915B-69F2F19CAB79}" presName="iconRect" presStyleLbl="node1" presStyleIdx="1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F9E4FA6A-CE46-440E-81BD-094A9F87D138}" type="pres">
      <dgm:prSet presAssocID="{4EF42BF8-D35B-4F7C-915B-69F2F19CAB79}" presName="spaceRect" presStyleCnt="0"/>
      <dgm:spPr/>
    </dgm:pt>
    <dgm:pt modelId="{20A30AD7-5BE7-4376-A8E7-F478BC8C0C15}" type="pres">
      <dgm:prSet presAssocID="{4EF42BF8-D35B-4F7C-915B-69F2F19CAB79}" presName="textRect" presStyleLbl="revTx" presStyleIdx="1" presStyleCnt="7">
        <dgm:presLayoutVars>
          <dgm:chMax val="1"/>
          <dgm:chPref val="1"/>
        </dgm:presLayoutVars>
      </dgm:prSet>
      <dgm:spPr/>
    </dgm:pt>
    <dgm:pt modelId="{7F721BCD-4F08-42D7-99E8-A02D3CA6DA94}" type="pres">
      <dgm:prSet presAssocID="{D358DEB5-0627-4A50-A915-2717585FB276}" presName="sibTrans" presStyleCnt="0"/>
      <dgm:spPr/>
    </dgm:pt>
    <dgm:pt modelId="{DDF44F76-D529-44F1-8620-0625E6D619A5}" type="pres">
      <dgm:prSet presAssocID="{2B64F42A-F041-4D3E-90B8-AF5ED97E2FB2}" presName="compNode" presStyleCnt="0"/>
      <dgm:spPr/>
    </dgm:pt>
    <dgm:pt modelId="{55C045C3-B9E1-4B34-B562-0DDDD0464C67}" type="pres">
      <dgm:prSet presAssocID="{2B64F42A-F041-4D3E-90B8-AF5ED97E2FB2}" presName="iconBgRect" presStyleLbl="bgShp" presStyleIdx="2" presStyleCnt="7"/>
      <dgm:spPr/>
    </dgm:pt>
    <dgm:pt modelId="{BD149600-18DB-49B1-92CD-430AAD7EE8AA}" type="pres">
      <dgm:prSet presAssocID="{2B64F42A-F041-4D3E-90B8-AF5ED97E2FB2}" presName="iconRect" presStyleLbl="node1" presStyleIdx="2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andshake with solid fill"/>
        </a:ext>
      </dgm:extLst>
    </dgm:pt>
    <dgm:pt modelId="{A1B040F8-47C7-4A2B-B7D6-BF9CCC5301E7}" type="pres">
      <dgm:prSet presAssocID="{2B64F42A-F041-4D3E-90B8-AF5ED97E2FB2}" presName="spaceRect" presStyleCnt="0"/>
      <dgm:spPr/>
    </dgm:pt>
    <dgm:pt modelId="{3510C630-953A-4749-A69B-8A0E9F358706}" type="pres">
      <dgm:prSet presAssocID="{2B64F42A-F041-4D3E-90B8-AF5ED97E2FB2}" presName="textRect" presStyleLbl="revTx" presStyleIdx="2" presStyleCnt="7" custScaleX="66154" custLinFactNeighborX="1572" custLinFactNeighborY="-1965">
        <dgm:presLayoutVars>
          <dgm:chMax val="1"/>
          <dgm:chPref val="1"/>
        </dgm:presLayoutVars>
      </dgm:prSet>
      <dgm:spPr/>
    </dgm:pt>
    <dgm:pt modelId="{2E6C2BBD-4F83-4EEF-BCC9-D427F5A1A1FD}" type="pres">
      <dgm:prSet presAssocID="{FA4AB8FA-610B-4479-AA88-37DF1B10490E}" presName="sibTrans" presStyleCnt="0"/>
      <dgm:spPr/>
    </dgm:pt>
    <dgm:pt modelId="{1C6F73BC-604C-41A1-8A0F-A98024759DFB}" type="pres">
      <dgm:prSet presAssocID="{39B3CC65-640E-4E37-B0BB-BC3F251E6C5B}" presName="compNode" presStyleCnt="0"/>
      <dgm:spPr/>
    </dgm:pt>
    <dgm:pt modelId="{A1715946-097C-495E-9171-AA11AA2E66A1}" type="pres">
      <dgm:prSet presAssocID="{39B3CC65-640E-4E37-B0BB-BC3F251E6C5B}" presName="iconBgRect" presStyleLbl="bgShp" presStyleIdx="3" presStyleCnt="7"/>
      <dgm:spPr/>
    </dgm:pt>
    <dgm:pt modelId="{B8D2201C-1C9B-4C87-82B1-BC905601593D}" type="pres">
      <dgm:prSet presAssocID="{39B3CC65-640E-4E37-B0BB-BC3F251E6C5B}" presName="iconRect" presStyleLbl="node1" presStyleIdx="3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30BAE311-0BF6-44D3-AABD-66151052DAF3}" type="pres">
      <dgm:prSet presAssocID="{39B3CC65-640E-4E37-B0BB-BC3F251E6C5B}" presName="spaceRect" presStyleCnt="0"/>
      <dgm:spPr/>
    </dgm:pt>
    <dgm:pt modelId="{CE12C377-85A4-4E39-9903-11DD773D9F47}" type="pres">
      <dgm:prSet presAssocID="{39B3CC65-640E-4E37-B0BB-BC3F251E6C5B}" presName="textRect" presStyleLbl="revTx" presStyleIdx="3" presStyleCnt="7" custScaleX="83797">
        <dgm:presLayoutVars>
          <dgm:chMax val="1"/>
          <dgm:chPref val="1"/>
        </dgm:presLayoutVars>
      </dgm:prSet>
      <dgm:spPr/>
    </dgm:pt>
    <dgm:pt modelId="{BDBCA7B9-35C5-495C-B297-90383C614596}" type="pres">
      <dgm:prSet presAssocID="{8AA28739-9E3B-4CF8-8EFF-24B54BED8CFC}" presName="sibTrans" presStyleCnt="0"/>
      <dgm:spPr/>
    </dgm:pt>
    <dgm:pt modelId="{39147D3F-50B1-432E-965C-D218D0AA287A}" type="pres">
      <dgm:prSet presAssocID="{356E6C90-943C-4E4F-8D37-81713B920C3B}" presName="compNode" presStyleCnt="0"/>
      <dgm:spPr/>
    </dgm:pt>
    <dgm:pt modelId="{246FB8F5-128F-41B6-8496-B1B16F038857}" type="pres">
      <dgm:prSet presAssocID="{356E6C90-943C-4E4F-8D37-81713B920C3B}" presName="iconBgRect" presStyleLbl="bgShp" presStyleIdx="4" presStyleCnt="7" custLinFactX="194374" custLinFactNeighborX="200000" custLinFactNeighborY="-7733"/>
      <dgm:spPr/>
    </dgm:pt>
    <dgm:pt modelId="{9882FE8C-B7C6-4AD8-B83A-4B26D0450CDD}" type="pres">
      <dgm:prSet presAssocID="{356E6C90-943C-4E4F-8D37-81713B920C3B}" presName="iconRect" presStyleLbl="node1" presStyleIdx="4" presStyleCnt="7" custLinFactX="300000" custLinFactNeighborX="389582" custLinFactNeighborY="-6738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eceiver"/>
        </a:ext>
      </dgm:extLst>
    </dgm:pt>
    <dgm:pt modelId="{C2163EDE-DB41-4BF1-9229-707BD18B5AAA}" type="pres">
      <dgm:prSet presAssocID="{356E6C90-943C-4E4F-8D37-81713B920C3B}" presName="spaceRect" presStyleCnt="0"/>
      <dgm:spPr/>
    </dgm:pt>
    <dgm:pt modelId="{98AB157C-7DF3-4E89-BAA2-A0D5D05A2D7D}" type="pres">
      <dgm:prSet presAssocID="{356E6C90-943C-4E4F-8D37-81713B920C3B}" presName="textRect" presStyleLbl="revTx" presStyleIdx="4" presStyleCnt="7" custScaleX="75808" custLinFactX="100000" custLinFactNeighborX="146090" custLinFactNeighborY="-25703">
        <dgm:presLayoutVars>
          <dgm:chMax val="1"/>
          <dgm:chPref val="1"/>
        </dgm:presLayoutVars>
      </dgm:prSet>
      <dgm:spPr/>
    </dgm:pt>
    <dgm:pt modelId="{DA6B2452-E93A-4ADE-AA0E-320E199F6334}" type="pres">
      <dgm:prSet presAssocID="{309BFE4B-06A5-4CCA-B104-586A41B8A4AC}" presName="sibTrans" presStyleCnt="0"/>
      <dgm:spPr/>
    </dgm:pt>
    <dgm:pt modelId="{6B6BE7E0-5F8E-44C5-980C-25AA27EBA330}" type="pres">
      <dgm:prSet presAssocID="{0B29130B-7F1F-452B-9F4D-0CE747C5082A}" presName="compNode" presStyleCnt="0"/>
      <dgm:spPr/>
    </dgm:pt>
    <dgm:pt modelId="{811E4ED9-DEE2-4A6E-9F1C-13835D69C690}" type="pres">
      <dgm:prSet presAssocID="{0B29130B-7F1F-452B-9F4D-0CE747C5082A}" presName="iconBgRect" presStyleLbl="bgShp" presStyleIdx="5" presStyleCnt="7" custLinFactX="-90743" custLinFactNeighborX="-100000" custLinFactNeighborY="-3866"/>
      <dgm:spPr/>
    </dgm:pt>
    <dgm:pt modelId="{E211191E-FA59-4161-B036-9E9275ED6E36}" type="pres">
      <dgm:prSet presAssocID="{0B29130B-7F1F-452B-9F4D-0CE747C5082A}" presName="iconRect" presStyleLbl="node1" presStyleIdx="5" presStyleCnt="7" custLinFactX="-133020" custLinFactNeighborX="-200000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A4A35BF3-8FB6-4A89-9F8E-D36B8269F829}" type="pres">
      <dgm:prSet presAssocID="{0B29130B-7F1F-452B-9F4D-0CE747C5082A}" presName="spaceRect" presStyleCnt="0"/>
      <dgm:spPr/>
    </dgm:pt>
    <dgm:pt modelId="{6522DDFF-7B63-4E5D-9750-8D7366699C8B}" type="pres">
      <dgm:prSet presAssocID="{0B29130B-7F1F-452B-9F4D-0CE747C5082A}" presName="textRect" presStyleLbl="revTx" presStyleIdx="5" presStyleCnt="7" custLinFactX="-17139" custLinFactNeighborX="-100000" custLinFactNeighborY="-29481">
        <dgm:presLayoutVars>
          <dgm:chMax val="1"/>
          <dgm:chPref val="1"/>
        </dgm:presLayoutVars>
      </dgm:prSet>
      <dgm:spPr/>
    </dgm:pt>
    <dgm:pt modelId="{CDDCD24C-61A7-4CB8-B5FA-026A634B951F}" type="pres">
      <dgm:prSet presAssocID="{56E92C1A-BFBD-4335-B8B8-72EF0FBDF5A7}" presName="sibTrans" presStyleCnt="0"/>
      <dgm:spPr/>
    </dgm:pt>
    <dgm:pt modelId="{B7B6F1C8-6ED3-4169-91D8-0B3ED698B1C8}" type="pres">
      <dgm:prSet presAssocID="{DBE74A0E-9E1E-4CFD-8B1E-AD0217D2C53D}" presName="compNode" presStyleCnt="0"/>
      <dgm:spPr/>
    </dgm:pt>
    <dgm:pt modelId="{B3E6FC46-264C-4B25-9F47-3BAFD89B7677}" type="pres">
      <dgm:prSet presAssocID="{DBE74A0E-9E1E-4CFD-8B1E-AD0217D2C53D}" presName="iconBgRect" presStyleLbl="bgShp" presStyleIdx="6" presStyleCnt="7" custLinFactX="-79143" custLinFactNeighborX="-100000" custLinFactNeighborY="-7733"/>
      <dgm:spPr/>
    </dgm:pt>
    <dgm:pt modelId="{68664FCE-886E-48B5-8624-38FBD22CECFA}" type="pres">
      <dgm:prSet presAssocID="{DBE74A0E-9E1E-4CFD-8B1E-AD0217D2C53D}" presName="iconRect" presStyleLbl="node1" presStyleIdx="6" presStyleCnt="7" custLinFactX="-112221" custLinFactNeighborX="-200000" custLinFactNeighborY="-15723"/>
      <dgm:spPr>
        <a:blipFill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D9E5AB34-6292-4721-BA24-E00766F095CE}" type="pres">
      <dgm:prSet presAssocID="{DBE74A0E-9E1E-4CFD-8B1E-AD0217D2C53D}" presName="spaceRect" presStyleCnt="0"/>
      <dgm:spPr/>
    </dgm:pt>
    <dgm:pt modelId="{2DD3C2B7-5B21-4DA5-BA33-3DC1D903F0F7}" type="pres">
      <dgm:prSet presAssocID="{DBE74A0E-9E1E-4CFD-8B1E-AD0217D2C53D}" presName="textRect" presStyleLbl="revTx" presStyleIdx="6" presStyleCnt="7" custLinFactX="-6133" custLinFactNeighborX="-100000" custLinFactNeighborY="-23585">
        <dgm:presLayoutVars>
          <dgm:chMax val="1"/>
          <dgm:chPref val="1"/>
        </dgm:presLayoutVars>
      </dgm:prSet>
      <dgm:spPr/>
    </dgm:pt>
  </dgm:ptLst>
  <dgm:cxnLst>
    <dgm:cxn modelId="{172C7226-E2AF-46B7-837E-1FC0C75350E3}" srcId="{4C6125A8-EDA2-4BB6-BA7E-0A8E9DB96297}" destId="{8A3A2718-D9A0-4D96-83C5-220F012CF9CD}" srcOrd="0" destOrd="0" parTransId="{732D361A-F0E6-4F3B-8CD2-F6084C11F4FF}" sibTransId="{CE9D7931-2E8A-4A22-AEAF-DFF0B7D4ED00}"/>
    <dgm:cxn modelId="{CC37E332-E8AA-4AB4-BF16-F362C41E880E}" type="presOf" srcId="{4EF42BF8-D35B-4F7C-915B-69F2F19CAB79}" destId="{20A30AD7-5BE7-4376-A8E7-F478BC8C0C15}" srcOrd="0" destOrd="0" presId="urn:microsoft.com/office/officeart/2018/5/layout/IconCircleLabelList"/>
    <dgm:cxn modelId="{01A3C936-BE9A-4D4A-AC1B-ADA12F2BA8ED}" srcId="{4C6125A8-EDA2-4BB6-BA7E-0A8E9DB96297}" destId="{39B3CC65-640E-4E37-B0BB-BC3F251E6C5B}" srcOrd="3" destOrd="0" parTransId="{1134AF42-3EDA-4277-9A56-80A6B10E4B16}" sibTransId="{8AA28739-9E3B-4CF8-8EFF-24B54BED8CFC}"/>
    <dgm:cxn modelId="{B457B639-508A-4B5E-B2AC-F86409E566BC}" srcId="{4C6125A8-EDA2-4BB6-BA7E-0A8E9DB96297}" destId="{356E6C90-943C-4E4F-8D37-81713B920C3B}" srcOrd="4" destOrd="0" parTransId="{13197625-D0C6-4249-83C6-2C8A1B0A7818}" sibTransId="{309BFE4B-06A5-4CCA-B104-586A41B8A4AC}"/>
    <dgm:cxn modelId="{BF6C1B3F-65C1-425A-A5BA-F89408D5D321}" type="presOf" srcId="{DBE74A0E-9E1E-4CFD-8B1E-AD0217D2C53D}" destId="{2DD3C2B7-5B21-4DA5-BA33-3DC1D903F0F7}" srcOrd="0" destOrd="0" presId="urn:microsoft.com/office/officeart/2018/5/layout/IconCircleLabelList"/>
    <dgm:cxn modelId="{5E851946-78C8-48BC-94FE-894700518871}" type="presOf" srcId="{2B64F42A-F041-4D3E-90B8-AF5ED97E2FB2}" destId="{3510C630-953A-4749-A69B-8A0E9F358706}" srcOrd="0" destOrd="0" presId="urn:microsoft.com/office/officeart/2018/5/layout/IconCircleLabelList"/>
    <dgm:cxn modelId="{AC185F59-943F-4167-A790-A3E823FDFA14}" type="presOf" srcId="{4C6125A8-EDA2-4BB6-BA7E-0A8E9DB96297}" destId="{146E7AE1-1A3D-4345-86AB-34F0956D83A7}" srcOrd="0" destOrd="0" presId="urn:microsoft.com/office/officeart/2018/5/layout/IconCircleLabelList"/>
    <dgm:cxn modelId="{CE411A80-A917-4C09-AACB-EFCA08B160DE}" type="presOf" srcId="{8A3A2718-D9A0-4D96-83C5-220F012CF9CD}" destId="{3BC89AF1-3C96-443C-B992-4F63105B4281}" srcOrd="0" destOrd="0" presId="urn:microsoft.com/office/officeart/2018/5/layout/IconCircleLabelList"/>
    <dgm:cxn modelId="{32188991-70C3-4478-9712-D3DC660EA207}" srcId="{4C6125A8-EDA2-4BB6-BA7E-0A8E9DB96297}" destId="{2B64F42A-F041-4D3E-90B8-AF5ED97E2FB2}" srcOrd="2" destOrd="0" parTransId="{EBEABAE4-FE67-4BDA-840E-76BE009D2958}" sibTransId="{FA4AB8FA-610B-4479-AA88-37DF1B10490E}"/>
    <dgm:cxn modelId="{B4F70AA4-9084-4174-86D6-7A192213AA72}" srcId="{4C6125A8-EDA2-4BB6-BA7E-0A8E9DB96297}" destId="{0B29130B-7F1F-452B-9F4D-0CE747C5082A}" srcOrd="5" destOrd="0" parTransId="{1DE315DD-EDE8-4B11-A110-14CFF728161A}" sibTransId="{56E92C1A-BFBD-4335-B8B8-72EF0FBDF5A7}"/>
    <dgm:cxn modelId="{6869B7AB-2450-4B72-A9D1-43A1685B1971}" srcId="{4C6125A8-EDA2-4BB6-BA7E-0A8E9DB96297}" destId="{4EF42BF8-D35B-4F7C-915B-69F2F19CAB79}" srcOrd="1" destOrd="0" parTransId="{F7C7AA62-6C27-4357-8AF6-EC17B7042480}" sibTransId="{D358DEB5-0627-4A50-A915-2717585FB276}"/>
    <dgm:cxn modelId="{66BDE1BC-67FD-47A3-AD04-C8E7F3879DB8}" type="presOf" srcId="{356E6C90-943C-4E4F-8D37-81713B920C3B}" destId="{98AB157C-7DF3-4E89-BAA2-A0D5D05A2D7D}" srcOrd="0" destOrd="0" presId="urn:microsoft.com/office/officeart/2018/5/layout/IconCircleLabelList"/>
    <dgm:cxn modelId="{FF1A74C2-C2DB-4678-8031-042207FB9B17}" srcId="{4C6125A8-EDA2-4BB6-BA7E-0A8E9DB96297}" destId="{DBE74A0E-9E1E-4CFD-8B1E-AD0217D2C53D}" srcOrd="6" destOrd="0" parTransId="{F787FD3C-4BC0-4B9A-9B43-D470E8844A95}" sibTransId="{B1E3B733-FF85-4C93-B287-57D835B814FF}"/>
    <dgm:cxn modelId="{20CF24F1-40E1-4EDF-960B-71BFFFDC569E}" type="presOf" srcId="{0B29130B-7F1F-452B-9F4D-0CE747C5082A}" destId="{6522DDFF-7B63-4E5D-9750-8D7366699C8B}" srcOrd="0" destOrd="0" presId="urn:microsoft.com/office/officeart/2018/5/layout/IconCircleLabelList"/>
    <dgm:cxn modelId="{DD23ACF7-6832-451E-892F-6E1FCDD3B2E1}" type="presOf" srcId="{39B3CC65-640E-4E37-B0BB-BC3F251E6C5B}" destId="{CE12C377-85A4-4E39-9903-11DD773D9F47}" srcOrd="0" destOrd="0" presId="urn:microsoft.com/office/officeart/2018/5/layout/IconCircleLabelList"/>
    <dgm:cxn modelId="{E45F8853-9037-4BEA-8B35-4C82854FD3BC}" type="presParOf" srcId="{146E7AE1-1A3D-4345-86AB-34F0956D83A7}" destId="{A70C9402-9F05-4DA9-97F7-3549E3AAF1F5}" srcOrd="0" destOrd="0" presId="urn:microsoft.com/office/officeart/2018/5/layout/IconCircleLabelList"/>
    <dgm:cxn modelId="{B86EAB3F-6E6D-4DFE-A449-58592C544E81}" type="presParOf" srcId="{A70C9402-9F05-4DA9-97F7-3549E3AAF1F5}" destId="{11639406-EF6E-4C69-B044-850F6847BC63}" srcOrd="0" destOrd="0" presId="urn:microsoft.com/office/officeart/2018/5/layout/IconCircleLabelList"/>
    <dgm:cxn modelId="{3242FA56-BF98-4F49-89FE-9D0475E75B78}" type="presParOf" srcId="{A70C9402-9F05-4DA9-97F7-3549E3AAF1F5}" destId="{2F0B9FEA-3AE2-4F85-B38D-45423CE61761}" srcOrd="1" destOrd="0" presId="urn:microsoft.com/office/officeart/2018/5/layout/IconCircleLabelList"/>
    <dgm:cxn modelId="{B54193D8-6983-492E-8C4E-DAB156C05283}" type="presParOf" srcId="{A70C9402-9F05-4DA9-97F7-3549E3AAF1F5}" destId="{76FA81B3-FF07-412F-81A5-89AEA1012A5D}" srcOrd="2" destOrd="0" presId="urn:microsoft.com/office/officeart/2018/5/layout/IconCircleLabelList"/>
    <dgm:cxn modelId="{C85D9FCB-F33C-459E-8AFF-A33C45526F2A}" type="presParOf" srcId="{A70C9402-9F05-4DA9-97F7-3549E3AAF1F5}" destId="{3BC89AF1-3C96-443C-B992-4F63105B4281}" srcOrd="3" destOrd="0" presId="urn:microsoft.com/office/officeart/2018/5/layout/IconCircleLabelList"/>
    <dgm:cxn modelId="{6BEAA8CC-989F-4909-A008-A766B19F132E}" type="presParOf" srcId="{146E7AE1-1A3D-4345-86AB-34F0956D83A7}" destId="{750119CB-D0FE-4C72-812B-0393B6A3F89F}" srcOrd="1" destOrd="0" presId="urn:microsoft.com/office/officeart/2018/5/layout/IconCircleLabelList"/>
    <dgm:cxn modelId="{233AAE51-7C74-4F3E-999E-E1DD163A6387}" type="presParOf" srcId="{146E7AE1-1A3D-4345-86AB-34F0956D83A7}" destId="{8DCA75FA-EA2D-4D27-8EAD-48E48D668690}" srcOrd="2" destOrd="0" presId="urn:microsoft.com/office/officeart/2018/5/layout/IconCircleLabelList"/>
    <dgm:cxn modelId="{37B87797-9E98-4742-9B39-974E38470D4A}" type="presParOf" srcId="{8DCA75FA-EA2D-4D27-8EAD-48E48D668690}" destId="{FCECF53D-31BA-4557-93EF-258E8EFCE971}" srcOrd="0" destOrd="0" presId="urn:microsoft.com/office/officeart/2018/5/layout/IconCircleLabelList"/>
    <dgm:cxn modelId="{BC065164-384F-4E83-A4E5-C5DBAFED706C}" type="presParOf" srcId="{8DCA75FA-EA2D-4D27-8EAD-48E48D668690}" destId="{C0222125-0223-465A-953F-4229ADDBFA62}" srcOrd="1" destOrd="0" presId="urn:microsoft.com/office/officeart/2018/5/layout/IconCircleLabelList"/>
    <dgm:cxn modelId="{47C1959B-9F64-42E5-8AD1-2141B142F82F}" type="presParOf" srcId="{8DCA75FA-EA2D-4D27-8EAD-48E48D668690}" destId="{F9E4FA6A-CE46-440E-81BD-094A9F87D138}" srcOrd="2" destOrd="0" presId="urn:microsoft.com/office/officeart/2018/5/layout/IconCircleLabelList"/>
    <dgm:cxn modelId="{54101536-884D-4561-9F08-DFD23DA096DB}" type="presParOf" srcId="{8DCA75FA-EA2D-4D27-8EAD-48E48D668690}" destId="{20A30AD7-5BE7-4376-A8E7-F478BC8C0C15}" srcOrd="3" destOrd="0" presId="urn:microsoft.com/office/officeart/2018/5/layout/IconCircleLabelList"/>
    <dgm:cxn modelId="{DEA1C020-1915-4998-A977-DB633E2BDCE5}" type="presParOf" srcId="{146E7AE1-1A3D-4345-86AB-34F0956D83A7}" destId="{7F721BCD-4F08-42D7-99E8-A02D3CA6DA94}" srcOrd="3" destOrd="0" presId="urn:microsoft.com/office/officeart/2018/5/layout/IconCircleLabelList"/>
    <dgm:cxn modelId="{FF09E6E9-E1FD-4108-9A6B-0B54FA1A48DE}" type="presParOf" srcId="{146E7AE1-1A3D-4345-86AB-34F0956D83A7}" destId="{DDF44F76-D529-44F1-8620-0625E6D619A5}" srcOrd="4" destOrd="0" presId="urn:microsoft.com/office/officeart/2018/5/layout/IconCircleLabelList"/>
    <dgm:cxn modelId="{7ECF4D8A-674D-47CE-8137-A392DB6F275F}" type="presParOf" srcId="{DDF44F76-D529-44F1-8620-0625E6D619A5}" destId="{55C045C3-B9E1-4B34-B562-0DDDD0464C67}" srcOrd="0" destOrd="0" presId="urn:microsoft.com/office/officeart/2018/5/layout/IconCircleLabelList"/>
    <dgm:cxn modelId="{52FB8B49-0870-423D-826C-98ADE0E67499}" type="presParOf" srcId="{DDF44F76-D529-44F1-8620-0625E6D619A5}" destId="{BD149600-18DB-49B1-92CD-430AAD7EE8AA}" srcOrd="1" destOrd="0" presId="urn:microsoft.com/office/officeart/2018/5/layout/IconCircleLabelList"/>
    <dgm:cxn modelId="{5A8D4503-742A-414D-805F-5676EE8FB639}" type="presParOf" srcId="{DDF44F76-D529-44F1-8620-0625E6D619A5}" destId="{A1B040F8-47C7-4A2B-B7D6-BF9CCC5301E7}" srcOrd="2" destOrd="0" presId="urn:microsoft.com/office/officeart/2018/5/layout/IconCircleLabelList"/>
    <dgm:cxn modelId="{7BC005F2-8E63-4B21-A7ED-B38C954A6E46}" type="presParOf" srcId="{DDF44F76-D529-44F1-8620-0625E6D619A5}" destId="{3510C630-953A-4749-A69B-8A0E9F358706}" srcOrd="3" destOrd="0" presId="urn:microsoft.com/office/officeart/2018/5/layout/IconCircleLabelList"/>
    <dgm:cxn modelId="{FE8FE5A9-BCFD-4D52-B5A9-F050EB67E604}" type="presParOf" srcId="{146E7AE1-1A3D-4345-86AB-34F0956D83A7}" destId="{2E6C2BBD-4F83-4EEF-BCC9-D427F5A1A1FD}" srcOrd="5" destOrd="0" presId="urn:microsoft.com/office/officeart/2018/5/layout/IconCircleLabelList"/>
    <dgm:cxn modelId="{189ED3E2-2B4F-4A34-A336-702E96586B41}" type="presParOf" srcId="{146E7AE1-1A3D-4345-86AB-34F0956D83A7}" destId="{1C6F73BC-604C-41A1-8A0F-A98024759DFB}" srcOrd="6" destOrd="0" presId="urn:microsoft.com/office/officeart/2018/5/layout/IconCircleLabelList"/>
    <dgm:cxn modelId="{9AB053AA-9ED1-493A-8257-F2E455E53EA9}" type="presParOf" srcId="{1C6F73BC-604C-41A1-8A0F-A98024759DFB}" destId="{A1715946-097C-495E-9171-AA11AA2E66A1}" srcOrd="0" destOrd="0" presId="urn:microsoft.com/office/officeart/2018/5/layout/IconCircleLabelList"/>
    <dgm:cxn modelId="{0F8C5B97-3EBF-4C16-AD08-319BE4D08C4D}" type="presParOf" srcId="{1C6F73BC-604C-41A1-8A0F-A98024759DFB}" destId="{B8D2201C-1C9B-4C87-82B1-BC905601593D}" srcOrd="1" destOrd="0" presId="urn:microsoft.com/office/officeart/2018/5/layout/IconCircleLabelList"/>
    <dgm:cxn modelId="{AE132A71-CD21-48A4-B499-A577023EA279}" type="presParOf" srcId="{1C6F73BC-604C-41A1-8A0F-A98024759DFB}" destId="{30BAE311-0BF6-44D3-AABD-66151052DAF3}" srcOrd="2" destOrd="0" presId="urn:microsoft.com/office/officeart/2018/5/layout/IconCircleLabelList"/>
    <dgm:cxn modelId="{767F4BF4-2DA4-4703-8BA8-F3D8D07FFD16}" type="presParOf" srcId="{1C6F73BC-604C-41A1-8A0F-A98024759DFB}" destId="{CE12C377-85A4-4E39-9903-11DD773D9F47}" srcOrd="3" destOrd="0" presId="urn:microsoft.com/office/officeart/2018/5/layout/IconCircleLabelList"/>
    <dgm:cxn modelId="{D5EC5021-BB07-4854-85E2-7127BC75F8AC}" type="presParOf" srcId="{146E7AE1-1A3D-4345-86AB-34F0956D83A7}" destId="{BDBCA7B9-35C5-495C-B297-90383C614596}" srcOrd="7" destOrd="0" presId="urn:microsoft.com/office/officeart/2018/5/layout/IconCircleLabelList"/>
    <dgm:cxn modelId="{35685DE0-A717-44B3-9291-184025F5BC8F}" type="presParOf" srcId="{146E7AE1-1A3D-4345-86AB-34F0956D83A7}" destId="{39147D3F-50B1-432E-965C-D218D0AA287A}" srcOrd="8" destOrd="0" presId="urn:microsoft.com/office/officeart/2018/5/layout/IconCircleLabelList"/>
    <dgm:cxn modelId="{6181EBC6-E6D1-446F-9EA0-9D238B03AF74}" type="presParOf" srcId="{39147D3F-50B1-432E-965C-D218D0AA287A}" destId="{246FB8F5-128F-41B6-8496-B1B16F038857}" srcOrd="0" destOrd="0" presId="urn:microsoft.com/office/officeart/2018/5/layout/IconCircleLabelList"/>
    <dgm:cxn modelId="{DF1CA002-9E54-47C5-88B7-6EDCFD5D5ED0}" type="presParOf" srcId="{39147D3F-50B1-432E-965C-D218D0AA287A}" destId="{9882FE8C-B7C6-4AD8-B83A-4B26D0450CDD}" srcOrd="1" destOrd="0" presId="urn:microsoft.com/office/officeart/2018/5/layout/IconCircleLabelList"/>
    <dgm:cxn modelId="{18850958-C5A7-4A2F-A62D-A585DF759DC6}" type="presParOf" srcId="{39147D3F-50B1-432E-965C-D218D0AA287A}" destId="{C2163EDE-DB41-4BF1-9229-707BD18B5AAA}" srcOrd="2" destOrd="0" presId="urn:microsoft.com/office/officeart/2018/5/layout/IconCircleLabelList"/>
    <dgm:cxn modelId="{A8166380-ECAE-4B28-B831-00B3E3E6350F}" type="presParOf" srcId="{39147D3F-50B1-432E-965C-D218D0AA287A}" destId="{98AB157C-7DF3-4E89-BAA2-A0D5D05A2D7D}" srcOrd="3" destOrd="0" presId="urn:microsoft.com/office/officeart/2018/5/layout/IconCircleLabelList"/>
    <dgm:cxn modelId="{51235513-CFFA-4D17-9A83-D582055D1426}" type="presParOf" srcId="{146E7AE1-1A3D-4345-86AB-34F0956D83A7}" destId="{DA6B2452-E93A-4ADE-AA0E-320E199F6334}" srcOrd="9" destOrd="0" presId="urn:microsoft.com/office/officeart/2018/5/layout/IconCircleLabelList"/>
    <dgm:cxn modelId="{ADB97978-5A35-4457-B765-97F4D8CEE3B9}" type="presParOf" srcId="{146E7AE1-1A3D-4345-86AB-34F0956D83A7}" destId="{6B6BE7E0-5F8E-44C5-980C-25AA27EBA330}" srcOrd="10" destOrd="0" presId="urn:microsoft.com/office/officeart/2018/5/layout/IconCircleLabelList"/>
    <dgm:cxn modelId="{A4209600-D4C4-40CC-8265-D3552B64289F}" type="presParOf" srcId="{6B6BE7E0-5F8E-44C5-980C-25AA27EBA330}" destId="{811E4ED9-DEE2-4A6E-9F1C-13835D69C690}" srcOrd="0" destOrd="0" presId="urn:microsoft.com/office/officeart/2018/5/layout/IconCircleLabelList"/>
    <dgm:cxn modelId="{30E82ABF-0224-476E-A6B3-95CDAB4F1EE1}" type="presParOf" srcId="{6B6BE7E0-5F8E-44C5-980C-25AA27EBA330}" destId="{E211191E-FA59-4161-B036-9E9275ED6E36}" srcOrd="1" destOrd="0" presId="urn:microsoft.com/office/officeart/2018/5/layout/IconCircleLabelList"/>
    <dgm:cxn modelId="{622B86B0-941F-4676-B40E-787C70A9DD57}" type="presParOf" srcId="{6B6BE7E0-5F8E-44C5-980C-25AA27EBA330}" destId="{A4A35BF3-8FB6-4A89-9F8E-D36B8269F829}" srcOrd="2" destOrd="0" presId="urn:microsoft.com/office/officeart/2018/5/layout/IconCircleLabelList"/>
    <dgm:cxn modelId="{3186A714-6D6E-409C-B413-34552EE47631}" type="presParOf" srcId="{6B6BE7E0-5F8E-44C5-980C-25AA27EBA330}" destId="{6522DDFF-7B63-4E5D-9750-8D7366699C8B}" srcOrd="3" destOrd="0" presId="urn:microsoft.com/office/officeart/2018/5/layout/IconCircleLabelList"/>
    <dgm:cxn modelId="{BE661F0B-FDFA-4B08-8612-C35BD481A76A}" type="presParOf" srcId="{146E7AE1-1A3D-4345-86AB-34F0956D83A7}" destId="{CDDCD24C-61A7-4CB8-B5FA-026A634B951F}" srcOrd="11" destOrd="0" presId="urn:microsoft.com/office/officeart/2018/5/layout/IconCircleLabelList"/>
    <dgm:cxn modelId="{2E8A31B5-860E-4AFE-A782-E939B6DC7FD1}" type="presParOf" srcId="{146E7AE1-1A3D-4345-86AB-34F0956D83A7}" destId="{B7B6F1C8-6ED3-4169-91D8-0B3ED698B1C8}" srcOrd="12" destOrd="0" presId="urn:microsoft.com/office/officeart/2018/5/layout/IconCircleLabelList"/>
    <dgm:cxn modelId="{5781A0D3-9199-4032-B0E5-A586B181EBA9}" type="presParOf" srcId="{B7B6F1C8-6ED3-4169-91D8-0B3ED698B1C8}" destId="{B3E6FC46-264C-4B25-9F47-3BAFD89B7677}" srcOrd="0" destOrd="0" presId="urn:microsoft.com/office/officeart/2018/5/layout/IconCircleLabelList"/>
    <dgm:cxn modelId="{C67C0FA6-AFFB-42DA-BC50-BFEA8836F763}" type="presParOf" srcId="{B7B6F1C8-6ED3-4169-91D8-0B3ED698B1C8}" destId="{68664FCE-886E-48B5-8624-38FBD22CECFA}" srcOrd="1" destOrd="0" presId="urn:microsoft.com/office/officeart/2018/5/layout/IconCircleLabelList"/>
    <dgm:cxn modelId="{F630A9C8-9E1D-4D5D-908D-F410A2A7839F}" type="presParOf" srcId="{B7B6F1C8-6ED3-4169-91D8-0B3ED698B1C8}" destId="{D9E5AB34-6292-4721-BA24-E00766F095CE}" srcOrd="2" destOrd="0" presId="urn:microsoft.com/office/officeart/2018/5/layout/IconCircleLabelList"/>
    <dgm:cxn modelId="{EE5321DD-3568-4991-B889-5153DC5CF91E}" type="presParOf" srcId="{B7B6F1C8-6ED3-4169-91D8-0B3ED698B1C8}" destId="{2DD3C2B7-5B21-4DA5-BA33-3DC1D903F0F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088C956-1991-413C-AC0A-94AB0599915B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hr-HR"/>
        </a:p>
      </dgm:t>
    </dgm:pt>
    <dgm:pt modelId="{DBE90ABB-EB86-4708-9EA3-8B7D587AAD19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1800" b="1" noProof="0">
              <a:solidFill>
                <a:schemeClr val="bg1"/>
              </a:solidFill>
              <a:latin typeface="EC Square Sans Cond Pro" panose="020B0506040000020004" pitchFamily="34" charset="0"/>
            </a:rPr>
            <a:t>Closely follow the call requirements</a:t>
          </a:r>
        </a:p>
      </dgm:t>
    </dgm:pt>
    <dgm:pt modelId="{DE94723B-AD0D-4CAE-98D7-69D3DBBBE715}" type="parTrans" cxnId="{2904C202-DD43-4445-8198-3473A8ECED5F}">
      <dgm:prSet/>
      <dgm:spPr/>
      <dgm:t>
        <a:bodyPr/>
        <a:lstStyle/>
        <a:p>
          <a:endParaRPr lang="hr-HR"/>
        </a:p>
      </dgm:t>
    </dgm:pt>
    <dgm:pt modelId="{1CDA763E-BDED-46AE-A6B6-3FBE47DE186C}" type="sibTrans" cxnId="{2904C202-DD43-4445-8198-3473A8ECED5F}">
      <dgm:prSet/>
      <dgm:spPr/>
      <dgm:t>
        <a:bodyPr/>
        <a:lstStyle/>
        <a:p>
          <a:pPr>
            <a:lnSpc>
              <a:spcPct val="100000"/>
            </a:lnSpc>
          </a:pPr>
          <a:endParaRPr lang="hr-HR"/>
        </a:p>
      </dgm:t>
    </dgm:pt>
    <dgm:pt modelId="{6C40AB49-0292-4FA2-964E-EE31F0E0EA6B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1800" b="1" noProof="0">
              <a:solidFill>
                <a:schemeClr val="tx1"/>
              </a:solidFill>
              <a:latin typeface="EC Square Sans Cond Pro" panose="020B0506040000020004" pitchFamily="34" charset="0"/>
            </a:rPr>
            <a:t>Follow available guidelines</a:t>
          </a:r>
        </a:p>
      </dgm:t>
    </dgm:pt>
    <dgm:pt modelId="{C8E7F6B5-AD85-408F-806D-7C391D68E4E1}" type="parTrans" cxnId="{409DF5B1-507E-4E52-96C2-F0E058BA8FCF}">
      <dgm:prSet/>
      <dgm:spPr/>
      <dgm:t>
        <a:bodyPr/>
        <a:lstStyle/>
        <a:p>
          <a:endParaRPr lang="hr-HR"/>
        </a:p>
      </dgm:t>
    </dgm:pt>
    <dgm:pt modelId="{75F68737-8112-4E7B-90C9-2C15260F80BD}" type="sibTrans" cxnId="{409DF5B1-507E-4E52-96C2-F0E058BA8FCF}">
      <dgm:prSet/>
      <dgm:spPr/>
      <dgm:t>
        <a:bodyPr/>
        <a:lstStyle/>
        <a:p>
          <a:pPr>
            <a:lnSpc>
              <a:spcPct val="100000"/>
            </a:lnSpc>
          </a:pPr>
          <a:endParaRPr lang="hr-HR"/>
        </a:p>
      </dgm:t>
    </dgm:pt>
    <dgm:pt modelId="{BC764AC5-A1E0-4FE4-AF6D-AC27BFF54138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1800" b="1" noProof="0">
              <a:latin typeface="EC Square Sans Cond Pro" panose="020B0506040000020004" pitchFamily="34" charset="0"/>
            </a:rPr>
            <a:t>Get a second opinion</a:t>
          </a:r>
        </a:p>
      </dgm:t>
    </dgm:pt>
    <dgm:pt modelId="{F257A119-BE56-46F5-B1DA-4512D491412B}" type="parTrans" cxnId="{F2A5D402-2E99-44EE-944F-DD5AC796936E}">
      <dgm:prSet/>
      <dgm:spPr/>
      <dgm:t>
        <a:bodyPr/>
        <a:lstStyle/>
        <a:p>
          <a:endParaRPr lang="hr-HR"/>
        </a:p>
      </dgm:t>
    </dgm:pt>
    <dgm:pt modelId="{0B416388-A50C-4719-B2FE-9750C28F495B}" type="sibTrans" cxnId="{F2A5D402-2E99-44EE-944F-DD5AC796936E}">
      <dgm:prSet/>
      <dgm:spPr/>
      <dgm:t>
        <a:bodyPr/>
        <a:lstStyle/>
        <a:p>
          <a:pPr>
            <a:lnSpc>
              <a:spcPct val="100000"/>
            </a:lnSpc>
          </a:pPr>
          <a:endParaRPr lang="hr-HR"/>
        </a:p>
      </dgm:t>
    </dgm:pt>
    <dgm:pt modelId="{B4E1F59C-20E5-4F6E-93C7-C58CDE820D40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1800" b="1" noProof="0">
              <a:latin typeface="EC Square Sans Cond Pro" panose="020B0506040000020004" pitchFamily="34" charset="0"/>
            </a:rPr>
            <a:t>Contact your </a:t>
          </a:r>
        </a:p>
        <a:p>
          <a:pPr>
            <a:lnSpc>
              <a:spcPct val="100000"/>
            </a:lnSpc>
          </a:pPr>
          <a:r>
            <a:rPr lang="en-GB" sz="1800" b="1" noProof="0">
              <a:latin typeface="EC Square Sans Cond Pro" panose="020B0506040000020004" pitchFamily="34" charset="0"/>
            </a:rPr>
            <a:t>National Contact Point </a:t>
          </a:r>
          <a:r>
            <a:rPr lang="en-GB" sz="1800" b="0" noProof="0">
              <a:latin typeface="EC Square Sans Cond Pro" panose="020B0506040000020004" pitchFamily="34" charset="0"/>
            </a:rPr>
            <a:t>(NCP)</a:t>
          </a:r>
          <a:endParaRPr lang="en-GB" sz="1600" b="0" noProof="0">
            <a:latin typeface="EC Square Sans Cond Pro" panose="020B0506040000020004" pitchFamily="34" charset="0"/>
          </a:endParaRPr>
        </a:p>
      </dgm:t>
    </dgm:pt>
    <dgm:pt modelId="{10DC83C2-6047-42AC-8C4F-379C23374AE7}" type="parTrans" cxnId="{ADEE8630-A7E7-430A-918A-9A8869EA41DB}">
      <dgm:prSet/>
      <dgm:spPr/>
      <dgm:t>
        <a:bodyPr/>
        <a:lstStyle/>
        <a:p>
          <a:endParaRPr lang="hr-HR"/>
        </a:p>
      </dgm:t>
    </dgm:pt>
    <dgm:pt modelId="{C1AF01EF-D08D-48A3-9920-3DC9A570C58E}" type="sibTrans" cxnId="{ADEE8630-A7E7-430A-918A-9A8869EA41DB}">
      <dgm:prSet/>
      <dgm:spPr/>
      <dgm:t>
        <a:bodyPr/>
        <a:lstStyle/>
        <a:p>
          <a:endParaRPr lang="hr-HR"/>
        </a:p>
      </dgm:t>
    </dgm:pt>
    <dgm:pt modelId="{CE6D2180-3A89-478F-9FA0-320A2756BDEA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1800" b="1" noProof="0">
              <a:solidFill>
                <a:schemeClr val="bg1"/>
              </a:solidFill>
              <a:latin typeface="EC Square Sans Cond Pro" panose="020B0506040000020004" pitchFamily="34" charset="0"/>
            </a:rPr>
            <a:t>Highlight the EU dimension</a:t>
          </a:r>
        </a:p>
      </dgm:t>
    </dgm:pt>
    <dgm:pt modelId="{52E014FB-AF37-45B9-92DB-567CA562E981}" type="parTrans" cxnId="{09641D38-F0A2-48F2-8726-3FEAA0B302A0}">
      <dgm:prSet/>
      <dgm:spPr/>
      <dgm:t>
        <a:bodyPr/>
        <a:lstStyle/>
        <a:p>
          <a:endParaRPr lang="hr-HR"/>
        </a:p>
      </dgm:t>
    </dgm:pt>
    <dgm:pt modelId="{ACF313C0-E682-473E-84C4-E9F2671DA53D}" type="sibTrans" cxnId="{09641D38-F0A2-48F2-8726-3FEAA0B302A0}">
      <dgm:prSet/>
      <dgm:spPr/>
      <dgm:t>
        <a:bodyPr/>
        <a:lstStyle/>
        <a:p>
          <a:pPr>
            <a:lnSpc>
              <a:spcPct val="100000"/>
            </a:lnSpc>
          </a:pPr>
          <a:endParaRPr lang="hr-HR"/>
        </a:p>
      </dgm:t>
    </dgm:pt>
    <dgm:pt modelId="{715DFB1D-8484-4A59-9ED0-DA94C3E41300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GB" sz="1800" b="1" noProof="0">
              <a:solidFill>
                <a:schemeClr val="bg1"/>
              </a:solidFill>
              <a:latin typeface="EC Square Sans Cond Pro" panose="020B0506040000020004" pitchFamily="34" charset="0"/>
            </a:rPr>
            <a:t>Sustainability of collaboration</a:t>
          </a:r>
        </a:p>
      </dgm:t>
    </dgm:pt>
    <dgm:pt modelId="{85A1068F-76D8-4FD7-8F33-7F2957054886}" type="parTrans" cxnId="{B38FF51D-FA8D-4A79-A449-95BB16FA60F3}">
      <dgm:prSet/>
      <dgm:spPr/>
      <dgm:t>
        <a:bodyPr/>
        <a:lstStyle/>
        <a:p>
          <a:endParaRPr lang="hr-HR"/>
        </a:p>
      </dgm:t>
    </dgm:pt>
    <dgm:pt modelId="{C17C964F-456E-4A52-A6D1-D911403F29C3}" type="sibTrans" cxnId="{B38FF51D-FA8D-4A79-A449-95BB16FA60F3}">
      <dgm:prSet/>
      <dgm:spPr/>
      <dgm:t>
        <a:bodyPr/>
        <a:lstStyle/>
        <a:p>
          <a:pPr>
            <a:lnSpc>
              <a:spcPct val="100000"/>
            </a:lnSpc>
          </a:pPr>
          <a:endParaRPr lang="hr-HR"/>
        </a:p>
      </dgm:t>
    </dgm:pt>
    <dgm:pt modelId="{668B753F-31D8-4223-9D42-4287E2EF3BD2}" type="pres">
      <dgm:prSet presAssocID="{C088C956-1991-413C-AC0A-94AB0599915B}" presName="root" presStyleCnt="0">
        <dgm:presLayoutVars>
          <dgm:dir/>
          <dgm:resizeHandles val="exact"/>
        </dgm:presLayoutVars>
      </dgm:prSet>
      <dgm:spPr/>
    </dgm:pt>
    <dgm:pt modelId="{2F30E0FC-4DE9-46FC-AC58-87A5342FC44D}" type="pres">
      <dgm:prSet presAssocID="{C088C956-1991-413C-AC0A-94AB0599915B}" presName="container" presStyleCnt="0">
        <dgm:presLayoutVars>
          <dgm:dir/>
          <dgm:resizeHandles val="exact"/>
        </dgm:presLayoutVars>
      </dgm:prSet>
      <dgm:spPr/>
    </dgm:pt>
    <dgm:pt modelId="{AAFE7A07-2F9E-4743-A0B2-BA24BF0CD4B1}" type="pres">
      <dgm:prSet presAssocID="{DBE90ABB-EB86-4708-9EA3-8B7D587AAD19}" presName="compNode" presStyleCnt="0"/>
      <dgm:spPr/>
    </dgm:pt>
    <dgm:pt modelId="{640B6AB6-4C9B-40BB-90F2-28CE060B76E3}" type="pres">
      <dgm:prSet presAssocID="{DBE90ABB-EB86-4708-9EA3-8B7D587AAD19}" presName="iconBgRect" presStyleLbl="bgShp" presStyleIdx="0" presStyleCnt="6"/>
      <dgm:spPr>
        <a:solidFill>
          <a:schemeClr val="bg1"/>
        </a:solidFill>
      </dgm:spPr>
    </dgm:pt>
    <dgm:pt modelId="{AA0E77B7-DF96-46AE-A42B-950F58E6BFDE}" type="pres">
      <dgm:prSet presAssocID="{DBE90ABB-EB86-4708-9EA3-8B7D587AAD19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ceiver"/>
        </a:ext>
      </dgm:extLst>
    </dgm:pt>
    <dgm:pt modelId="{0C8B9FAB-6113-4502-990C-6A96D228A3EB}" type="pres">
      <dgm:prSet presAssocID="{DBE90ABB-EB86-4708-9EA3-8B7D587AAD19}" presName="spaceRect" presStyleCnt="0"/>
      <dgm:spPr/>
    </dgm:pt>
    <dgm:pt modelId="{07F416AF-BBB2-4083-8D4A-3764AD20AAEE}" type="pres">
      <dgm:prSet presAssocID="{DBE90ABB-EB86-4708-9EA3-8B7D587AAD19}" presName="textRect" presStyleLbl="revTx" presStyleIdx="0" presStyleCnt="6">
        <dgm:presLayoutVars>
          <dgm:chMax val="1"/>
          <dgm:chPref val="1"/>
        </dgm:presLayoutVars>
      </dgm:prSet>
      <dgm:spPr/>
    </dgm:pt>
    <dgm:pt modelId="{E5901253-4A0F-4593-BFEF-1AEC2C46ED0C}" type="pres">
      <dgm:prSet presAssocID="{1CDA763E-BDED-46AE-A6B6-3FBE47DE186C}" presName="sibTrans" presStyleLbl="sibTrans2D1" presStyleIdx="0" presStyleCnt="0"/>
      <dgm:spPr/>
    </dgm:pt>
    <dgm:pt modelId="{60B49943-D506-4CDB-855A-D1ECB2FD5A46}" type="pres">
      <dgm:prSet presAssocID="{6C40AB49-0292-4FA2-964E-EE31F0E0EA6B}" presName="compNode" presStyleCnt="0"/>
      <dgm:spPr/>
    </dgm:pt>
    <dgm:pt modelId="{EB6083C2-38FE-4292-8EA4-F7069E7A2F79}" type="pres">
      <dgm:prSet presAssocID="{6C40AB49-0292-4FA2-964E-EE31F0E0EA6B}" presName="iconBgRect" presStyleLbl="bgShp" presStyleIdx="1" presStyleCnt="6"/>
      <dgm:spPr>
        <a:solidFill>
          <a:srgbClr val="8D216B"/>
        </a:solidFill>
      </dgm:spPr>
    </dgm:pt>
    <dgm:pt modelId="{DEAA293D-9639-4CD6-9B94-BFC99B6E92F9}" type="pres">
      <dgm:prSet presAssocID="{6C40AB49-0292-4FA2-964E-EE31F0E0EA6B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AF77CB4C-26BD-4971-AD07-0B525BA97DEA}" type="pres">
      <dgm:prSet presAssocID="{6C40AB49-0292-4FA2-964E-EE31F0E0EA6B}" presName="spaceRect" presStyleCnt="0"/>
      <dgm:spPr/>
    </dgm:pt>
    <dgm:pt modelId="{2FD70635-7CF0-463B-8CB1-043B902FD2AB}" type="pres">
      <dgm:prSet presAssocID="{6C40AB49-0292-4FA2-964E-EE31F0E0EA6B}" presName="textRect" presStyleLbl="revTx" presStyleIdx="1" presStyleCnt="6">
        <dgm:presLayoutVars>
          <dgm:chMax val="1"/>
          <dgm:chPref val="1"/>
        </dgm:presLayoutVars>
      </dgm:prSet>
      <dgm:spPr/>
    </dgm:pt>
    <dgm:pt modelId="{C236F78F-613B-4BD3-B8E5-4A87D2823553}" type="pres">
      <dgm:prSet presAssocID="{75F68737-8112-4E7B-90C9-2C15260F80BD}" presName="sibTrans" presStyleLbl="sibTrans2D1" presStyleIdx="0" presStyleCnt="0"/>
      <dgm:spPr/>
    </dgm:pt>
    <dgm:pt modelId="{01B167A9-B3E8-4F53-85BE-C27400A2A6A0}" type="pres">
      <dgm:prSet presAssocID="{CE6D2180-3A89-478F-9FA0-320A2756BDEA}" presName="compNode" presStyleCnt="0"/>
      <dgm:spPr/>
    </dgm:pt>
    <dgm:pt modelId="{08F2865C-9DBE-4CF7-A349-C04F073723FF}" type="pres">
      <dgm:prSet presAssocID="{CE6D2180-3A89-478F-9FA0-320A2756BDEA}" presName="iconBgRect" presStyleLbl="bgShp" presStyleIdx="2" presStyleCnt="6"/>
      <dgm:spPr>
        <a:solidFill>
          <a:schemeClr val="bg1"/>
        </a:solidFill>
      </dgm:spPr>
    </dgm:pt>
    <dgm:pt modelId="{6F2E5396-61DD-4312-88D8-3D137B7587E9}" type="pres">
      <dgm:prSet presAssocID="{CE6D2180-3A89-478F-9FA0-320A2756BDE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DFD5B5B2-AEFB-44AA-85FA-36DBB0936461}" type="pres">
      <dgm:prSet presAssocID="{CE6D2180-3A89-478F-9FA0-320A2756BDEA}" presName="spaceRect" presStyleCnt="0"/>
      <dgm:spPr/>
    </dgm:pt>
    <dgm:pt modelId="{C496A50B-9381-4CE5-AE51-696AAAE1339D}" type="pres">
      <dgm:prSet presAssocID="{CE6D2180-3A89-478F-9FA0-320A2756BDEA}" presName="textRect" presStyleLbl="revTx" presStyleIdx="2" presStyleCnt="6">
        <dgm:presLayoutVars>
          <dgm:chMax val="1"/>
          <dgm:chPref val="1"/>
        </dgm:presLayoutVars>
      </dgm:prSet>
      <dgm:spPr/>
    </dgm:pt>
    <dgm:pt modelId="{20E5C2B6-FCBD-47F2-AE45-6DB2394B8DD3}" type="pres">
      <dgm:prSet presAssocID="{ACF313C0-E682-473E-84C4-E9F2671DA53D}" presName="sibTrans" presStyleLbl="sibTrans2D1" presStyleIdx="0" presStyleCnt="0"/>
      <dgm:spPr/>
    </dgm:pt>
    <dgm:pt modelId="{499CBDC5-8147-45C2-8F47-C9A42AF0FE2E}" type="pres">
      <dgm:prSet presAssocID="{BC764AC5-A1E0-4FE4-AF6D-AC27BFF54138}" presName="compNode" presStyleCnt="0"/>
      <dgm:spPr/>
    </dgm:pt>
    <dgm:pt modelId="{ADD4E4F1-836C-4E0E-9414-6A5331440C37}" type="pres">
      <dgm:prSet presAssocID="{BC764AC5-A1E0-4FE4-AF6D-AC27BFF54138}" presName="iconBgRect" presStyleLbl="bgShp" presStyleIdx="3" presStyleCnt="6"/>
      <dgm:spPr>
        <a:solidFill>
          <a:srgbClr val="8D216B"/>
        </a:solidFill>
      </dgm:spPr>
    </dgm:pt>
    <dgm:pt modelId="{F7346184-9E7E-464E-A8B9-2BA645492BA1}" type="pres">
      <dgm:prSet presAssocID="{BC764AC5-A1E0-4FE4-AF6D-AC27BFF54138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nvelope"/>
        </a:ext>
      </dgm:extLst>
    </dgm:pt>
    <dgm:pt modelId="{4B4E9B76-54AF-43F7-828E-F963BE2BB73D}" type="pres">
      <dgm:prSet presAssocID="{BC764AC5-A1E0-4FE4-AF6D-AC27BFF54138}" presName="spaceRect" presStyleCnt="0"/>
      <dgm:spPr/>
    </dgm:pt>
    <dgm:pt modelId="{0C156EED-6722-42EF-842C-D998152BD7DC}" type="pres">
      <dgm:prSet presAssocID="{BC764AC5-A1E0-4FE4-AF6D-AC27BFF54138}" presName="textRect" presStyleLbl="revTx" presStyleIdx="3" presStyleCnt="6">
        <dgm:presLayoutVars>
          <dgm:chMax val="1"/>
          <dgm:chPref val="1"/>
        </dgm:presLayoutVars>
      </dgm:prSet>
      <dgm:spPr/>
    </dgm:pt>
    <dgm:pt modelId="{1C3AF8BC-B568-40E1-8EE2-57D6837BA827}" type="pres">
      <dgm:prSet presAssocID="{0B416388-A50C-4719-B2FE-9750C28F495B}" presName="sibTrans" presStyleLbl="sibTrans2D1" presStyleIdx="0" presStyleCnt="0"/>
      <dgm:spPr/>
    </dgm:pt>
    <dgm:pt modelId="{5D3D7AE4-C281-4EE5-9B27-74F6E4C44073}" type="pres">
      <dgm:prSet presAssocID="{715DFB1D-8484-4A59-9ED0-DA94C3E41300}" presName="compNode" presStyleCnt="0"/>
      <dgm:spPr/>
    </dgm:pt>
    <dgm:pt modelId="{46E074DE-2CE1-42FB-BBC2-3CE7D937A83A}" type="pres">
      <dgm:prSet presAssocID="{715DFB1D-8484-4A59-9ED0-DA94C3E41300}" presName="iconBgRect" presStyleLbl="bgShp" presStyleIdx="4" presStyleCnt="6"/>
      <dgm:spPr>
        <a:solidFill>
          <a:schemeClr val="bg1"/>
        </a:solidFill>
      </dgm:spPr>
    </dgm:pt>
    <dgm:pt modelId="{D877A12B-AA9F-4EAA-ABC8-80AE3276C8E5}" type="pres">
      <dgm:prSet presAssocID="{715DFB1D-8484-4A59-9ED0-DA94C3E41300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727B5FCE-5C79-4B72-9A4B-C7CF65102354}" type="pres">
      <dgm:prSet presAssocID="{715DFB1D-8484-4A59-9ED0-DA94C3E41300}" presName="spaceRect" presStyleCnt="0"/>
      <dgm:spPr/>
    </dgm:pt>
    <dgm:pt modelId="{26923816-21B6-4023-854F-50B07D1F1EEF}" type="pres">
      <dgm:prSet presAssocID="{715DFB1D-8484-4A59-9ED0-DA94C3E41300}" presName="textRect" presStyleLbl="revTx" presStyleIdx="4" presStyleCnt="6">
        <dgm:presLayoutVars>
          <dgm:chMax val="1"/>
          <dgm:chPref val="1"/>
        </dgm:presLayoutVars>
      </dgm:prSet>
      <dgm:spPr/>
    </dgm:pt>
    <dgm:pt modelId="{63B17850-2E4C-4E87-9666-FC8052DA44BA}" type="pres">
      <dgm:prSet presAssocID="{C17C964F-456E-4A52-A6D1-D911403F29C3}" presName="sibTrans" presStyleLbl="sibTrans2D1" presStyleIdx="0" presStyleCnt="0"/>
      <dgm:spPr/>
    </dgm:pt>
    <dgm:pt modelId="{FD7B3E85-F135-4CC8-AB24-326DFA13E87B}" type="pres">
      <dgm:prSet presAssocID="{B4E1F59C-20E5-4F6E-93C7-C58CDE820D40}" presName="compNode" presStyleCnt="0"/>
      <dgm:spPr/>
    </dgm:pt>
    <dgm:pt modelId="{20FD3B39-86EE-4E50-86BE-92F23E312393}" type="pres">
      <dgm:prSet presAssocID="{B4E1F59C-20E5-4F6E-93C7-C58CDE820D40}" presName="iconBgRect" presStyleLbl="bgShp" presStyleIdx="5" presStyleCnt="6"/>
      <dgm:spPr>
        <a:solidFill>
          <a:srgbClr val="8D216B"/>
        </a:solidFill>
      </dgm:spPr>
    </dgm:pt>
    <dgm:pt modelId="{6C46F15C-1D46-4407-98B9-A2F844637278}" type="pres">
      <dgm:prSet presAssocID="{B4E1F59C-20E5-4F6E-93C7-C58CDE820D40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4F6B6727-4950-48B0-BDE1-E4FCC0D79024}" type="pres">
      <dgm:prSet presAssocID="{B4E1F59C-20E5-4F6E-93C7-C58CDE820D40}" presName="spaceRect" presStyleCnt="0"/>
      <dgm:spPr/>
    </dgm:pt>
    <dgm:pt modelId="{416DAF5D-4B49-4C2C-BFF1-4331FAC65E5B}" type="pres">
      <dgm:prSet presAssocID="{B4E1F59C-20E5-4F6E-93C7-C58CDE820D40}" presName="textRect" presStyleLbl="revTx" presStyleIdx="5" presStyleCnt="6" custScaleX="150116" custLinFactNeighborX="25193" custLinFactNeighborY="-2582">
        <dgm:presLayoutVars>
          <dgm:chMax val="1"/>
          <dgm:chPref val="1"/>
        </dgm:presLayoutVars>
      </dgm:prSet>
      <dgm:spPr/>
    </dgm:pt>
  </dgm:ptLst>
  <dgm:cxnLst>
    <dgm:cxn modelId="{2904C202-DD43-4445-8198-3473A8ECED5F}" srcId="{C088C956-1991-413C-AC0A-94AB0599915B}" destId="{DBE90ABB-EB86-4708-9EA3-8B7D587AAD19}" srcOrd="0" destOrd="0" parTransId="{DE94723B-AD0D-4CAE-98D7-69D3DBBBE715}" sibTransId="{1CDA763E-BDED-46AE-A6B6-3FBE47DE186C}"/>
    <dgm:cxn modelId="{F2A5D402-2E99-44EE-944F-DD5AC796936E}" srcId="{C088C956-1991-413C-AC0A-94AB0599915B}" destId="{BC764AC5-A1E0-4FE4-AF6D-AC27BFF54138}" srcOrd="3" destOrd="0" parTransId="{F257A119-BE56-46F5-B1DA-4512D491412B}" sibTransId="{0B416388-A50C-4719-B2FE-9750C28F495B}"/>
    <dgm:cxn modelId="{B38FF51D-FA8D-4A79-A449-95BB16FA60F3}" srcId="{C088C956-1991-413C-AC0A-94AB0599915B}" destId="{715DFB1D-8484-4A59-9ED0-DA94C3E41300}" srcOrd="4" destOrd="0" parTransId="{85A1068F-76D8-4FD7-8F33-7F2957054886}" sibTransId="{C17C964F-456E-4A52-A6D1-D911403F29C3}"/>
    <dgm:cxn modelId="{8FF7E625-156D-4912-84F5-801F28B62B7B}" type="presOf" srcId="{6C40AB49-0292-4FA2-964E-EE31F0E0EA6B}" destId="{2FD70635-7CF0-463B-8CB1-043B902FD2AB}" srcOrd="0" destOrd="0" presId="urn:microsoft.com/office/officeart/2018/2/layout/IconCircleList"/>
    <dgm:cxn modelId="{ADEE8630-A7E7-430A-918A-9A8869EA41DB}" srcId="{C088C956-1991-413C-AC0A-94AB0599915B}" destId="{B4E1F59C-20E5-4F6E-93C7-C58CDE820D40}" srcOrd="5" destOrd="0" parTransId="{10DC83C2-6047-42AC-8C4F-379C23374AE7}" sibTransId="{C1AF01EF-D08D-48A3-9920-3DC9A570C58E}"/>
    <dgm:cxn modelId="{09641D38-F0A2-48F2-8726-3FEAA0B302A0}" srcId="{C088C956-1991-413C-AC0A-94AB0599915B}" destId="{CE6D2180-3A89-478F-9FA0-320A2756BDEA}" srcOrd="2" destOrd="0" parTransId="{52E014FB-AF37-45B9-92DB-567CA562E981}" sibTransId="{ACF313C0-E682-473E-84C4-E9F2671DA53D}"/>
    <dgm:cxn modelId="{1A47CC6D-F848-4815-A2FC-CDF47F7DA9B6}" type="presOf" srcId="{BC764AC5-A1E0-4FE4-AF6D-AC27BFF54138}" destId="{0C156EED-6722-42EF-842C-D998152BD7DC}" srcOrd="0" destOrd="0" presId="urn:microsoft.com/office/officeart/2018/2/layout/IconCircleList"/>
    <dgm:cxn modelId="{D8FB8656-F72E-4643-AEAF-192D01EA91C7}" type="presOf" srcId="{0B416388-A50C-4719-B2FE-9750C28F495B}" destId="{1C3AF8BC-B568-40E1-8EE2-57D6837BA827}" srcOrd="0" destOrd="0" presId="urn:microsoft.com/office/officeart/2018/2/layout/IconCircleList"/>
    <dgm:cxn modelId="{0757BF59-EFA9-4660-A2AE-C307314A1507}" type="presOf" srcId="{C088C956-1991-413C-AC0A-94AB0599915B}" destId="{668B753F-31D8-4223-9D42-4287E2EF3BD2}" srcOrd="0" destOrd="0" presId="urn:microsoft.com/office/officeart/2018/2/layout/IconCircleList"/>
    <dgm:cxn modelId="{4780B994-FF44-47FF-9092-669AD2A4A46E}" type="presOf" srcId="{C17C964F-456E-4A52-A6D1-D911403F29C3}" destId="{63B17850-2E4C-4E87-9666-FC8052DA44BA}" srcOrd="0" destOrd="0" presId="urn:microsoft.com/office/officeart/2018/2/layout/IconCircleList"/>
    <dgm:cxn modelId="{8854B0A5-09E8-4AE0-BFCB-CBDAB637CA68}" type="presOf" srcId="{1CDA763E-BDED-46AE-A6B6-3FBE47DE186C}" destId="{E5901253-4A0F-4593-BFEF-1AEC2C46ED0C}" srcOrd="0" destOrd="0" presId="urn:microsoft.com/office/officeart/2018/2/layout/IconCircleList"/>
    <dgm:cxn modelId="{409DF5B1-507E-4E52-96C2-F0E058BA8FCF}" srcId="{C088C956-1991-413C-AC0A-94AB0599915B}" destId="{6C40AB49-0292-4FA2-964E-EE31F0E0EA6B}" srcOrd="1" destOrd="0" parTransId="{C8E7F6B5-AD85-408F-806D-7C391D68E4E1}" sibTransId="{75F68737-8112-4E7B-90C9-2C15260F80BD}"/>
    <dgm:cxn modelId="{B439B0B5-55EB-4DA5-B5C5-1A1B1B63BEA4}" type="presOf" srcId="{75F68737-8112-4E7B-90C9-2C15260F80BD}" destId="{C236F78F-613B-4BD3-B8E5-4A87D2823553}" srcOrd="0" destOrd="0" presId="urn:microsoft.com/office/officeart/2018/2/layout/IconCircleList"/>
    <dgm:cxn modelId="{5B3339EC-9D9B-4402-BA1B-54F61FCC3160}" type="presOf" srcId="{ACF313C0-E682-473E-84C4-E9F2671DA53D}" destId="{20E5C2B6-FCBD-47F2-AE45-6DB2394B8DD3}" srcOrd="0" destOrd="0" presId="urn:microsoft.com/office/officeart/2018/2/layout/IconCircleList"/>
    <dgm:cxn modelId="{45A55FED-00A7-4C3D-84C2-2599C0C0B321}" type="presOf" srcId="{DBE90ABB-EB86-4708-9EA3-8B7D587AAD19}" destId="{07F416AF-BBB2-4083-8D4A-3764AD20AAEE}" srcOrd="0" destOrd="0" presId="urn:microsoft.com/office/officeart/2018/2/layout/IconCircleList"/>
    <dgm:cxn modelId="{60D777ED-8B1E-4704-981D-5C30912505E9}" type="presOf" srcId="{715DFB1D-8484-4A59-9ED0-DA94C3E41300}" destId="{26923816-21B6-4023-854F-50B07D1F1EEF}" srcOrd="0" destOrd="0" presId="urn:microsoft.com/office/officeart/2018/2/layout/IconCircleList"/>
    <dgm:cxn modelId="{9FACE6F0-32D0-4AB0-B4E2-F3651B212A69}" type="presOf" srcId="{CE6D2180-3A89-478F-9FA0-320A2756BDEA}" destId="{C496A50B-9381-4CE5-AE51-696AAAE1339D}" srcOrd="0" destOrd="0" presId="urn:microsoft.com/office/officeart/2018/2/layout/IconCircleList"/>
    <dgm:cxn modelId="{3E9A76FD-CE5B-4912-8332-ACB8E1969FF0}" type="presOf" srcId="{B4E1F59C-20E5-4F6E-93C7-C58CDE820D40}" destId="{416DAF5D-4B49-4C2C-BFF1-4331FAC65E5B}" srcOrd="0" destOrd="0" presId="urn:microsoft.com/office/officeart/2018/2/layout/IconCircleList"/>
    <dgm:cxn modelId="{5537BB03-E58F-434A-8D47-DB25011535AC}" type="presParOf" srcId="{668B753F-31D8-4223-9D42-4287E2EF3BD2}" destId="{2F30E0FC-4DE9-46FC-AC58-87A5342FC44D}" srcOrd="0" destOrd="0" presId="urn:microsoft.com/office/officeart/2018/2/layout/IconCircleList"/>
    <dgm:cxn modelId="{D5DFE2E6-DBC3-4922-A586-EBDA57686A22}" type="presParOf" srcId="{2F30E0FC-4DE9-46FC-AC58-87A5342FC44D}" destId="{AAFE7A07-2F9E-4743-A0B2-BA24BF0CD4B1}" srcOrd="0" destOrd="0" presId="urn:microsoft.com/office/officeart/2018/2/layout/IconCircleList"/>
    <dgm:cxn modelId="{ED3B6D77-5B39-463D-8D59-63B7CC5253E4}" type="presParOf" srcId="{AAFE7A07-2F9E-4743-A0B2-BA24BF0CD4B1}" destId="{640B6AB6-4C9B-40BB-90F2-28CE060B76E3}" srcOrd="0" destOrd="0" presId="urn:microsoft.com/office/officeart/2018/2/layout/IconCircleList"/>
    <dgm:cxn modelId="{78BBF27F-97DA-4787-9E79-F19BB3A3FC40}" type="presParOf" srcId="{AAFE7A07-2F9E-4743-A0B2-BA24BF0CD4B1}" destId="{AA0E77B7-DF96-46AE-A42B-950F58E6BFDE}" srcOrd="1" destOrd="0" presId="urn:microsoft.com/office/officeart/2018/2/layout/IconCircleList"/>
    <dgm:cxn modelId="{47B047BE-49AB-48FD-9BC5-88B163C2A2F8}" type="presParOf" srcId="{AAFE7A07-2F9E-4743-A0B2-BA24BF0CD4B1}" destId="{0C8B9FAB-6113-4502-990C-6A96D228A3EB}" srcOrd="2" destOrd="0" presId="urn:microsoft.com/office/officeart/2018/2/layout/IconCircleList"/>
    <dgm:cxn modelId="{0F1A007B-47C3-424A-97FC-9DBBA1C18457}" type="presParOf" srcId="{AAFE7A07-2F9E-4743-A0B2-BA24BF0CD4B1}" destId="{07F416AF-BBB2-4083-8D4A-3764AD20AAEE}" srcOrd="3" destOrd="0" presId="urn:microsoft.com/office/officeart/2018/2/layout/IconCircleList"/>
    <dgm:cxn modelId="{346697AF-24EA-4942-87D4-7224733A8A41}" type="presParOf" srcId="{2F30E0FC-4DE9-46FC-AC58-87A5342FC44D}" destId="{E5901253-4A0F-4593-BFEF-1AEC2C46ED0C}" srcOrd="1" destOrd="0" presId="urn:microsoft.com/office/officeart/2018/2/layout/IconCircleList"/>
    <dgm:cxn modelId="{4D96C981-9B0C-42B5-9CE4-B9988EE882C7}" type="presParOf" srcId="{2F30E0FC-4DE9-46FC-AC58-87A5342FC44D}" destId="{60B49943-D506-4CDB-855A-D1ECB2FD5A46}" srcOrd="2" destOrd="0" presId="urn:microsoft.com/office/officeart/2018/2/layout/IconCircleList"/>
    <dgm:cxn modelId="{3B09DD24-4317-450B-8170-9AACE68454B8}" type="presParOf" srcId="{60B49943-D506-4CDB-855A-D1ECB2FD5A46}" destId="{EB6083C2-38FE-4292-8EA4-F7069E7A2F79}" srcOrd="0" destOrd="0" presId="urn:microsoft.com/office/officeart/2018/2/layout/IconCircleList"/>
    <dgm:cxn modelId="{F87B5093-3E60-44BE-9299-D4D3E928645E}" type="presParOf" srcId="{60B49943-D506-4CDB-855A-D1ECB2FD5A46}" destId="{DEAA293D-9639-4CD6-9B94-BFC99B6E92F9}" srcOrd="1" destOrd="0" presId="urn:microsoft.com/office/officeart/2018/2/layout/IconCircleList"/>
    <dgm:cxn modelId="{A37887EF-20FC-4F35-A3B6-03D9CE2BB2B6}" type="presParOf" srcId="{60B49943-D506-4CDB-855A-D1ECB2FD5A46}" destId="{AF77CB4C-26BD-4971-AD07-0B525BA97DEA}" srcOrd="2" destOrd="0" presId="urn:microsoft.com/office/officeart/2018/2/layout/IconCircleList"/>
    <dgm:cxn modelId="{342550A3-E81E-47E5-A56B-2FEA8F83C14C}" type="presParOf" srcId="{60B49943-D506-4CDB-855A-D1ECB2FD5A46}" destId="{2FD70635-7CF0-463B-8CB1-043B902FD2AB}" srcOrd="3" destOrd="0" presId="urn:microsoft.com/office/officeart/2018/2/layout/IconCircleList"/>
    <dgm:cxn modelId="{19396D08-6F47-4ED4-9123-6B874722A26C}" type="presParOf" srcId="{2F30E0FC-4DE9-46FC-AC58-87A5342FC44D}" destId="{C236F78F-613B-4BD3-B8E5-4A87D2823553}" srcOrd="3" destOrd="0" presId="urn:microsoft.com/office/officeart/2018/2/layout/IconCircleList"/>
    <dgm:cxn modelId="{DFA15DAF-FDDC-4C20-99EE-69DA2E86AA34}" type="presParOf" srcId="{2F30E0FC-4DE9-46FC-AC58-87A5342FC44D}" destId="{01B167A9-B3E8-4F53-85BE-C27400A2A6A0}" srcOrd="4" destOrd="0" presId="urn:microsoft.com/office/officeart/2018/2/layout/IconCircleList"/>
    <dgm:cxn modelId="{D11ABEFF-FCE8-47A5-B957-7563821145D4}" type="presParOf" srcId="{01B167A9-B3E8-4F53-85BE-C27400A2A6A0}" destId="{08F2865C-9DBE-4CF7-A349-C04F073723FF}" srcOrd="0" destOrd="0" presId="urn:microsoft.com/office/officeart/2018/2/layout/IconCircleList"/>
    <dgm:cxn modelId="{D51728A1-522E-4793-BFBA-39162C588013}" type="presParOf" srcId="{01B167A9-B3E8-4F53-85BE-C27400A2A6A0}" destId="{6F2E5396-61DD-4312-88D8-3D137B7587E9}" srcOrd="1" destOrd="0" presId="urn:microsoft.com/office/officeart/2018/2/layout/IconCircleList"/>
    <dgm:cxn modelId="{A4B51E80-3B4B-47A4-97B4-0C2B3758DACB}" type="presParOf" srcId="{01B167A9-B3E8-4F53-85BE-C27400A2A6A0}" destId="{DFD5B5B2-AEFB-44AA-85FA-36DBB0936461}" srcOrd="2" destOrd="0" presId="urn:microsoft.com/office/officeart/2018/2/layout/IconCircleList"/>
    <dgm:cxn modelId="{86D7B141-0556-4BDF-8191-23AD45263777}" type="presParOf" srcId="{01B167A9-B3E8-4F53-85BE-C27400A2A6A0}" destId="{C496A50B-9381-4CE5-AE51-696AAAE1339D}" srcOrd="3" destOrd="0" presId="urn:microsoft.com/office/officeart/2018/2/layout/IconCircleList"/>
    <dgm:cxn modelId="{A219F048-08C4-42CF-B9D9-625651A8FB68}" type="presParOf" srcId="{2F30E0FC-4DE9-46FC-AC58-87A5342FC44D}" destId="{20E5C2B6-FCBD-47F2-AE45-6DB2394B8DD3}" srcOrd="5" destOrd="0" presId="urn:microsoft.com/office/officeart/2018/2/layout/IconCircleList"/>
    <dgm:cxn modelId="{9C144D03-5065-487C-B0DC-130C6FA9E3D2}" type="presParOf" srcId="{2F30E0FC-4DE9-46FC-AC58-87A5342FC44D}" destId="{499CBDC5-8147-45C2-8F47-C9A42AF0FE2E}" srcOrd="6" destOrd="0" presId="urn:microsoft.com/office/officeart/2018/2/layout/IconCircleList"/>
    <dgm:cxn modelId="{04403578-8207-4451-B1E0-3C84E91D7CD6}" type="presParOf" srcId="{499CBDC5-8147-45C2-8F47-C9A42AF0FE2E}" destId="{ADD4E4F1-836C-4E0E-9414-6A5331440C37}" srcOrd="0" destOrd="0" presId="urn:microsoft.com/office/officeart/2018/2/layout/IconCircleList"/>
    <dgm:cxn modelId="{78A8D1E2-C4CA-4678-B20A-76C21CB1B148}" type="presParOf" srcId="{499CBDC5-8147-45C2-8F47-C9A42AF0FE2E}" destId="{F7346184-9E7E-464E-A8B9-2BA645492BA1}" srcOrd="1" destOrd="0" presId="urn:microsoft.com/office/officeart/2018/2/layout/IconCircleList"/>
    <dgm:cxn modelId="{0C43BC7F-F1A5-4828-B61A-4D9495CCF90B}" type="presParOf" srcId="{499CBDC5-8147-45C2-8F47-C9A42AF0FE2E}" destId="{4B4E9B76-54AF-43F7-828E-F963BE2BB73D}" srcOrd="2" destOrd="0" presId="urn:microsoft.com/office/officeart/2018/2/layout/IconCircleList"/>
    <dgm:cxn modelId="{1CF85A68-8221-4037-A101-1433575CE262}" type="presParOf" srcId="{499CBDC5-8147-45C2-8F47-C9A42AF0FE2E}" destId="{0C156EED-6722-42EF-842C-D998152BD7DC}" srcOrd="3" destOrd="0" presId="urn:microsoft.com/office/officeart/2018/2/layout/IconCircleList"/>
    <dgm:cxn modelId="{A7E0AEED-202C-4D32-8CF6-85C980527BE3}" type="presParOf" srcId="{2F30E0FC-4DE9-46FC-AC58-87A5342FC44D}" destId="{1C3AF8BC-B568-40E1-8EE2-57D6837BA827}" srcOrd="7" destOrd="0" presId="urn:microsoft.com/office/officeart/2018/2/layout/IconCircleList"/>
    <dgm:cxn modelId="{A2D4539D-D875-4064-9065-3914AF56D0A4}" type="presParOf" srcId="{2F30E0FC-4DE9-46FC-AC58-87A5342FC44D}" destId="{5D3D7AE4-C281-4EE5-9B27-74F6E4C44073}" srcOrd="8" destOrd="0" presId="urn:microsoft.com/office/officeart/2018/2/layout/IconCircleList"/>
    <dgm:cxn modelId="{814D9C14-0093-4B6B-8556-9894C503681F}" type="presParOf" srcId="{5D3D7AE4-C281-4EE5-9B27-74F6E4C44073}" destId="{46E074DE-2CE1-42FB-BBC2-3CE7D937A83A}" srcOrd="0" destOrd="0" presId="urn:microsoft.com/office/officeart/2018/2/layout/IconCircleList"/>
    <dgm:cxn modelId="{6CC487EE-AC17-4C19-9065-4FC0391B1DA8}" type="presParOf" srcId="{5D3D7AE4-C281-4EE5-9B27-74F6E4C44073}" destId="{D877A12B-AA9F-4EAA-ABC8-80AE3276C8E5}" srcOrd="1" destOrd="0" presId="urn:microsoft.com/office/officeart/2018/2/layout/IconCircleList"/>
    <dgm:cxn modelId="{C7C52A10-FFCD-40CB-9826-79426B44C8ED}" type="presParOf" srcId="{5D3D7AE4-C281-4EE5-9B27-74F6E4C44073}" destId="{727B5FCE-5C79-4B72-9A4B-C7CF65102354}" srcOrd="2" destOrd="0" presId="urn:microsoft.com/office/officeart/2018/2/layout/IconCircleList"/>
    <dgm:cxn modelId="{351A3DA3-0DAF-4339-B483-C3CB87D6FE5D}" type="presParOf" srcId="{5D3D7AE4-C281-4EE5-9B27-74F6E4C44073}" destId="{26923816-21B6-4023-854F-50B07D1F1EEF}" srcOrd="3" destOrd="0" presId="urn:microsoft.com/office/officeart/2018/2/layout/IconCircleList"/>
    <dgm:cxn modelId="{E5E85CE4-2131-4502-AF8E-80FAE43F6D61}" type="presParOf" srcId="{2F30E0FC-4DE9-46FC-AC58-87A5342FC44D}" destId="{63B17850-2E4C-4E87-9666-FC8052DA44BA}" srcOrd="9" destOrd="0" presId="urn:microsoft.com/office/officeart/2018/2/layout/IconCircleList"/>
    <dgm:cxn modelId="{D8CEE9FC-0F79-46D4-90E0-B0D289009421}" type="presParOf" srcId="{2F30E0FC-4DE9-46FC-AC58-87A5342FC44D}" destId="{FD7B3E85-F135-4CC8-AB24-326DFA13E87B}" srcOrd="10" destOrd="0" presId="urn:microsoft.com/office/officeart/2018/2/layout/IconCircleList"/>
    <dgm:cxn modelId="{7FB27BD8-77ED-4A00-BD9D-1920EE3509CD}" type="presParOf" srcId="{FD7B3E85-F135-4CC8-AB24-326DFA13E87B}" destId="{20FD3B39-86EE-4E50-86BE-92F23E312393}" srcOrd="0" destOrd="0" presId="urn:microsoft.com/office/officeart/2018/2/layout/IconCircleList"/>
    <dgm:cxn modelId="{2A3C2FA0-A3E5-44F2-90FF-D73017664060}" type="presParOf" srcId="{FD7B3E85-F135-4CC8-AB24-326DFA13E87B}" destId="{6C46F15C-1D46-4407-98B9-A2F844637278}" srcOrd="1" destOrd="0" presId="urn:microsoft.com/office/officeart/2018/2/layout/IconCircleList"/>
    <dgm:cxn modelId="{ACFF49EA-F7C6-4ADA-8D40-43607F5227DF}" type="presParOf" srcId="{FD7B3E85-F135-4CC8-AB24-326DFA13E87B}" destId="{4F6B6727-4950-48B0-BDE1-E4FCC0D79024}" srcOrd="2" destOrd="0" presId="urn:microsoft.com/office/officeart/2018/2/layout/IconCircleList"/>
    <dgm:cxn modelId="{2B3E3555-6CA6-47B4-B145-9E47A9800B0B}" type="presParOf" srcId="{FD7B3E85-F135-4CC8-AB24-326DFA13E87B}" destId="{416DAF5D-4B49-4C2C-BFF1-4331FAC65E5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FE5D0C-C102-480E-AC84-2D81964C0971}">
      <dsp:nvSpPr>
        <dsp:cNvPr id="0" name=""/>
        <dsp:cNvSpPr/>
      </dsp:nvSpPr>
      <dsp:spPr>
        <a:xfrm>
          <a:off x="2454765" y="0"/>
          <a:ext cx="2087273" cy="208759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E40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165BC2-943F-4ED3-AB39-FDFB36711103}">
      <dsp:nvSpPr>
        <dsp:cNvPr id="0" name=""/>
        <dsp:cNvSpPr/>
      </dsp:nvSpPr>
      <dsp:spPr>
        <a:xfrm>
          <a:off x="2891867" y="753683"/>
          <a:ext cx="1159857" cy="5797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800" kern="1200">
            <a:solidFill>
              <a:srgbClr val="931680"/>
            </a:solidFill>
          </a:endParaRPr>
        </a:p>
      </dsp:txBody>
      <dsp:txXfrm>
        <a:off x="2891867" y="753683"/>
        <a:ext cx="1159857" cy="579790"/>
      </dsp:txXfrm>
    </dsp:sp>
    <dsp:sp modelId="{7EC037C1-8E7B-410F-8115-E4E937BC20B0}">
      <dsp:nvSpPr>
        <dsp:cNvPr id="0" name=""/>
        <dsp:cNvSpPr/>
      </dsp:nvSpPr>
      <dsp:spPr>
        <a:xfrm>
          <a:off x="1850778" y="1199475"/>
          <a:ext cx="2087273" cy="208759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8D216B"/>
        </a:solidFill>
        <a:ln w="12700" cap="flat" cmpd="sng" algn="ctr">
          <a:solidFill>
            <a:srgbClr val="93168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990528-324C-419D-B544-8E7BB98399C8}">
      <dsp:nvSpPr>
        <dsp:cNvPr id="0" name=""/>
        <dsp:cNvSpPr/>
      </dsp:nvSpPr>
      <dsp:spPr>
        <a:xfrm>
          <a:off x="2314486" y="1960097"/>
          <a:ext cx="1159857" cy="5797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800" kern="1200">
            <a:solidFill>
              <a:srgbClr val="931680"/>
            </a:solidFill>
          </a:endParaRPr>
        </a:p>
      </dsp:txBody>
      <dsp:txXfrm>
        <a:off x="2314486" y="1960097"/>
        <a:ext cx="1159857" cy="579790"/>
      </dsp:txXfrm>
    </dsp:sp>
    <dsp:sp modelId="{6FDCA8F3-03C4-4455-9802-1B8692C34B59}">
      <dsp:nvSpPr>
        <dsp:cNvPr id="0" name=""/>
        <dsp:cNvSpPr/>
      </dsp:nvSpPr>
      <dsp:spPr>
        <a:xfrm>
          <a:off x="2579070" y="2542489"/>
          <a:ext cx="1793291" cy="1794010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BE81A3"/>
        </a:solidFill>
        <a:ln w="12700" cap="flat" cmpd="sng" algn="ctr">
          <a:solidFill>
            <a:srgbClr val="BE81A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3EAF59-23A9-420E-A409-812BAF7B9162}">
      <dsp:nvSpPr>
        <dsp:cNvPr id="0" name=""/>
        <dsp:cNvSpPr/>
      </dsp:nvSpPr>
      <dsp:spPr>
        <a:xfrm>
          <a:off x="2894611" y="3168246"/>
          <a:ext cx="1159857" cy="5797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800" kern="1200">
            <a:solidFill>
              <a:srgbClr val="931680"/>
            </a:solidFill>
          </a:endParaRPr>
        </a:p>
      </dsp:txBody>
      <dsp:txXfrm>
        <a:off x="2894611" y="3168246"/>
        <a:ext cx="1159857" cy="5797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76C1CB-E252-4830-A700-6CB0A9A470E2}">
      <dsp:nvSpPr>
        <dsp:cNvPr id="0" name=""/>
        <dsp:cNvSpPr/>
      </dsp:nvSpPr>
      <dsp:spPr>
        <a:xfrm>
          <a:off x="0" y="35938"/>
          <a:ext cx="5379357" cy="1113840"/>
        </a:xfrm>
        <a:prstGeom prst="roundRect">
          <a:avLst/>
        </a:prstGeom>
        <a:solidFill>
          <a:srgbClr val="8D216B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/>
            <a:t>150,000 researchers &amp; </a:t>
          </a:r>
          <a:br>
            <a:rPr lang="en-US" sz="2800" b="0" i="0" kern="1200"/>
          </a:br>
          <a:r>
            <a:rPr lang="en-US" sz="2800" b="0" i="0" kern="1200"/>
            <a:t>23 Nobel Prize winners</a:t>
          </a:r>
          <a:endParaRPr lang="en-GB" sz="2800" kern="1200"/>
        </a:p>
      </dsp:txBody>
      <dsp:txXfrm>
        <a:off x="54373" y="90311"/>
        <a:ext cx="5270611" cy="1005094"/>
      </dsp:txXfrm>
    </dsp:sp>
    <dsp:sp modelId="{D74E53B7-F321-45E1-92EC-301B53DF287B}">
      <dsp:nvSpPr>
        <dsp:cNvPr id="0" name=""/>
        <dsp:cNvSpPr/>
      </dsp:nvSpPr>
      <dsp:spPr>
        <a:xfrm>
          <a:off x="0" y="1230418"/>
          <a:ext cx="5379357" cy="1113840"/>
        </a:xfrm>
        <a:prstGeom prst="roundRect">
          <a:avLst/>
        </a:prstGeom>
        <a:solidFill>
          <a:srgbClr val="8D216B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/>
            <a:t>Shaping research and innovation</a:t>
          </a:r>
          <a:endParaRPr lang="en-GB" sz="2800" kern="1200"/>
        </a:p>
      </dsp:txBody>
      <dsp:txXfrm>
        <a:off x="54373" y="1284791"/>
        <a:ext cx="5270611" cy="1005094"/>
      </dsp:txXfrm>
    </dsp:sp>
    <dsp:sp modelId="{24A11085-64F3-447D-B473-8E2C13EFC739}">
      <dsp:nvSpPr>
        <dsp:cNvPr id="0" name=""/>
        <dsp:cNvSpPr/>
      </dsp:nvSpPr>
      <dsp:spPr>
        <a:xfrm>
          <a:off x="0" y="2424897"/>
          <a:ext cx="5379357" cy="1113840"/>
        </a:xfrm>
        <a:prstGeom prst="roundRect">
          <a:avLst/>
        </a:prstGeom>
        <a:solidFill>
          <a:srgbClr val="8D216B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i="0" kern="1200"/>
            <a:t>Structuring impact in Europe and beyond</a:t>
          </a:r>
          <a:endParaRPr lang="en-GB" sz="2800" kern="1200"/>
        </a:p>
      </dsp:txBody>
      <dsp:txXfrm>
        <a:off x="54373" y="2479270"/>
        <a:ext cx="5270611" cy="10050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C37E8B-3C18-433C-9652-CEBC2AA541B9}">
      <dsp:nvSpPr>
        <dsp:cNvPr id="0" name=""/>
        <dsp:cNvSpPr/>
      </dsp:nvSpPr>
      <dsp:spPr>
        <a:xfrm>
          <a:off x="384509" y="777244"/>
          <a:ext cx="1026916" cy="106219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B0D11C-A9A3-4E8E-A4DC-35A9394E5650}">
      <dsp:nvSpPr>
        <dsp:cNvPr id="0" name=""/>
        <dsp:cNvSpPr/>
      </dsp:nvSpPr>
      <dsp:spPr>
        <a:xfrm>
          <a:off x="2877" y="1998724"/>
          <a:ext cx="1710351" cy="2009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kern="1200">
              <a:solidFill>
                <a:srgbClr val="0F5494"/>
              </a:solidFill>
              <a:latin typeface="EC Square Sans Pro" panose="020B0506040000020004" pitchFamily="34" charset="0"/>
              <a:cs typeface="Arial"/>
            </a:rPr>
            <a:t>International, inter-sectoral and interdisciplinary  mobility of R&amp;I staff (secondments)</a:t>
          </a:r>
          <a:endParaRPr lang="en-US" sz="2000" b="0" kern="1200">
            <a:solidFill>
              <a:srgbClr val="0F5494"/>
            </a:solidFill>
            <a:latin typeface="EC Square Sans Pro" panose="020B0506040000020004" pitchFamily="34" charset="0"/>
            <a:cs typeface="Arial"/>
          </a:endParaRPr>
        </a:p>
      </dsp:txBody>
      <dsp:txXfrm>
        <a:off x="2877" y="1998724"/>
        <a:ext cx="1710351" cy="2009663"/>
      </dsp:txXfrm>
    </dsp:sp>
    <dsp:sp modelId="{FD595025-6659-4923-8A47-AB4197DF2D93}">
      <dsp:nvSpPr>
        <dsp:cNvPr id="0" name=""/>
        <dsp:cNvSpPr/>
      </dsp:nvSpPr>
      <dsp:spPr>
        <a:xfrm>
          <a:off x="2368203" y="710118"/>
          <a:ext cx="969992" cy="99688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350FE0-DACB-4D09-995B-7AC314839CBD}">
      <dsp:nvSpPr>
        <dsp:cNvPr id="0" name=""/>
        <dsp:cNvSpPr/>
      </dsp:nvSpPr>
      <dsp:spPr>
        <a:xfrm>
          <a:off x="2012540" y="1982395"/>
          <a:ext cx="1710351" cy="2009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kern="1200">
              <a:solidFill>
                <a:srgbClr val="0F5494"/>
              </a:solidFill>
              <a:latin typeface="EC Square Sans Pro" panose="020B0506040000020004" pitchFamily="34" charset="0"/>
              <a:cs typeface="Arial"/>
            </a:rPr>
            <a:t>Knowledge transfer between participating organisations</a:t>
          </a:r>
          <a:endParaRPr lang="en-US" sz="2000" b="0" kern="1200">
            <a:solidFill>
              <a:srgbClr val="0F5494"/>
            </a:solidFill>
            <a:latin typeface="EC Square Sans Pro" panose="020B0506040000020004" pitchFamily="34" charset="0"/>
            <a:cs typeface="Arial"/>
          </a:endParaRPr>
        </a:p>
      </dsp:txBody>
      <dsp:txXfrm>
        <a:off x="2012540" y="1982395"/>
        <a:ext cx="1710351" cy="2009663"/>
      </dsp:txXfrm>
    </dsp:sp>
    <dsp:sp modelId="{BDF6C7DD-B5E3-4B94-8310-5E7D23323C4E}">
      <dsp:nvSpPr>
        <dsp:cNvPr id="0" name=""/>
        <dsp:cNvSpPr/>
      </dsp:nvSpPr>
      <dsp:spPr>
        <a:xfrm>
          <a:off x="4333042" y="673831"/>
          <a:ext cx="1065460" cy="10839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1A0FDF-8F67-466A-8E4E-995D237D12CD}">
      <dsp:nvSpPr>
        <dsp:cNvPr id="0" name=""/>
        <dsp:cNvSpPr/>
      </dsp:nvSpPr>
      <dsp:spPr>
        <a:xfrm>
          <a:off x="4022203" y="2004167"/>
          <a:ext cx="1710351" cy="2009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kern="1200">
              <a:solidFill>
                <a:srgbClr val="0F5494"/>
              </a:solidFill>
              <a:latin typeface="EC Square Sans Pro" panose="020B0506040000020004" pitchFamily="34" charset="0"/>
              <a:cs typeface="Arial"/>
            </a:rPr>
            <a:t>Collaboration between the academic and non-academic sectors (including SMEs) </a:t>
          </a:r>
          <a:endParaRPr lang="en-US" sz="2000" b="0" kern="1200">
            <a:solidFill>
              <a:srgbClr val="0F5494"/>
            </a:solidFill>
            <a:latin typeface="EC Square Sans Pro" panose="020B0506040000020004" pitchFamily="34" charset="0"/>
            <a:cs typeface="Arial"/>
          </a:endParaRPr>
        </a:p>
      </dsp:txBody>
      <dsp:txXfrm>
        <a:off x="4022203" y="2004167"/>
        <a:ext cx="1710351" cy="2009663"/>
      </dsp:txXfrm>
    </dsp:sp>
    <dsp:sp modelId="{2D1D9806-6CFE-471A-8157-14AD7549B3DD}">
      <dsp:nvSpPr>
        <dsp:cNvPr id="0" name=""/>
        <dsp:cNvSpPr/>
      </dsp:nvSpPr>
      <dsp:spPr>
        <a:xfrm>
          <a:off x="6240867" y="718236"/>
          <a:ext cx="1212519" cy="118385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1D7BBB-8123-47AF-AAE9-7D1B3D2EC442}">
      <dsp:nvSpPr>
        <dsp:cNvPr id="0" name=""/>
        <dsp:cNvSpPr/>
      </dsp:nvSpPr>
      <dsp:spPr>
        <a:xfrm>
          <a:off x="6031866" y="2029138"/>
          <a:ext cx="1710351" cy="2009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kern="1200">
              <a:solidFill>
                <a:srgbClr val="0F5494"/>
              </a:solidFill>
              <a:latin typeface="EC Square Sans Pro" panose="020B0506040000020004" pitchFamily="34" charset="0"/>
              <a:cs typeface="Arial"/>
            </a:rPr>
            <a:t>Cooperation across the globe</a:t>
          </a:r>
          <a:endParaRPr lang="en-US" sz="2000" b="0" kern="1200">
            <a:solidFill>
              <a:srgbClr val="0F5494"/>
            </a:solidFill>
            <a:latin typeface="EC Square Sans Pro" panose="020B0506040000020004" pitchFamily="34" charset="0"/>
            <a:cs typeface="Arial"/>
          </a:endParaRPr>
        </a:p>
      </dsp:txBody>
      <dsp:txXfrm>
        <a:off x="6031866" y="2029138"/>
        <a:ext cx="1710351" cy="200966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A8056E-808D-4588-A2A2-9E3F6550DC62}">
      <dsp:nvSpPr>
        <dsp:cNvPr id="0" name=""/>
        <dsp:cNvSpPr/>
      </dsp:nvSpPr>
      <dsp:spPr>
        <a:xfrm rot="5400000">
          <a:off x="-855246" y="1706203"/>
          <a:ext cx="1909524" cy="194472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2E4155-37A6-409F-AE41-AB6194321EDE}">
      <dsp:nvSpPr>
        <dsp:cNvPr id="0" name=""/>
        <dsp:cNvSpPr/>
      </dsp:nvSpPr>
      <dsp:spPr>
        <a:xfrm>
          <a:off x="2279" y="2758202"/>
          <a:ext cx="2430901" cy="636508"/>
        </a:xfrm>
        <a:prstGeom prst="homePlate">
          <a:avLst>
            <a:gd name="adj" fmla="val 2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/>
            </a:rPr>
            <a:t>16</a:t>
          </a:r>
          <a:r>
            <a:rPr lang="en-US" sz="1600" kern="1200"/>
            <a:t> </a:t>
          </a:r>
          <a:r>
            <a:rPr lang="en-US" sz="1600" kern="1200">
              <a:latin typeface="Calibri Light"/>
            </a:rPr>
            <a:t>December</a:t>
          </a:r>
          <a:r>
            <a:rPr lang="en-US" sz="1600" kern="1200"/>
            <a:t> </a:t>
          </a:r>
          <a:r>
            <a:rPr lang="en-US" sz="1600" kern="1200">
              <a:latin typeface="Calibri Light"/>
            </a:rPr>
            <a:t>2025</a:t>
          </a:r>
          <a:endParaRPr lang="en-US" sz="1600" kern="1200"/>
        </a:p>
      </dsp:txBody>
      <dsp:txXfrm>
        <a:off x="2279" y="2758202"/>
        <a:ext cx="2351338" cy="636508"/>
      </dsp:txXfrm>
    </dsp:sp>
    <dsp:sp modelId="{0320C992-99AE-48D7-BE3A-046E63AA09B0}">
      <dsp:nvSpPr>
        <dsp:cNvPr id="0" name=""/>
        <dsp:cNvSpPr/>
      </dsp:nvSpPr>
      <dsp:spPr>
        <a:xfrm>
          <a:off x="196751" y="965360"/>
          <a:ext cx="1973892" cy="1232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rgbClr val="0F5494"/>
              </a:solidFill>
              <a:latin typeface="EC Square Sans Pro"/>
            </a:rPr>
            <a:t>Launch of the call for proposals</a:t>
          </a:r>
        </a:p>
      </dsp:txBody>
      <dsp:txXfrm>
        <a:off x="196751" y="965360"/>
        <a:ext cx="1973892" cy="1232542"/>
      </dsp:txXfrm>
    </dsp:sp>
    <dsp:sp modelId="{543C5D19-4A7F-40D0-A1C5-8BBD1D91C289}">
      <dsp:nvSpPr>
        <dsp:cNvPr id="0" name=""/>
        <dsp:cNvSpPr/>
      </dsp:nvSpPr>
      <dsp:spPr>
        <a:xfrm rot="5400000">
          <a:off x="1454110" y="1706203"/>
          <a:ext cx="1909524" cy="194472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2DCD74-EA96-4D0D-8A4D-1D180E7E67FB}">
      <dsp:nvSpPr>
        <dsp:cNvPr id="0" name=""/>
        <dsp:cNvSpPr/>
      </dsp:nvSpPr>
      <dsp:spPr>
        <a:xfrm>
          <a:off x="2311636" y="2758202"/>
          <a:ext cx="2430901" cy="636508"/>
        </a:xfrm>
        <a:prstGeom prst="chevron">
          <a:avLst>
            <a:gd name="adj" fmla="val 25000"/>
          </a:avLst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accent2">
              <a:hueOff val="-363841"/>
              <a:satOff val="-20982"/>
              <a:lumOff val="21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/>
            </a:rPr>
            <a:t>16 April 2026</a:t>
          </a:r>
          <a:endParaRPr lang="en-US" sz="1600" kern="1200"/>
        </a:p>
      </dsp:txBody>
      <dsp:txXfrm>
        <a:off x="2470763" y="2758202"/>
        <a:ext cx="2112647" cy="636508"/>
      </dsp:txXfrm>
    </dsp:sp>
    <dsp:sp modelId="{0DB3B4A6-F4A6-46D2-9D27-C30E4485BFF8}">
      <dsp:nvSpPr>
        <dsp:cNvPr id="0" name=""/>
        <dsp:cNvSpPr/>
      </dsp:nvSpPr>
      <dsp:spPr>
        <a:xfrm>
          <a:off x="2506108" y="965360"/>
          <a:ext cx="1973892" cy="1232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rgbClr val="0F5494"/>
              </a:solidFill>
              <a:latin typeface="EC Square Sans Pro"/>
            </a:rPr>
            <a:t>Deadline for submitting proposals</a:t>
          </a:r>
        </a:p>
      </dsp:txBody>
      <dsp:txXfrm>
        <a:off x="2506108" y="965360"/>
        <a:ext cx="1973892" cy="1232542"/>
      </dsp:txXfrm>
    </dsp:sp>
    <dsp:sp modelId="{5EB811E0-D98B-4AB3-B59A-E7096B32D943}">
      <dsp:nvSpPr>
        <dsp:cNvPr id="0" name=""/>
        <dsp:cNvSpPr/>
      </dsp:nvSpPr>
      <dsp:spPr>
        <a:xfrm rot="5400000">
          <a:off x="3763466" y="1706203"/>
          <a:ext cx="1909524" cy="194472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029B9A-DEF1-4B76-B8FE-EDA5C5FB384E}">
      <dsp:nvSpPr>
        <dsp:cNvPr id="0" name=""/>
        <dsp:cNvSpPr/>
      </dsp:nvSpPr>
      <dsp:spPr>
        <a:xfrm>
          <a:off x="4620993" y="2758202"/>
          <a:ext cx="2430901" cy="636508"/>
        </a:xfrm>
        <a:prstGeom prst="chevron">
          <a:avLst>
            <a:gd name="adj" fmla="val 25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/>
            </a:rPr>
            <a:t>July </a:t>
          </a:r>
          <a:r>
            <a:rPr lang="en-US" sz="1600" kern="1200"/>
            <a:t> </a:t>
          </a:r>
          <a:r>
            <a:rPr lang="en-US" sz="1600" kern="1200">
              <a:latin typeface="Calibri Light"/>
            </a:rPr>
            <a:t>2026</a:t>
          </a:r>
          <a:endParaRPr lang="en-US" sz="1600" kern="1200"/>
        </a:p>
      </dsp:txBody>
      <dsp:txXfrm>
        <a:off x="4780120" y="2758202"/>
        <a:ext cx="2112647" cy="636508"/>
      </dsp:txXfrm>
    </dsp:sp>
    <dsp:sp modelId="{2AD7DC42-8720-479B-B329-E0D0F959108B}">
      <dsp:nvSpPr>
        <dsp:cNvPr id="0" name=""/>
        <dsp:cNvSpPr/>
      </dsp:nvSpPr>
      <dsp:spPr>
        <a:xfrm>
          <a:off x="4815465" y="965360"/>
          <a:ext cx="1973892" cy="1232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rgbClr val="0F5494"/>
              </a:solidFill>
              <a:latin typeface="EC Square Sans Pro"/>
            </a:rPr>
            <a:t>Notification of call results to applicants (TBC)</a:t>
          </a:r>
        </a:p>
      </dsp:txBody>
      <dsp:txXfrm>
        <a:off x="4815465" y="965360"/>
        <a:ext cx="1973892" cy="1232542"/>
      </dsp:txXfrm>
    </dsp:sp>
    <dsp:sp modelId="{DC0FA654-46A4-4058-B707-132D5F68FABF}">
      <dsp:nvSpPr>
        <dsp:cNvPr id="0" name=""/>
        <dsp:cNvSpPr/>
      </dsp:nvSpPr>
      <dsp:spPr>
        <a:xfrm rot="5400000">
          <a:off x="6072823" y="1706203"/>
          <a:ext cx="1909524" cy="194472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FD5DF8-B26E-4925-A523-19AB01327628}">
      <dsp:nvSpPr>
        <dsp:cNvPr id="0" name=""/>
        <dsp:cNvSpPr/>
      </dsp:nvSpPr>
      <dsp:spPr>
        <a:xfrm>
          <a:off x="6930349" y="2758202"/>
          <a:ext cx="2430901" cy="636508"/>
        </a:xfrm>
        <a:prstGeom prst="chevron">
          <a:avLst>
            <a:gd name="adj" fmla="val 25000"/>
          </a:avLst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accent2">
              <a:hueOff val="-1091522"/>
              <a:satOff val="-62946"/>
              <a:lumOff val="647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/>
            </a:rPr>
            <a:t>end 2026 (Indicative)</a:t>
          </a:r>
          <a:endParaRPr lang="en-US" sz="1600" kern="1200"/>
        </a:p>
      </dsp:txBody>
      <dsp:txXfrm>
        <a:off x="7089476" y="2758202"/>
        <a:ext cx="2112647" cy="636508"/>
      </dsp:txXfrm>
    </dsp:sp>
    <dsp:sp modelId="{1F5BADAB-6CEA-45FB-B57C-3DA69F4FBE95}">
      <dsp:nvSpPr>
        <dsp:cNvPr id="0" name=""/>
        <dsp:cNvSpPr/>
      </dsp:nvSpPr>
      <dsp:spPr>
        <a:xfrm>
          <a:off x="7124821" y="965360"/>
          <a:ext cx="1973892" cy="1232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rgbClr val="0F5494"/>
              </a:solidFill>
              <a:latin typeface="EC Square Sans Pro"/>
            </a:rPr>
            <a:t>Grant agreement signature for successful projects (TBC)</a:t>
          </a:r>
        </a:p>
      </dsp:txBody>
      <dsp:txXfrm>
        <a:off x="7124821" y="965360"/>
        <a:ext cx="1973892" cy="1232542"/>
      </dsp:txXfrm>
    </dsp:sp>
    <dsp:sp modelId="{63C26919-BAEC-451E-B427-AD81ECAB1287}">
      <dsp:nvSpPr>
        <dsp:cNvPr id="0" name=""/>
        <dsp:cNvSpPr/>
      </dsp:nvSpPr>
      <dsp:spPr>
        <a:xfrm rot="5400000">
          <a:off x="8382180" y="1706203"/>
          <a:ext cx="1909524" cy="194472"/>
        </a:xfrm>
        <a:prstGeom prst="corner">
          <a:avLst>
            <a:gd name="adj1" fmla="val 1000"/>
            <a:gd name="adj2" fmla="val 1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627411-270F-44B6-AA90-2138BFBE36D5}">
      <dsp:nvSpPr>
        <dsp:cNvPr id="0" name=""/>
        <dsp:cNvSpPr/>
      </dsp:nvSpPr>
      <dsp:spPr>
        <a:xfrm>
          <a:off x="9239706" y="2758202"/>
          <a:ext cx="2430901" cy="636508"/>
        </a:xfrm>
        <a:prstGeom prst="chevron">
          <a:avLst>
            <a:gd name="adj" fmla="val 25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203200" rIns="101600" bIns="20320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2027</a:t>
          </a:r>
        </a:p>
      </dsp:txBody>
      <dsp:txXfrm>
        <a:off x="9398833" y="2758202"/>
        <a:ext cx="2112647" cy="636508"/>
      </dsp:txXfrm>
    </dsp:sp>
    <dsp:sp modelId="{0D0874A1-6B84-4E03-85BA-CB6B7D7FA8C9}">
      <dsp:nvSpPr>
        <dsp:cNvPr id="0" name=""/>
        <dsp:cNvSpPr/>
      </dsp:nvSpPr>
      <dsp:spPr>
        <a:xfrm>
          <a:off x="9434178" y="965360"/>
          <a:ext cx="1973892" cy="12325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rgbClr val="0F5494"/>
              </a:solidFill>
              <a:latin typeface="EC Square Sans Pro"/>
            </a:rPr>
            <a:t>First EU-funded projects start (TBC)</a:t>
          </a:r>
        </a:p>
      </dsp:txBody>
      <dsp:txXfrm>
        <a:off x="9434178" y="965360"/>
        <a:ext cx="1973892" cy="12325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639406-EF6E-4C69-B044-850F6847BC63}">
      <dsp:nvSpPr>
        <dsp:cNvPr id="0" name=""/>
        <dsp:cNvSpPr/>
      </dsp:nvSpPr>
      <dsp:spPr>
        <a:xfrm>
          <a:off x="332236" y="1907"/>
          <a:ext cx="981123" cy="981123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F0B9FEA-3AE2-4F85-B38D-45423CE61761}">
      <dsp:nvSpPr>
        <dsp:cNvPr id="0" name=""/>
        <dsp:cNvSpPr/>
      </dsp:nvSpPr>
      <dsp:spPr>
        <a:xfrm>
          <a:off x="523702" y="199504"/>
          <a:ext cx="562939" cy="56293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BC89AF1-3C96-443C-B992-4F63105B4281}">
      <dsp:nvSpPr>
        <dsp:cNvPr id="0" name=""/>
        <dsp:cNvSpPr/>
      </dsp:nvSpPr>
      <dsp:spPr>
        <a:xfrm>
          <a:off x="18598" y="1288626"/>
          <a:ext cx="1608398" cy="86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b="0" kern="1200">
              <a:solidFill>
                <a:srgbClr val="0F5494"/>
              </a:solidFill>
              <a:latin typeface="EC Square Sans Pro" panose="020B0506040000020004" pitchFamily="34" charset="0"/>
            </a:rPr>
            <a:t>Networking events (conferences, workshops, etc.)</a:t>
          </a:r>
          <a:endParaRPr lang="en-US" sz="1600" b="0" kern="1200">
            <a:solidFill>
              <a:srgbClr val="0F5494"/>
            </a:solidFill>
            <a:latin typeface="EC Square Sans Pro" panose="020B0506040000020004" pitchFamily="34" charset="0"/>
          </a:endParaRPr>
        </a:p>
      </dsp:txBody>
      <dsp:txXfrm>
        <a:off x="18598" y="1288626"/>
        <a:ext cx="1608398" cy="864514"/>
      </dsp:txXfrm>
    </dsp:sp>
    <dsp:sp modelId="{FCECF53D-31BA-4557-93EF-258E8EFCE971}">
      <dsp:nvSpPr>
        <dsp:cNvPr id="0" name=""/>
        <dsp:cNvSpPr/>
      </dsp:nvSpPr>
      <dsp:spPr>
        <a:xfrm>
          <a:off x="2222104" y="1907"/>
          <a:ext cx="981123" cy="981123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0222125-0223-465A-953F-4229ADDBFA62}">
      <dsp:nvSpPr>
        <dsp:cNvPr id="0" name=""/>
        <dsp:cNvSpPr/>
      </dsp:nvSpPr>
      <dsp:spPr>
        <a:xfrm>
          <a:off x="2431196" y="210999"/>
          <a:ext cx="562939" cy="56293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0A30AD7-5BE7-4376-A8E7-F478BC8C0C15}">
      <dsp:nvSpPr>
        <dsp:cNvPr id="0" name=""/>
        <dsp:cNvSpPr/>
      </dsp:nvSpPr>
      <dsp:spPr>
        <a:xfrm>
          <a:off x="1908466" y="1288626"/>
          <a:ext cx="1608398" cy="86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b="0" kern="1200">
              <a:solidFill>
                <a:srgbClr val="0F5494"/>
              </a:solidFill>
              <a:latin typeface="EC Square Sans Pro" panose="020B0506040000020004" pitchFamily="34" charset="0"/>
            </a:rPr>
            <a:t>Former or current collaborations</a:t>
          </a:r>
          <a:endParaRPr lang="en-US" sz="1600" b="0" kern="1200">
            <a:solidFill>
              <a:srgbClr val="0F5494"/>
            </a:solidFill>
            <a:latin typeface="EC Square Sans Pro" panose="020B0506040000020004" pitchFamily="34" charset="0"/>
          </a:endParaRPr>
        </a:p>
      </dsp:txBody>
      <dsp:txXfrm>
        <a:off x="1908466" y="1288626"/>
        <a:ext cx="1608398" cy="864514"/>
      </dsp:txXfrm>
    </dsp:sp>
    <dsp:sp modelId="{55C045C3-B9E1-4B34-B562-0DDDD0464C67}">
      <dsp:nvSpPr>
        <dsp:cNvPr id="0" name=""/>
        <dsp:cNvSpPr/>
      </dsp:nvSpPr>
      <dsp:spPr>
        <a:xfrm>
          <a:off x="4111972" y="1907"/>
          <a:ext cx="981123" cy="981123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D149600-18DB-49B1-92CD-430AAD7EE8AA}">
      <dsp:nvSpPr>
        <dsp:cNvPr id="0" name=""/>
        <dsp:cNvSpPr/>
      </dsp:nvSpPr>
      <dsp:spPr>
        <a:xfrm>
          <a:off x="4321064" y="210999"/>
          <a:ext cx="562939" cy="56293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510C630-953A-4749-A69B-8A0E9F358706}">
      <dsp:nvSpPr>
        <dsp:cNvPr id="0" name=""/>
        <dsp:cNvSpPr/>
      </dsp:nvSpPr>
      <dsp:spPr>
        <a:xfrm>
          <a:off x="4095808" y="1271638"/>
          <a:ext cx="1064019" cy="86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b="0" kern="1200">
              <a:solidFill>
                <a:srgbClr val="0F5494"/>
              </a:solidFill>
              <a:latin typeface="EC Square Sans Pro" panose="020B0506040000020004" pitchFamily="34" charset="0"/>
            </a:rPr>
            <a:t>Joint projects</a:t>
          </a:r>
          <a:endParaRPr lang="en-US" sz="1600" b="0" kern="1200">
            <a:solidFill>
              <a:srgbClr val="0F5494"/>
            </a:solidFill>
            <a:latin typeface="EC Square Sans Pro" panose="020B0506040000020004" pitchFamily="34" charset="0"/>
          </a:endParaRPr>
        </a:p>
      </dsp:txBody>
      <dsp:txXfrm>
        <a:off x="4095808" y="1271638"/>
        <a:ext cx="1064019" cy="864514"/>
      </dsp:txXfrm>
    </dsp:sp>
    <dsp:sp modelId="{A1715946-097C-495E-9171-AA11AA2E66A1}">
      <dsp:nvSpPr>
        <dsp:cNvPr id="0" name=""/>
        <dsp:cNvSpPr/>
      </dsp:nvSpPr>
      <dsp:spPr>
        <a:xfrm>
          <a:off x="6001840" y="1907"/>
          <a:ext cx="981123" cy="981123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8D2201C-1C9B-4C87-82B1-BC905601593D}">
      <dsp:nvSpPr>
        <dsp:cNvPr id="0" name=""/>
        <dsp:cNvSpPr/>
      </dsp:nvSpPr>
      <dsp:spPr>
        <a:xfrm>
          <a:off x="6210932" y="210999"/>
          <a:ext cx="562939" cy="56293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E12C377-85A4-4E39-9903-11DD773D9F47}">
      <dsp:nvSpPr>
        <dsp:cNvPr id="0" name=""/>
        <dsp:cNvSpPr/>
      </dsp:nvSpPr>
      <dsp:spPr>
        <a:xfrm>
          <a:off x="5818507" y="1288626"/>
          <a:ext cx="1347789" cy="86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u="sng" kern="1200">
              <a:latin typeface="EC Square Sans Pro" panose="020B0506040000020004" pitchFamily="34" charset="0"/>
              <a:hlinkClick xmlns:r="http://schemas.openxmlformats.org/officeDocument/2006/relationships" r:id="rId9"/>
            </a:rPr>
            <a:t>Funding and Tender Opportunities Portal</a:t>
          </a:r>
          <a:endParaRPr lang="en-US" sz="1600" kern="1200">
            <a:latin typeface="EC Square Sans Pro" panose="020B0506040000020004" pitchFamily="34" charset="0"/>
          </a:endParaRPr>
        </a:p>
      </dsp:txBody>
      <dsp:txXfrm>
        <a:off x="5818507" y="1288626"/>
        <a:ext cx="1347789" cy="864514"/>
      </dsp:txXfrm>
    </dsp:sp>
    <dsp:sp modelId="{246FB8F5-128F-41B6-8496-B1B16F038857}">
      <dsp:nvSpPr>
        <dsp:cNvPr id="0" name=""/>
        <dsp:cNvSpPr/>
      </dsp:nvSpPr>
      <dsp:spPr>
        <a:xfrm>
          <a:off x="5146464" y="2479370"/>
          <a:ext cx="981123" cy="981123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882FE8C-B7C6-4AD8-B83A-4B26D0450CDD}">
      <dsp:nvSpPr>
        <dsp:cNvPr id="0" name=""/>
        <dsp:cNvSpPr/>
      </dsp:nvSpPr>
      <dsp:spPr>
        <a:xfrm>
          <a:off x="5368191" y="2726401"/>
          <a:ext cx="562939" cy="562939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8AB157C-7DF3-4E89-BAA2-A0D5D05A2D7D}">
      <dsp:nvSpPr>
        <dsp:cNvPr id="0" name=""/>
        <dsp:cNvSpPr/>
      </dsp:nvSpPr>
      <dsp:spPr>
        <a:xfrm>
          <a:off x="5116192" y="3619752"/>
          <a:ext cx="1219294" cy="86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b="0" kern="1200">
              <a:latin typeface="EC Square Sans Pro" panose="020B0506040000020004" pitchFamily="34" charset="0"/>
              <a:hlinkClick xmlns:r="http://schemas.openxmlformats.org/officeDocument/2006/relationships" r:id="rId12"/>
            </a:rPr>
            <a:t>National Contact Point</a:t>
          </a:r>
          <a:endParaRPr lang="en-US" sz="1600" b="0" kern="1200">
            <a:latin typeface="EC Square Sans Pro" panose="020B0506040000020004" pitchFamily="34" charset="0"/>
          </a:endParaRPr>
        </a:p>
      </dsp:txBody>
      <dsp:txXfrm>
        <a:off x="5116192" y="3619752"/>
        <a:ext cx="1219294" cy="864514"/>
      </dsp:txXfrm>
    </dsp:sp>
    <dsp:sp modelId="{811E4ED9-DEE2-4A6E-9F1C-13835D69C690}">
      <dsp:nvSpPr>
        <dsp:cNvPr id="0" name=""/>
        <dsp:cNvSpPr/>
      </dsp:nvSpPr>
      <dsp:spPr>
        <a:xfrm>
          <a:off x="1295614" y="2517310"/>
          <a:ext cx="981123" cy="981123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211191E-FA59-4161-B036-9E9275ED6E36}">
      <dsp:nvSpPr>
        <dsp:cNvPr id="0" name=""/>
        <dsp:cNvSpPr/>
      </dsp:nvSpPr>
      <dsp:spPr>
        <a:xfrm>
          <a:off x="1501429" y="2764332"/>
          <a:ext cx="562939" cy="562939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522DDFF-7B63-4E5D-9750-8D7366699C8B}">
      <dsp:nvSpPr>
        <dsp:cNvPr id="0" name=""/>
        <dsp:cNvSpPr/>
      </dsp:nvSpPr>
      <dsp:spPr>
        <a:xfrm>
          <a:off x="969338" y="3587091"/>
          <a:ext cx="1608398" cy="86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IE" sz="1600" b="0" i="0" kern="1200">
              <a:latin typeface="EC Square Sans Pro" panose="020B0506040000020004" pitchFamily="34" charset="0"/>
              <a:hlinkClick xmlns:r="http://schemas.openxmlformats.org/officeDocument/2006/relationships" r:id="rId15"/>
            </a:rPr>
            <a:t>MSCA matchmaking platform</a:t>
          </a:r>
          <a:endParaRPr lang="en-US" sz="1600" b="0" kern="1200">
            <a:latin typeface="EC Square Sans Pro" panose="020B0506040000020004" pitchFamily="34" charset="0"/>
          </a:endParaRPr>
        </a:p>
      </dsp:txBody>
      <dsp:txXfrm>
        <a:off x="969338" y="3587091"/>
        <a:ext cx="1608398" cy="864514"/>
      </dsp:txXfrm>
    </dsp:sp>
    <dsp:sp modelId="{B3E6FC46-264C-4B25-9F47-3BAFD89B7677}">
      <dsp:nvSpPr>
        <dsp:cNvPr id="0" name=""/>
        <dsp:cNvSpPr/>
      </dsp:nvSpPr>
      <dsp:spPr>
        <a:xfrm>
          <a:off x="3299293" y="2479370"/>
          <a:ext cx="981123" cy="981123"/>
        </a:xfrm>
        <a:prstGeom prst="ellipse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8664FCE-886E-48B5-8624-38FBD22CECFA}">
      <dsp:nvSpPr>
        <dsp:cNvPr id="0" name=""/>
        <dsp:cNvSpPr/>
      </dsp:nvSpPr>
      <dsp:spPr>
        <a:xfrm>
          <a:off x="3508383" y="2675821"/>
          <a:ext cx="562939" cy="562939"/>
        </a:xfrm>
        <a:prstGeom prst="rect">
          <a:avLst/>
        </a:prstGeom>
        <a:blipFill>
          <a:blip xmlns:r="http://schemas.openxmlformats.org/officeDocument/2006/relationships"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DD3C2B7-5B21-4DA5-BA33-3DC1D903F0F7}">
      <dsp:nvSpPr>
        <dsp:cNvPr id="0" name=""/>
        <dsp:cNvSpPr/>
      </dsp:nvSpPr>
      <dsp:spPr>
        <a:xfrm>
          <a:off x="3036227" y="3638063"/>
          <a:ext cx="1608398" cy="8645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IE" sz="1600" kern="1200">
              <a:latin typeface="EC Square Sans Pro" panose="020B0506040000020004" pitchFamily="34" charset="0"/>
              <a:hlinkClick xmlns:r="http://schemas.openxmlformats.org/officeDocument/2006/relationships" r:id="rId18"/>
            </a:rPr>
            <a:t>European Enterprise Network</a:t>
          </a:r>
          <a:endParaRPr lang="en-IE" sz="1600" kern="1200">
            <a:latin typeface="EC Square Sans Pro" panose="020B0506040000020004" pitchFamily="34" charset="0"/>
          </a:endParaRPr>
        </a:p>
      </dsp:txBody>
      <dsp:txXfrm>
        <a:off x="3036227" y="3638063"/>
        <a:ext cx="1608398" cy="8645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0B6AB6-4C9B-40BB-90F2-28CE060B76E3}">
      <dsp:nvSpPr>
        <dsp:cNvPr id="0" name=""/>
        <dsp:cNvSpPr/>
      </dsp:nvSpPr>
      <dsp:spPr>
        <a:xfrm>
          <a:off x="1306395" y="98276"/>
          <a:ext cx="970357" cy="970357"/>
        </a:xfrm>
        <a:prstGeom prst="ellipse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0E77B7-DF96-46AE-A42B-950F58E6BFDE}">
      <dsp:nvSpPr>
        <dsp:cNvPr id="0" name=""/>
        <dsp:cNvSpPr/>
      </dsp:nvSpPr>
      <dsp:spPr>
        <a:xfrm>
          <a:off x="1510170" y="302052"/>
          <a:ext cx="562807" cy="56280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F416AF-BBB2-4083-8D4A-3764AD20AAEE}">
      <dsp:nvSpPr>
        <dsp:cNvPr id="0" name=""/>
        <dsp:cNvSpPr/>
      </dsp:nvSpPr>
      <dsp:spPr>
        <a:xfrm>
          <a:off x="2484686" y="98276"/>
          <a:ext cx="2287271" cy="9703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>
              <a:solidFill>
                <a:schemeClr val="bg1"/>
              </a:solidFill>
              <a:latin typeface="EC Square Sans Cond Pro" panose="020B0506040000020004" pitchFamily="34" charset="0"/>
            </a:rPr>
            <a:t>Closely follow the call requirements</a:t>
          </a:r>
        </a:p>
      </dsp:txBody>
      <dsp:txXfrm>
        <a:off x="2484686" y="98276"/>
        <a:ext cx="2287271" cy="970357"/>
      </dsp:txXfrm>
    </dsp:sp>
    <dsp:sp modelId="{EB6083C2-38FE-4292-8EA4-F7069E7A2F79}">
      <dsp:nvSpPr>
        <dsp:cNvPr id="0" name=""/>
        <dsp:cNvSpPr/>
      </dsp:nvSpPr>
      <dsp:spPr>
        <a:xfrm>
          <a:off x="5170497" y="98276"/>
          <a:ext cx="970357" cy="970357"/>
        </a:xfrm>
        <a:prstGeom prst="ellipse">
          <a:avLst/>
        </a:prstGeom>
        <a:solidFill>
          <a:srgbClr val="8D216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AA293D-9639-4CD6-9B94-BFC99B6E92F9}">
      <dsp:nvSpPr>
        <dsp:cNvPr id="0" name=""/>
        <dsp:cNvSpPr/>
      </dsp:nvSpPr>
      <dsp:spPr>
        <a:xfrm>
          <a:off x="5374272" y="302052"/>
          <a:ext cx="562807" cy="56280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D70635-7CF0-463B-8CB1-043B902FD2AB}">
      <dsp:nvSpPr>
        <dsp:cNvPr id="0" name=""/>
        <dsp:cNvSpPr/>
      </dsp:nvSpPr>
      <dsp:spPr>
        <a:xfrm>
          <a:off x="6348788" y="98276"/>
          <a:ext cx="2287271" cy="9703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>
              <a:solidFill>
                <a:schemeClr val="tx1"/>
              </a:solidFill>
              <a:latin typeface="EC Square Sans Cond Pro" panose="020B0506040000020004" pitchFamily="34" charset="0"/>
            </a:rPr>
            <a:t>Follow available guidelines</a:t>
          </a:r>
        </a:p>
      </dsp:txBody>
      <dsp:txXfrm>
        <a:off x="6348788" y="98276"/>
        <a:ext cx="2287271" cy="970357"/>
      </dsp:txXfrm>
    </dsp:sp>
    <dsp:sp modelId="{08F2865C-9DBE-4CF7-A349-C04F073723FF}">
      <dsp:nvSpPr>
        <dsp:cNvPr id="0" name=""/>
        <dsp:cNvSpPr/>
      </dsp:nvSpPr>
      <dsp:spPr>
        <a:xfrm>
          <a:off x="1306395" y="1869083"/>
          <a:ext cx="970357" cy="970357"/>
        </a:xfrm>
        <a:prstGeom prst="ellipse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2E5396-61DD-4312-88D8-3D137B7587E9}">
      <dsp:nvSpPr>
        <dsp:cNvPr id="0" name=""/>
        <dsp:cNvSpPr/>
      </dsp:nvSpPr>
      <dsp:spPr>
        <a:xfrm>
          <a:off x="1510170" y="2072858"/>
          <a:ext cx="562807" cy="56280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96A50B-9381-4CE5-AE51-696AAAE1339D}">
      <dsp:nvSpPr>
        <dsp:cNvPr id="0" name=""/>
        <dsp:cNvSpPr/>
      </dsp:nvSpPr>
      <dsp:spPr>
        <a:xfrm>
          <a:off x="2484686" y="1869083"/>
          <a:ext cx="2287271" cy="9703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>
              <a:solidFill>
                <a:schemeClr val="bg1"/>
              </a:solidFill>
              <a:latin typeface="EC Square Sans Cond Pro" panose="020B0506040000020004" pitchFamily="34" charset="0"/>
            </a:rPr>
            <a:t>Highlight the EU dimension</a:t>
          </a:r>
        </a:p>
      </dsp:txBody>
      <dsp:txXfrm>
        <a:off x="2484686" y="1869083"/>
        <a:ext cx="2287271" cy="970357"/>
      </dsp:txXfrm>
    </dsp:sp>
    <dsp:sp modelId="{ADD4E4F1-836C-4E0E-9414-6A5331440C37}">
      <dsp:nvSpPr>
        <dsp:cNvPr id="0" name=""/>
        <dsp:cNvSpPr/>
      </dsp:nvSpPr>
      <dsp:spPr>
        <a:xfrm>
          <a:off x="5170497" y="1869083"/>
          <a:ext cx="970357" cy="970357"/>
        </a:xfrm>
        <a:prstGeom prst="ellipse">
          <a:avLst/>
        </a:prstGeom>
        <a:solidFill>
          <a:srgbClr val="8D216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346184-9E7E-464E-A8B9-2BA645492BA1}">
      <dsp:nvSpPr>
        <dsp:cNvPr id="0" name=""/>
        <dsp:cNvSpPr/>
      </dsp:nvSpPr>
      <dsp:spPr>
        <a:xfrm>
          <a:off x="5374272" y="2072858"/>
          <a:ext cx="562807" cy="56280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156EED-6722-42EF-842C-D998152BD7DC}">
      <dsp:nvSpPr>
        <dsp:cNvPr id="0" name=""/>
        <dsp:cNvSpPr/>
      </dsp:nvSpPr>
      <dsp:spPr>
        <a:xfrm>
          <a:off x="6348788" y="1869083"/>
          <a:ext cx="2287271" cy="9703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>
              <a:latin typeface="EC Square Sans Cond Pro" panose="020B0506040000020004" pitchFamily="34" charset="0"/>
            </a:rPr>
            <a:t>Get a second opinion</a:t>
          </a:r>
        </a:p>
      </dsp:txBody>
      <dsp:txXfrm>
        <a:off x="6348788" y="1869083"/>
        <a:ext cx="2287271" cy="970357"/>
      </dsp:txXfrm>
    </dsp:sp>
    <dsp:sp modelId="{46E074DE-2CE1-42FB-BBC2-3CE7D937A83A}">
      <dsp:nvSpPr>
        <dsp:cNvPr id="0" name=""/>
        <dsp:cNvSpPr/>
      </dsp:nvSpPr>
      <dsp:spPr>
        <a:xfrm>
          <a:off x="1306395" y="3639890"/>
          <a:ext cx="970357" cy="970357"/>
        </a:xfrm>
        <a:prstGeom prst="ellipse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77A12B-AA9F-4EAA-ABC8-80AE3276C8E5}">
      <dsp:nvSpPr>
        <dsp:cNvPr id="0" name=""/>
        <dsp:cNvSpPr/>
      </dsp:nvSpPr>
      <dsp:spPr>
        <a:xfrm>
          <a:off x="1510170" y="3843665"/>
          <a:ext cx="562807" cy="56280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923816-21B6-4023-854F-50B07D1F1EEF}">
      <dsp:nvSpPr>
        <dsp:cNvPr id="0" name=""/>
        <dsp:cNvSpPr/>
      </dsp:nvSpPr>
      <dsp:spPr>
        <a:xfrm>
          <a:off x="2484686" y="3639890"/>
          <a:ext cx="2287271" cy="9703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>
              <a:solidFill>
                <a:schemeClr val="bg1"/>
              </a:solidFill>
              <a:latin typeface="EC Square Sans Cond Pro" panose="020B0506040000020004" pitchFamily="34" charset="0"/>
            </a:rPr>
            <a:t>Sustainability of collaboration</a:t>
          </a:r>
        </a:p>
      </dsp:txBody>
      <dsp:txXfrm>
        <a:off x="2484686" y="3639890"/>
        <a:ext cx="2287271" cy="970357"/>
      </dsp:txXfrm>
    </dsp:sp>
    <dsp:sp modelId="{20FD3B39-86EE-4E50-86BE-92F23E312393}">
      <dsp:nvSpPr>
        <dsp:cNvPr id="0" name=""/>
        <dsp:cNvSpPr/>
      </dsp:nvSpPr>
      <dsp:spPr>
        <a:xfrm>
          <a:off x="5170497" y="3639890"/>
          <a:ext cx="970357" cy="970357"/>
        </a:xfrm>
        <a:prstGeom prst="ellipse">
          <a:avLst/>
        </a:prstGeom>
        <a:solidFill>
          <a:srgbClr val="8D216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46F15C-1D46-4407-98B9-A2F844637278}">
      <dsp:nvSpPr>
        <dsp:cNvPr id="0" name=""/>
        <dsp:cNvSpPr/>
      </dsp:nvSpPr>
      <dsp:spPr>
        <a:xfrm>
          <a:off x="5374272" y="3843665"/>
          <a:ext cx="562807" cy="562807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6DAF5D-4B49-4C2C-BFF1-4331FAC65E5B}">
      <dsp:nvSpPr>
        <dsp:cNvPr id="0" name=""/>
        <dsp:cNvSpPr/>
      </dsp:nvSpPr>
      <dsp:spPr>
        <a:xfrm>
          <a:off x="6351876" y="3614835"/>
          <a:ext cx="3433560" cy="9703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>
              <a:latin typeface="EC Square Sans Cond Pro" panose="020B0506040000020004" pitchFamily="34" charset="0"/>
            </a:rPr>
            <a:t>Contact your </a:t>
          </a:r>
        </a:p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>
              <a:latin typeface="EC Square Sans Cond Pro" panose="020B0506040000020004" pitchFamily="34" charset="0"/>
            </a:rPr>
            <a:t>National Contact Point </a:t>
          </a:r>
          <a:r>
            <a:rPr lang="en-GB" sz="1800" b="0" kern="1200" noProof="0">
              <a:latin typeface="EC Square Sans Cond Pro" panose="020B0506040000020004" pitchFamily="34" charset="0"/>
            </a:rPr>
            <a:t>(NCP)</a:t>
          </a:r>
          <a:endParaRPr lang="en-GB" sz="1600" b="0" kern="1200" noProof="0">
            <a:latin typeface="EC Square Sans Cond Pro" panose="020B0506040000020004" pitchFamily="34" charset="0"/>
          </a:endParaRPr>
        </a:p>
      </dsp:txBody>
      <dsp:txXfrm>
        <a:off x="6351876" y="3614835"/>
        <a:ext cx="3433560" cy="9703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AccentHomeChevronProcess">
  <dgm:title val="Accent Home Chevron Process"/>
  <dgm:desc val="Use to show a progression; a timeline; sequential steps in a task, process, or workflow; or to emphasize movement or direction. Level 1 text appears inside an chevron shape, except the first shape which comes in a home shape, while Level 2 text appears above the invisible rectangle shapes."/>
  <dgm:catLst>
    <dgm:cat type="process" pri="500"/>
    <dgm:cat type="timeline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contrsBasedOnsibTransCount">
      <dgm:if name="oneSibTrans" axis="ch" ptType="sibTrans" func="cnt" op="equ" val="1">
        <dgm:constrLst>
          <dgm:constr type="h" for="ch" forName="composite" refType="h" fact="0.6"/>
          <dgm:constr type="w" for="ch" forName="composite" refType="w"/>
          <dgm:constr type="primFontSz" for="des" forName="parTx" val="20"/>
          <dgm:constr type="primFontSz" for="des" forName="desTx" refType="primFontSz" refFor="des" refForName="parTx" op="lte"/>
          <dgm:constr type="primFontSz" for="des" forName="parTx" op="equ"/>
          <dgm:constr type="primFontSz" for="des" forName="desTx" op="equ"/>
          <dgm:constr type="w" for="ch" forName="space" refType="w" refFor="ch" refForName="composite" fact="-0.02"/>
          <dgm:constr type="w" for="ch" ptType="sibTrans" op="equ"/>
        </dgm:constrLst>
      </dgm:if>
      <dgm:else name="moreThanOneSibTrans">
        <dgm:choose name="contrsForMoreThanOneSibTrans">
          <dgm:if name="twoSibTrans" axis="ch" ptType="sibTrans" func="cnt" op="equ" val="2">
            <dgm:constrLst>
              <dgm:constr type="h" for="ch" forName="composite" refType="h" fact="0.6"/>
              <dgm:constr type="w" for="ch" forName="composite" refType="w"/>
              <dgm:constr type="primFontSz" for="des" forName="parTx" val="20"/>
              <dgm:constr type="primFontSz" for="des" forName="desTx" refType="primFontSz" refFor="des" refForName="parTx" op="lte"/>
              <dgm:constr type="primFontSz" for="des" forName="parTx" op="equ"/>
              <dgm:constr type="primFontSz" for="des" forName="desTx" op="equ"/>
              <dgm:constr type="w" for="ch" forName="space" refType="w" refFor="ch" refForName="composite" fact="-0.03"/>
              <dgm:constr type="w" for="ch" ptType="sibTrans" op="equ"/>
            </dgm:constrLst>
          </dgm:if>
          <dgm:else name="moreThanTwoSibTrans">
            <dgm:choose name="contrsForMoreThanTwoSibTrans">
              <dgm:if name="threeSibTrans" axis="ch" ptType="sibTrans" func="cnt" op="equ" val="3">
                <dgm:constrLst>
                  <dgm:constr type="h" for="ch" forName="composite" refType="h" fact="0.6"/>
                  <dgm:constr type="w" for="ch" forName="composite" refType="w"/>
                  <dgm:constr type="primFontSz" for="des" forName="parTx" val="20"/>
                  <dgm:constr type="primFontSz" for="des" forName="desTx" refType="primFontSz" refFor="des" refForName="parTx" op="lte"/>
                  <dgm:constr type="primFontSz" for="des" forName="parTx" op="equ"/>
                  <dgm:constr type="primFontSz" for="des" forName="desTx" op="equ"/>
                  <dgm:constr type="w" for="ch" forName="space" refType="w" refFor="ch" refForName="composite" fact="-0.04"/>
                  <dgm:constr type="w" for="ch" ptType="sibTrans" op="equ"/>
                </dgm:constrLst>
              </dgm:if>
              <dgm:else name="moreThanThreeSibTrans">
                <dgm:choose name="contrsForMoreThanThreeSibTrans">
                  <dgm:if name="fourToSixSibTrans" axis="ch" ptType="sibTrans" func="cnt" op="lte" val="6">
                    <dgm:constrLst>
                      <dgm:constr type="h" for="ch" forName="composite" refType="h" fact="0.6"/>
                      <dgm:constr type="w" for="ch" forName="composite" refType="w"/>
                      <dgm:constr type="primFontSz" for="des" forName="parTx" val="20"/>
                      <dgm:constr type="primFontSz" for="des" forName="desTx" refType="primFontSz" refFor="des" refForName="parTx" op="lte"/>
                      <dgm:constr type="primFontSz" for="des" forName="parTx" op="equ"/>
                      <dgm:constr type="primFontSz" for="des" forName="desTx" op="equ"/>
                      <dgm:constr type="w" for="ch" forName="space" refType="w" refFor="ch" refForName="composite" fact="-0.05"/>
                      <dgm:constr type="w" for="ch" ptType="sibTrans" op="equ"/>
                    </dgm:constrLst>
                  </dgm:if>
                  <dgm:else name="moreThanSixSibTrans">
                    <dgm:choose name="contrsForMoreThanSixSibTrans">
                      <dgm:if name="sevenToEightSibTrans" axis="ch" ptType="sibTrans" func="cnt" op="lte" val="8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7"/>
                          <dgm:constr type="w" for="ch" ptType="sibTrans" op="equ"/>
                        </dgm:constrLst>
                      </dgm:if>
                      <dgm:else name="moreThanEightSibTrans">
                        <dgm:constrLst>
                          <dgm:constr type="h" for="ch" forName="composite" refType="h" fact="0.6"/>
                          <dgm:constr type="w" for="ch" forName="composite" refType="w"/>
                          <dgm:constr type="primFontSz" for="des" forName="parTx" val="20"/>
                          <dgm:constr type="primFontSz" for="des" forName="desTx" refType="primFontSz" refFor="des" refForName="parTx" op="lte"/>
                          <dgm:constr type="primFontSz" for="des" forName="parTx" op="equ"/>
                          <dgm:constr type="primFontSz" for="des" forName="desTx" op="equ"/>
                          <dgm:constr type="w" for="ch" forName="space" refType="w" refFor="ch" refForName="composite" fact="-0.09"/>
                          <dgm:constr type="w" for="ch" ptType="sibTrans" op="equ"/>
                        </dgm:constrLst>
                      </dgm:else>
                    </dgm:choose>
                  </dgm:else>
                </dgm:choose>
              </dgm:else>
            </dgm:choose>
          </dgm:else>
        </dgm:choose>
      </dgm:else>
    </dgm:choose>
    <dgm:ruleLst/>
    <dgm:forEach name="Name6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LayoutLTRorRTL">
          <dgm:if name="LayoutLTR" func="var" arg="dir" op="equ" val="norm">
            <dgm:constrLst>
              <dgm:constr type="w" for="ch" forName="L" refType="w" fact="0.08"/>
              <dgm:constr type="h" for="ch" forName="L" refType="h" fact="0.75"/>
              <dgm:constr type="l" for="ch" forName="L"/>
              <dgm:constr type="l" for="ch" forName="parTx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l" for="ch" forName="desTx" refType="r" refFor="ch" refForName="L"/>
              <dgm:constr type="w" for="ch" forName="desTx" refType="w" fact="0.812"/>
              <dgm:constr type="w" for="ch" forName="EmptyPlaceHolder" refType="w" fact="0.82"/>
              <dgm:constr type="l" for="ch" forName="EmptyPlaceHolder" refType="r" refFor="ch" refForName="L"/>
              <dgm:constr type="b" for="ch" forName="EmptyPlaceHolder" refType="b" refFor="ch" refForName="L"/>
              <dgm:constr type="h" for="ch" forName="EmptyPlaceHolder" refType="t" refFor="ch" refForName="desTx"/>
            </dgm:constrLst>
          </dgm:if>
          <dgm:else name="LayoutRTL">
            <dgm:constrLst>
              <dgm:constr type="w" for="ch" forName="L" refType="w" fact="0.08"/>
              <dgm:constr type="h" for="ch" forName="L" refType="h" fact="0.75"/>
              <dgm:constr type="r" for="ch" forName="L" refType="w"/>
              <dgm:constr type="r" for="ch" forName="parTx" refType="w"/>
              <dgm:constr type="w" for="ch" forName="parTx" refType="w"/>
              <dgm:constr type="h" for="ch" forName="parTx" refType="h" fact="0.25"/>
              <dgm:constr type="t" for="ch" forName="parTx" refType="b" refFor="ch" refForName="L"/>
              <dgm:constr type="t" for="ch" forName="desTx" refType="w" refFor="ch" refForName="L" fact="0.6"/>
              <dgm:constr type="b" for="ch" forName="desTx" refType="t" refFor="ch" refForName="EmptyPlaceHolder"/>
              <dgm:constr type="r" for="ch" forName="desTx" refType="l" refFor="ch" refForName="L"/>
              <dgm:constr type="w" for="ch" forName="desTx" refType="w" fact="0.812"/>
              <dgm:constr type="w" for="ch" forName="EmptyPlaceHolder" refType="w" fact="0.82"/>
              <dgm:constr type="h" for="ch" forName="EmptyPlaceHolder" refType="w" refFor="ch" refForName="L" fact="0.6"/>
              <dgm:constr type="b" for="ch" forName="EmptyPlaceHolder" refType="b" refFor="ch" refForName="L"/>
            </dgm:constrLst>
          </dgm:else>
        </dgm:choose>
        <dgm:layoutNode name="L" styleLbl="solidFgAcc1" moveWith="parTx">
          <dgm:varLst>
            <dgm:chMax val="0"/>
            <dgm:chPref val="0"/>
          </dgm:varLst>
          <dgm:alg type="sp"/>
          <dgm:choose name="Name310">
            <dgm:if name="Name311" func="var" arg="dir" op="equ" val="norm">
              <dgm:shape xmlns:r="http://schemas.openxmlformats.org/officeDocument/2006/relationships" rot="90" type="corner" r:blip="">
                <dgm:adjLst>
                  <dgm:adj idx="1" val="0.01"/>
                  <dgm:adj idx="2" val="0.01"/>
                </dgm:adjLst>
              </dgm:shape>
            </dgm:if>
            <dgm:else name="Name312">
              <dgm:shape xmlns:r="http://schemas.openxmlformats.org/officeDocument/2006/relationships" rot="180" type="corner" r:blip="">
                <dgm:adjLst>
                  <dgm:adj idx="1" val="0.01"/>
                  <dgm:adj idx="2" val="0.01"/>
                </dgm:adjLst>
              </dgm:shape>
            </dgm:else>
          </dgm:choose>
          <dgm:presOf/>
          <dgm:constrLst/>
          <dgm:ruleLst/>
        </dgm:layoutNode>
        <dgm:layoutNode name="parTx" styleLbl="alignNode1">
          <dgm:varLst>
            <dgm:chMax val="0"/>
            <dgm:chPref val="0"/>
            <dgm:bulletEnabled val="1"/>
          </dgm:varLst>
          <dgm:alg type="tx">
            <dgm:param type="txAnchorVert" val="mid"/>
            <dgm:param type="parTxLTRAlign" val="ctr"/>
            <dgm:param type="parTxRTLAlign" val="ctr"/>
          </dgm:alg>
          <dgm:choose name="MakeFirstNodeHomePlate">
            <dgm:if name="IfFirstNode" axis="self" ptType="node" func="pos" op="equ" val="1">
              <dgm:choose name="Name110">
                <dgm:if name="Name111" func="var" arg="dir" op="equ" val="norm">
                  <dgm:shape xmlns:r="http://schemas.openxmlformats.org/officeDocument/2006/relationships" type="homePlate" r:blip="">
                    <dgm:adjLst>
                      <dgm:adj idx="1" val="0.25"/>
                    </dgm:adjLst>
                  </dgm:shape>
                </dgm:if>
                <dgm:else name="Name112">
                  <dgm:shape xmlns:r="http://schemas.openxmlformats.org/officeDocument/2006/relationships" rot="180" type="homePlate" r:blip="">
                    <dgm:adjLst>
                      <dgm:adj idx="1" val="0.25"/>
                    </dgm:adjLst>
                  </dgm:shape>
                </dgm:else>
              </dgm:choose>
            </dgm:if>
            <dgm:else name="MakeRestOfNodesChevrons"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>
                      <dgm:adj idx="1" val="0.25"/>
                    </dgm:adjLst>
                  </dgm:shape>
                </dgm:if>
                <dgm:else name="Name12">
                  <dgm:shape xmlns:r="http://schemas.openxmlformats.org/officeDocument/2006/relationships" rot="180" type="chevron" r:blip="">
                    <dgm:adjLst>
                      <dgm:adj idx="1" val="0.25"/>
                    </dgm:adjLst>
                  </dgm:shape>
                </dgm:else>
              </dgm:choose>
            </dgm:else>
          </dgm:choose>
          <dgm:presOf axis="self" ptType="node"/>
          <dgm:constrLst>
            <dgm:constr type="tMarg" refType="primFontSz"/>
            <dgm:constr type="bMarg" refType="primFontSz"/>
            <dgm:constr type="lMarg" refType="primFontSz" fact="0.5"/>
            <dgm:constr type="rMarg" refType="primFontSz" fact="0.5"/>
          </dgm:constrLst>
          <dgm:ruleLst>
            <dgm:rule type="primFontSz" val="13" fact="NaN" max="NaN"/>
          </dgm:ruleLst>
        </dgm:layoutNode>
        <dgm:layoutNode name="desTx" styleLbl="revTx" moveWith="parTx">
          <dgm:varLst>
            <dgm:chMax val="0"/>
            <dgm:chPref val="0"/>
            <dgm:bulletEnabled val="1"/>
          </dgm:varLst>
          <dgm:choose name="Name210">
            <dgm:if name="Name211" func="var" arg="dir" op="equ" val="norm">
              <dgm:alg type="tx">
                <dgm:param type="txAnchorVert" val="t"/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12">
              <dgm:alg type="tx">
                <dgm:param type="txAnchorVert" val="t"/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tMarg"/>
            <dgm:constr type="bMarg"/>
            <dgm:constr type="lMarg"/>
            <dgm:constr type="rMarg"/>
          </dgm:constrLst>
          <dgm:ruleLst>
            <dgm:rule type="primFontSz" val="11" fact="NaN" max="NaN"/>
            <dgm:rule type="secFontSz" val="9" fact="NaN" max="NaN"/>
          </dgm:ruleLst>
        </dgm:layoutNode>
        <dgm:layoutNode name="EmptyPlaceHolder">
          <dgm:alg type="sp"/>
          <dgm:shape xmlns:r="http://schemas.openxmlformats.org/officeDocument/2006/relationships" r:blip="">
            <dgm:adjLst/>
          </dgm:shape>
          <dgm:presOf/>
          <dgm:constrLst/>
        </dgm:layoutNode>
      </dgm:layoutNode>
      <dgm:forEach name="Name19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485D6C-A28E-456C-99AA-4808B5DD9F2E}" type="datetimeFigureOut">
              <a:rPr lang="en-GB" smtClean="0"/>
              <a:t>23/02/2026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75C47-C4C8-470B-A4FC-BF85E7BE5C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120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n-IE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5711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5988">
              <a:defRPr/>
            </a:pPr>
            <a:endParaRPr lang="en-GB" sz="1200" b="1" kern="120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313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34DC8-533C-8D18-00A2-C9F5EAB16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991505-7C6C-DB4A-59E5-3088324A3B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-349250" y="806450"/>
            <a:ext cx="7185025" cy="4041775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11C1C1-8FCA-2782-337B-441540DB45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1000" b="1" dirty="0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774696-73AD-B5F8-B803-890C50CAA1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05988">
              <a:defRPr/>
            </a:pPr>
            <a:fld id="{36441B25-C4D1-47DB-817D-B9C4FC5392FB}" type="slidenum">
              <a:rPr lang="en-GB">
                <a:solidFill>
                  <a:srgbClr val="000000"/>
                </a:solidFill>
                <a:ea typeface="+mn-ea"/>
              </a:rPr>
              <a:pPr defTabSz="905988">
                <a:defRPr/>
              </a:pPr>
              <a:t>11</a:t>
            </a:fld>
            <a:endParaRPr lang="en-GB">
              <a:solidFill>
                <a:srgbClr val="000000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0669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lnSpc>
                <a:spcPct val="115000"/>
              </a:lnSpc>
              <a:buFontTx/>
              <a:buChar char="-"/>
            </a:pP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endParaRPr lang="en-IE" sz="18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0216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545" indent="-169545" algn="just">
              <a:buFont typeface="Arial" panose="020B0604020202020204" pitchFamily="34" charset="0"/>
              <a:buChar char="•"/>
            </a:pPr>
            <a:endParaRPr lang="en-GB" sz="1000" b="1" noProof="0">
              <a:solidFill>
                <a:srgbClr val="1F497D"/>
              </a:solidFill>
              <a:ea typeface="Calibri" panose="020F0502020204030204"/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58711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4895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l-GR"/>
          </a:p>
          <a:p>
            <a:pPr marL="0" indent="0">
              <a:buFont typeface="Arial,Sans-Serif"/>
              <a:buNone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9474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28729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43324-9D77-F11F-62A8-61E257F8F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CCD57F-352F-682A-9912-B6231041B6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00CC41-A3A6-0CB6-5136-E6632C331A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338D2E-EAF3-DAFD-621B-3B61D6A420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17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48550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1274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200" kern="10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152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noProof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2239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935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9783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0508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49351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56421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8901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1316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9056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7B2CC2-D049-400D-A67D-8FF71EC56DF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94911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791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9568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738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noProof="0">
              <a:solidFill>
                <a:srgbClr val="034EA2"/>
              </a:solidFill>
            </a:endParaRPr>
          </a:p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0828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4377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5639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5968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021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422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576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1414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1122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endParaRPr lang="el-GR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75C47-C4C8-470B-A4FC-BF85E7BE5C8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483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l-GR" sz="1200" kern="1200">
              <a:solidFill>
                <a:srgbClr val="000000"/>
              </a:solidFill>
              <a:effectLst/>
              <a:latin typeface="Arial" panose="020B0604020202020204" pitchFamily="34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B2CC2-D049-400D-A67D-8FF71EC56DF6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61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16436" y="3876675"/>
            <a:ext cx="4682837" cy="1381125"/>
          </a:xfrm>
        </p:spPr>
        <p:txBody>
          <a:bodyPr anchor="b">
            <a:noAutofit/>
          </a:bodyPr>
          <a:lstStyle>
            <a:lvl1pPr algn="l">
              <a:defRPr sz="4800">
                <a:solidFill>
                  <a:schemeClr val="bg1"/>
                </a:solidFill>
                <a:latin typeface="EC Square Sans Pro" panose="020B0506040000020004" pitchFamily="34" charset="0"/>
              </a:defRPr>
            </a:lvl1pPr>
          </a:lstStyle>
          <a:p>
            <a:r>
              <a:rPr lang="en-US"/>
              <a:t>Title of the presentation</a:t>
            </a:r>
            <a:endParaRPr lang="fr-BE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16436" y="5257800"/>
            <a:ext cx="4682837" cy="796636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EC Square Sans Pro" panose="020B05060400000200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Speaker’s name and department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04327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90207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77493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23696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2239237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34702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009720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-2673" y="0"/>
            <a:ext cx="12197347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90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2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90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63388" y="2354239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4800" b="1">
                <a:solidFill>
                  <a:srgbClr val="F39E0C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7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1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013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9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4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2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2" y="4160828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003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12640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1123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16436" y="3876675"/>
            <a:ext cx="4682837" cy="1381125"/>
          </a:xfrm>
        </p:spPr>
        <p:txBody>
          <a:bodyPr anchor="b">
            <a:noAutofit/>
          </a:bodyPr>
          <a:lstStyle>
            <a:lvl1pPr algn="l">
              <a:defRPr sz="4800">
                <a:solidFill>
                  <a:schemeClr val="bg1"/>
                </a:solidFill>
                <a:latin typeface="EC Square Sans Pro" panose="020B0506040000020004" pitchFamily="34" charset="0"/>
              </a:defRPr>
            </a:lvl1pPr>
          </a:lstStyle>
          <a:p>
            <a:r>
              <a:rPr lang="en-US"/>
              <a:t>Title of the presentation</a:t>
            </a:r>
            <a:endParaRPr lang="fr-BE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16436" y="5257800"/>
            <a:ext cx="4682837" cy="796636"/>
          </a:xfrm>
        </p:spPr>
        <p:txBody>
          <a:bodyPr/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EC Square Sans Pro" panose="020B05060400000200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Speaker’s name and department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3173538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err="1"/>
              <a:t>cond</a:t>
            </a:r>
            <a:r>
              <a:rPr lang="en-US"/>
              <a:t>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992328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DD/MM/YYYY</a:t>
            </a:r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8956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/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34625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923348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34880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09425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6713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319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433730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3"/>
            <a:endParaRPr lang="en-US"/>
          </a:p>
          <a:p>
            <a:pPr lvl="3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07210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0" y="365125"/>
            <a:ext cx="7315199" cy="964911"/>
          </a:xfrm>
        </p:spPr>
        <p:txBody>
          <a:bodyPr/>
          <a:lstStyle>
            <a:lvl1pPr>
              <a:defRPr>
                <a:solidFill>
                  <a:srgbClr val="8D216B"/>
                </a:solidFill>
                <a:latin typeface="EC Square Sans Pro Medium" panose="020B0500000000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468582"/>
            <a:ext cx="7315200" cy="4708381"/>
          </a:xfrm>
        </p:spPr>
        <p:txBody>
          <a:bodyPr/>
          <a:lstStyle>
            <a:lvl1pPr>
              <a:defRPr>
                <a:latin typeface="EC Square Sans Pro" panose="020B0506040000020004" pitchFamily="34" charset="0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latin typeface="EC Square Sans Pro" panose="020B0506040000020004" pitchFamily="34" charset="0"/>
              </a:defRPr>
            </a:lvl2pPr>
            <a:lvl3pPr marL="1143000" indent="-228600">
              <a:buFont typeface="Wingdings" panose="05000000000000000000" pitchFamily="2" charset="2"/>
              <a:buChar char="ü"/>
              <a:defRPr>
                <a:latin typeface="EC Square Sans Pro" panose="020B0506040000020004" pitchFamily="34" charset="0"/>
              </a:defRPr>
            </a:lvl3pPr>
            <a:lvl4pPr marL="1600200" indent="-228600">
              <a:buFont typeface="Courier New" panose="02070309020205020404" pitchFamily="49" charset="0"/>
              <a:buChar char="o"/>
              <a:defRPr>
                <a:latin typeface="EC Square Sans Pro" panose="020B0506040000020004" pitchFamily="34" charset="0"/>
              </a:defRPr>
            </a:lvl4pPr>
            <a:lvl5pPr>
              <a:defRPr>
                <a:latin typeface="EC Square Sans Pro" panose="020B05060400000200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354756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934121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98905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845813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648541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353695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894028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501851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51307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198771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85697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5589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</p:spPr>
        <p:txBody>
          <a:bodyPr/>
          <a:lstStyle>
            <a:lvl1pPr>
              <a:defRPr>
                <a:solidFill>
                  <a:srgbClr val="8D216B"/>
                </a:solidFill>
                <a:latin typeface="EC Square Sans Pro Medium" panose="020B0500000000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8582"/>
            <a:ext cx="10515600" cy="4708381"/>
          </a:xfrm>
        </p:spPr>
        <p:txBody>
          <a:bodyPr/>
          <a:lstStyle>
            <a:lvl1pPr>
              <a:defRPr>
                <a:latin typeface="EC Square Sans Pro" panose="020B0506040000020004" pitchFamily="34" charset="0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latin typeface="EC Square Sans Pro" panose="020B0506040000020004" pitchFamily="34" charset="0"/>
              </a:defRPr>
            </a:lvl2pPr>
            <a:lvl3pPr marL="1143000" indent="-228600">
              <a:buFont typeface="Wingdings" panose="05000000000000000000" pitchFamily="2" charset="2"/>
              <a:buChar char="ü"/>
              <a:defRPr>
                <a:latin typeface="EC Square Sans Pro" panose="020B0506040000020004" pitchFamily="34" charset="0"/>
              </a:defRPr>
            </a:lvl3pPr>
            <a:lvl4pPr marL="1600200" indent="-228600">
              <a:buFont typeface="Courier New" panose="02070309020205020404" pitchFamily="49" charset="0"/>
              <a:buChar char="o"/>
              <a:defRPr>
                <a:latin typeface="EC Square Sans Pro" panose="020B0506040000020004" pitchFamily="34" charset="0"/>
              </a:defRPr>
            </a:lvl4pPr>
            <a:lvl5pPr>
              <a:defRPr>
                <a:latin typeface="EC Square Sans Pro" panose="020B05060400000200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331107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err="1"/>
              <a:t>cond</a:t>
            </a:r>
            <a:r>
              <a:rPr lang="en-US"/>
              <a:t>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255388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4622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088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4651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237708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94110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951407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954434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920473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9448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</p:spPr>
        <p:txBody>
          <a:bodyPr/>
          <a:lstStyle>
            <a:lvl1pPr>
              <a:defRPr b="0">
                <a:solidFill>
                  <a:srgbClr val="8D216B"/>
                </a:solidFill>
                <a:latin typeface="EC Square Sans Pro Medium" panose="020B05000000000200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8582"/>
            <a:ext cx="10515600" cy="4708381"/>
          </a:xfrm>
        </p:spPr>
        <p:txBody>
          <a:bodyPr/>
          <a:lstStyle>
            <a:lvl1pPr>
              <a:defRPr>
                <a:latin typeface="EC Square Sans Pro" panose="020B0506040000020004" pitchFamily="34" charset="0"/>
              </a:defRPr>
            </a:lvl1pPr>
            <a:lvl2pPr marL="685800" indent="-228600">
              <a:buFont typeface="Wingdings" panose="05000000000000000000" pitchFamily="2" charset="2"/>
              <a:buChar char="Ø"/>
              <a:defRPr>
                <a:latin typeface="EC Square Sans Pro" panose="020B0506040000020004" pitchFamily="34" charset="0"/>
              </a:defRPr>
            </a:lvl2pPr>
            <a:lvl3pPr marL="1143000" indent="-228600">
              <a:buFont typeface="Wingdings" panose="05000000000000000000" pitchFamily="2" charset="2"/>
              <a:buChar char="ü"/>
              <a:defRPr>
                <a:latin typeface="EC Square Sans Pro" panose="020B0506040000020004" pitchFamily="34" charset="0"/>
              </a:defRPr>
            </a:lvl3pPr>
            <a:lvl4pPr marL="1600200" indent="-228600">
              <a:buFont typeface="Courier New" panose="02070309020205020404" pitchFamily="49" charset="0"/>
              <a:buChar char="o"/>
              <a:defRPr>
                <a:latin typeface="EC Square Sans Pro" panose="020B0506040000020004" pitchFamily="34" charset="0"/>
              </a:defRPr>
            </a:lvl4pPr>
            <a:lvl5pPr>
              <a:defRPr>
                <a:latin typeface="EC Square Sans Pro" panose="020B05060400000200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819976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8832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72728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18638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806541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041846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750789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5721002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395897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35C05-B6C4-EFD6-820E-25F6561D0D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56739"/>
            <a:ext cx="10515600" cy="1020337"/>
          </a:xfrm>
        </p:spPr>
        <p:txBody>
          <a:bodyPr>
            <a:noAutofit/>
          </a:bodyPr>
          <a:lstStyle>
            <a:lvl1pPr>
              <a:defRPr sz="8800">
                <a:solidFill>
                  <a:schemeClr val="tx2"/>
                </a:solidFill>
              </a:defRPr>
            </a:lvl1pPr>
          </a:lstStyle>
          <a:p>
            <a:r>
              <a:rPr lang="en-US"/>
              <a:t>Thank you</a:t>
            </a:r>
            <a:endParaRPr lang="en-IE"/>
          </a:p>
        </p:txBody>
      </p:sp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1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112182"/>
            <a:ext cx="10515600" cy="964911"/>
          </a:xfrm>
        </p:spPr>
        <p:txBody>
          <a:bodyPr/>
          <a:lstStyle>
            <a:lvl1pPr algn="ctr">
              <a:defRPr>
                <a:solidFill>
                  <a:srgbClr val="8D216B"/>
                </a:solidFill>
                <a:latin typeface="EC Square Sans Pro Medium" panose="020B0500000000020004" pitchFamily="34" charset="0"/>
              </a:defRPr>
            </a:lvl1pPr>
          </a:lstStyle>
          <a:p>
            <a:r>
              <a:rPr lang="en-US"/>
              <a:t>Thank you!</a:t>
            </a:r>
            <a:endParaRPr lang="fr-BE"/>
          </a:p>
        </p:txBody>
      </p:sp>
      <p:sp>
        <p:nvSpPr>
          <p:cNvPr id="10" name="Subtitle 2"/>
          <p:cNvSpPr txBox="1">
            <a:spLocks/>
          </p:cNvSpPr>
          <p:nvPr userDrawn="1"/>
        </p:nvSpPr>
        <p:spPr>
          <a:xfrm>
            <a:off x="2225964" y="5916080"/>
            <a:ext cx="7102764" cy="474727"/>
          </a:xfrm>
          <a:prstGeom prst="rect">
            <a:avLst/>
          </a:prstGeom>
        </p:spPr>
        <p:txBody>
          <a:bodyPr wrap="square" lIns="0" tIns="72000" rIns="0" bIns="72000" numCol="1" anchor="t" anchorCtr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800" i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chemeClr val="accent2">
                    <a:lumMod val="50000"/>
                  </a:schemeClr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accent2">
                    <a:lumMod val="50000"/>
                  </a:schemeClr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just">
              <a:buNone/>
            </a:pPr>
            <a:r>
              <a:rPr lang="en-US" sz="800" b="1" kern="0">
                <a:solidFill>
                  <a:schemeClr val="tx1"/>
                </a:solidFill>
                <a:latin typeface="EC Square Sans Pro" panose="020B0506040000020004" pitchFamily="34" charset="0"/>
              </a:rPr>
              <a:t>© European Union 2021</a:t>
            </a:r>
          </a:p>
          <a:p>
            <a:pPr marL="0" indent="0" algn="just">
              <a:buNone/>
            </a:pPr>
            <a:r>
              <a:rPr lang="en-US" sz="700" b="0" kern="0">
                <a:solidFill>
                  <a:schemeClr val="tx1"/>
                </a:solidFill>
                <a:latin typeface="EC Square Sans Pro" panose="020B0506040000020004" pitchFamily="34" charset="0"/>
              </a:rPr>
              <a:t>Unless otherwise noted the reuse of this presentation is </a:t>
            </a:r>
            <a:r>
              <a:rPr lang="en-US" sz="700" b="0" kern="0" err="1">
                <a:solidFill>
                  <a:schemeClr val="tx1"/>
                </a:solidFill>
                <a:latin typeface="EC Square Sans Pro" panose="020B0506040000020004" pitchFamily="34" charset="0"/>
              </a:rPr>
              <a:t>authorised</a:t>
            </a:r>
            <a:r>
              <a:rPr lang="en-US" sz="700" b="0" kern="0">
                <a:solidFill>
                  <a:schemeClr val="tx1"/>
                </a:solidFill>
                <a:latin typeface="EC Square Sans Pro" panose="020B0506040000020004" pitchFamily="34" charset="0"/>
              </a:rPr>
              <a:t> under the </a:t>
            </a:r>
            <a:r>
              <a:rPr lang="en-US" sz="700" b="0" u="sng" kern="0">
                <a:solidFill>
                  <a:schemeClr val="tx1"/>
                </a:solidFill>
                <a:latin typeface="EC Square Sans Pro" panose="020B0506040000020004" pitchFamily="34" charset="0"/>
              </a:rPr>
              <a:t>CC BY 4.0</a:t>
            </a:r>
            <a:r>
              <a:rPr lang="en-US" sz="700" b="1" kern="0">
                <a:solidFill>
                  <a:schemeClr val="tx1"/>
                </a:solidFill>
                <a:latin typeface="EC Square Sans Pro" panose="020B0506040000020004" pitchFamily="34" charset="0"/>
              </a:rPr>
              <a:t>  </a:t>
            </a:r>
            <a:r>
              <a:rPr lang="en-US" sz="700" b="0" kern="0">
                <a:solidFill>
                  <a:schemeClr val="tx1"/>
                </a:solidFill>
                <a:latin typeface="EC Square Sans Pro" panose="020B0506040000020004" pitchFamily="34" charset="0"/>
              </a:rPr>
              <a:t>license. For any use or reproduction of elements that are not owned by the EU, permission may need to be sought directly from the respective right holders. </a:t>
            </a:r>
            <a:r>
              <a:rPr lang="en-GB" sz="700" kern="0">
                <a:solidFill>
                  <a:schemeClr val="tx1"/>
                </a:solidFill>
                <a:latin typeface="EC Square Sans Pro" panose="020B0506040000020004" pitchFamily="34" charset="0"/>
              </a:rPr>
              <a:t>Image sources: iStockphoto.com/</a:t>
            </a:r>
            <a:r>
              <a:rPr lang="en-GB" sz="700" kern="0" err="1">
                <a:solidFill>
                  <a:schemeClr val="tx1"/>
                </a:solidFill>
                <a:latin typeface="EC Square Sans Pro" panose="020B0506040000020004" pitchFamily="34" charset="0"/>
              </a:rPr>
              <a:t>Unsplash</a:t>
            </a:r>
            <a:r>
              <a:rPr lang="en-US" sz="700" kern="0" baseline="0">
                <a:solidFill>
                  <a:schemeClr val="tx1"/>
                </a:solidFill>
                <a:latin typeface="EC Square Sans Pro" panose="020B0506040000020004" pitchFamily="34" charset="0"/>
              </a:rPr>
              <a:t> </a:t>
            </a:r>
            <a:endParaRPr lang="en-GB" sz="700" kern="0">
              <a:solidFill>
                <a:schemeClr val="tx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5994400"/>
            <a:ext cx="894381" cy="31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81217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548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445024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46.xml"/><Relationship Id="rId39" Type="http://schemas.openxmlformats.org/officeDocument/2006/relationships/theme" Target="../theme/theme2.xml"/><Relationship Id="rId21" Type="http://schemas.openxmlformats.org/officeDocument/2006/relationships/slideLayout" Target="../slideLayouts/slideLayout41.xml"/><Relationship Id="rId34" Type="http://schemas.openxmlformats.org/officeDocument/2006/relationships/slideLayout" Target="../slideLayouts/slideLayout54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29" Type="http://schemas.openxmlformats.org/officeDocument/2006/relationships/slideLayout" Target="../slideLayouts/slideLayout49.xml"/><Relationship Id="rId41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44.xml"/><Relationship Id="rId32" Type="http://schemas.openxmlformats.org/officeDocument/2006/relationships/slideLayout" Target="../slideLayouts/slideLayout52.xml"/><Relationship Id="rId37" Type="http://schemas.openxmlformats.org/officeDocument/2006/relationships/slideLayout" Target="../slideLayouts/slideLayout57.xml"/><Relationship Id="rId40" Type="http://schemas.openxmlformats.org/officeDocument/2006/relationships/image" Target="../media/image9.png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43.xml"/><Relationship Id="rId28" Type="http://schemas.openxmlformats.org/officeDocument/2006/relationships/slideLayout" Target="../slideLayouts/slideLayout48.xml"/><Relationship Id="rId36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31" Type="http://schemas.openxmlformats.org/officeDocument/2006/relationships/slideLayout" Target="../slideLayouts/slideLayout51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2.xml"/><Relationship Id="rId27" Type="http://schemas.openxmlformats.org/officeDocument/2006/relationships/slideLayout" Target="../slideLayouts/slideLayout47.xml"/><Relationship Id="rId30" Type="http://schemas.openxmlformats.org/officeDocument/2006/relationships/slideLayout" Target="../slideLayouts/slideLayout50.xml"/><Relationship Id="rId35" Type="http://schemas.openxmlformats.org/officeDocument/2006/relationships/slideLayout" Target="../slideLayouts/slideLayout55.xml"/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45.xml"/><Relationship Id="rId33" Type="http://schemas.openxmlformats.org/officeDocument/2006/relationships/slideLayout" Target="../slideLayouts/slideLayout53.xml"/><Relationship Id="rId38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9A917-59BC-4AD2-BA19-E0C19F894695}" type="datetimeFigureOut">
              <a:rPr lang="fr-BE" smtClean="0"/>
              <a:t>23-02-26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D2E46-35A1-4524-AE5B-CFFEE6C4B2C1}" type="slidenum">
              <a:rPr lang="fr-BE" smtClean="0"/>
              <a:t>‹#›</a:t>
            </a:fld>
            <a:endParaRPr lang="fr-BE"/>
          </a:p>
        </p:txBody>
      </p:sp>
      <p:sp>
        <p:nvSpPr>
          <p:cNvPr id="8" name="TextBox 7"/>
          <p:cNvSpPr txBox="1"/>
          <p:nvPr userDrawn="1"/>
        </p:nvSpPr>
        <p:spPr>
          <a:xfrm>
            <a:off x="7282736" y="3446584"/>
            <a:ext cx="4485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>
                <a:solidFill>
                  <a:schemeClr val="bg1"/>
                </a:solidFill>
                <a:latin typeface="EC Square Sans Pro" panose="020B0506040000020004" pitchFamily="34" charset="0"/>
              </a:rPr>
              <a:t>[</a:t>
            </a:r>
            <a:r>
              <a:rPr lang="fr-BE" sz="3200" err="1">
                <a:solidFill>
                  <a:schemeClr val="bg1"/>
                </a:solidFill>
                <a:latin typeface="EC Square Sans Pro" panose="020B0506040000020004" pitchFamily="34" charset="0"/>
              </a:rPr>
              <a:t>Title</a:t>
            </a:r>
            <a:r>
              <a:rPr lang="fr-BE" sz="3200">
                <a:solidFill>
                  <a:schemeClr val="bg1"/>
                </a:solidFill>
                <a:latin typeface="EC Square Sans Pro" panose="020B0506040000020004" pitchFamily="34" charset="0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91293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3" r:id="rId3"/>
    <p:sldLayoutId id="2147483662" r:id="rId4"/>
    <p:sldLayoutId id="2147483650" r:id="rId5"/>
    <p:sldLayoutId id="2147483664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5" r:id="rId16"/>
    <p:sldLayoutId id="2147483668" r:id="rId17"/>
    <p:sldLayoutId id="2147483669" r:id="rId18"/>
    <p:sldLayoutId id="2147483670" r:id="rId19"/>
    <p:sldLayoutId id="2147483671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0"/>
            <a:endParaRPr lang="en-US"/>
          </a:p>
          <a:p>
            <a:pPr lvl="1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1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1">
            <a:alphaModFix am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08" r:id="rId34"/>
    <p:sldLayoutId id="2147483709" r:id="rId35"/>
    <p:sldLayoutId id="2147483710" r:id="rId36"/>
    <p:sldLayoutId id="2147483711" r:id="rId37"/>
    <p:sldLayoutId id="2147483712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13" Type="http://schemas.openxmlformats.org/officeDocument/2006/relationships/image" Target="../media/image59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sv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svg"/><Relationship Id="rId4" Type="http://schemas.openxmlformats.org/officeDocument/2006/relationships/image" Target="../media/image50.svg"/><Relationship Id="rId9" Type="http://schemas.openxmlformats.org/officeDocument/2006/relationships/image" Target="../media/image55.png"/><Relationship Id="rId14" Type="http://schemas.openxmlformats.org/officeDocument/2006/relationships/image" Target="../media/image6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0.png"/><Relationship Id="rId3" Type="http://schemas.openxmlformats.org/officeDocument/2006/relationships/image" Target="../media/image71.png"/><Relationship Id="rId7" Type="http://schemas.openxmlformats.org/officeDocument/2006/relationships/image" Target="../media/image75.svg"/><Relationship Id="rId12" Type="http://schemas.openxmlformats.org/officeDocument/2006/relationships/hyperlink" Target="https://ec.europa.eu/info/funding-tenders/opportunities/docs/2021-2027/horizon/guidance/programme-guide_horizon_v1.1_en.pdf" TargetMode="External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83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png"/><Relationship Id="rId11" Type="http://schemas.openxmlformats.org/officeDocument/2006/relationships/image" Target="../media/image79.svg"/><Relationship Id="rId5" Type="http://schemas.openxmlformats.org/officeDocument/2006/relationships/image" Target="../media/image73.svg"/><Relationship Id="rId15" Type="http://schemas.openxmlformats.org/officeDocument/2006/relationships/image" Target="../media/image82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svg"/><Relationship Id="rId14" Type="http://schemas.openxmlformats.org/officeDocument/2006/relationships/image" Target="../media/image8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svg"/><Relationship Id="rId13" Type="http://schemas.openxmlformats.org/officeDocument/2006/relationships/image" Target="../media/image75.svg"/><Relationship Id="rId18" Type="http://schemas.openxmlformats.org/officeDocument/2006/relationships/image" Target="../media/image93.png"/><Relationship Id="rId3" Type="http://schemas.openxmlformats.org/officeDocument/2006/relationships/image" Target="../media/image84.png"/><Relationship Id="rId7" Type="http://schemas.openxmlformats.org/officeDocument/2006/relationships/image" Target="../media/image87.png"/><Relationship Id="rId12" Type="http://schemas.openxmlformats.org/officeDocument/2006/relationships/image" Target="../media/image74.png"/><Relationship Id="rId17" Type="http://schemas.openxmlformats.org/officeDocument/2006/relationships/image" Target="../media/image92.sv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6.svg"/><Relationship Id="rId11" Type="http://schemas.openxmlformats.org/officeDocument/2006/relationships/image" Target="../media/image73.svg"/><Relationship Id="rId5" Type="http://schemas.openxmlformats.org/officeDocument/2006/relationships/image" Target="../media/image85.png"/><Relationship Id="rId15" Type="http://schemas.openxmlformats.org/officeDocument/2006/relationships/image" Target="../media/image90.svg"/><Relationship Id="rId10" Type="http://schemas.openxmlformats.org/officeDocument/2006/relationships/image" Target="../media/image72.png"/><Relationship Id="rId19" Type="http://schemas.openxmlformats.org/officeDocument/2006/relationships/image" Target="../media/image94.svg"/><Relationship Id="rId4" Type="http://schemas.microsoft.com/office/2007/relationships/hdphoto" Target="../media/hdphoto3.wdp"/><Relationship Id="rId9" Type="http://schemas.openxmlformats.org/officeDocument/2006/relationships/image" Target="../media/image71.png"/><Relationship Id="rId14" Type="http://schemas.openxmlformats.org/officeDocument/2006/relationships/image" Target="../media/image8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sv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svg"/><Relationship Id="rId4" Type="http://schemas.openxmlformats.org/officeDocument/2006/relationships/image" Target="../media/image101.svg"/><Relationship Id="rId9" Type="http://schemas.openxmlformats.org/officeDocument/2006/relationships/image" Target="../media/image10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sv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3.svg"/><Relationship Id="rId5" Type="http://schemas.openxmlformats.org/officeDocument/2006/relationships/image" Target="../media/image112.png"/><Relationship Id="rId10" Type="http://schemas.openxmlformats.org/officeDocument/2006/relationships/image" Target="../media/image117.svg"/><Relationship Id="rId4" Type="http://schemas.openxmlformats.org/officeDocument/2006/relationships/image" Target="../media/image111.svg"/><Relationship Id="rId9" Type="http://schemas.openxmlformats.org/officeDocument/2006/relationships/image" Target="../media/image1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0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9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1.svg"/><Relationship Id="rId5" Type="http://schemas.openxmlformats.org/officeDocument/2006/relationships/image" Target="../media/image120.png"/><Relationship Id="rId4" Type="http://schemas.openxmlformats.org/officeDocument/2006/relationships/image" Target="../media/image119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0.sv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13" Type="http://schemas.openxmlformats.org/officeDocument/2006/relationships/image" Target="../media/image161.svg"/><Relationship Id="rId18" Type="http://schemas.openxmlformats.org/officeDocument/2006/relationships/image" Target="../media/image152.png"/><Relationship Id="rId3" Type="http://schemas.openxmlformats.org/officeDocument/2006/relationships/diagramData" Target="../diagrams/data5.xml"/><Relationship Id="rId21" Type="http://schemas.openxmlformats.org/officeDocument/2006/relationships/image" Target="../media/image167.svg"/><Relationship Id="rId7" Type="http://schemas.microsoft.com/office/2007/relationships/diagramDrawing" Target="../diagrams/drawing5.xml"/><Relationship Id="rId12" Type="http://schemas.openxmlformats.org/officeDocument/2006/relationships/image" Target="../media/image146.png"/><Relationship Id="rId17" Type="http://schemas.openxmlformats.org/officeDocument/2006/relationships/image" Target="../media/image164.sv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154.png"/><Relationship Id="rId20" Type="http://schemas.openxmlformats.org/officeDocument/2006/relationships/image" Target="../media/image166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160.svg"/><Relationship Id="rId5" Type="http://schemas.openxmlformats.org/officeDocument/2006/relationships/diagramQuickStyle" Target="../diagrams/quickStyle5.xml"/><Relationship Id="rId15" Type="http://schemas.openxmlformats.org/officeDocument/2006/relationships/image" Target="../media/image163.svg"/><Relationship Id="rId10" Type="http://schemas.openxmlformats.org/officeDocument/2006/relationships/image" Target="../media/image159.png"/><Relationship Id="rId19" Type="http://schemas.openxmlformats.org/officeDocument/2006/relationships/image" Target="../media/image165.svg"/><Relationship Id="rId4" Type="http://schemas.openxmlformats.org/officeDocument/2006/relationships/diagramLayout" Target="../diagrams/layout5.xml"/><Relationship Id="rId9" Type="http://schemas.openxmlformats.org/officeDocument/2006/relationships/image" Target="../media/image158.svg"/><Relationship Id="rId14" Type="http://schemas.openxmlformats.org/officeDocument/2006/relationships/image" Target="../media/image16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research-and-innovation.ec.europa.eu/contact-us/research-enquiry-service_en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hyperlink" Target="https://lnkd.in/g9XqFxPX" TargetMode="External"/><Relationship Id="rId7" Type="http://schemas.openxmlformats.org/officeDocument/2006/relationships/image" Target="../media/image183.sv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2.png"/><Relationship Id="rId5" Type="http://schemas.openxmlformats.org/officeDocument/2006/relationships/hyperlink" Target="https://lnkd.in/gpn85yV2" TargetMode="External"/><Relationship Id="rId4" Type="http://schemas.openxmlformats.org/officeDocument/2006/relationships/hyperlink" Target="https://lnkd.in/gjUMTPtE" TargetMode="External"/><Relationship Id="rId9" Type="http://schemas.openxmlformats.org/officeDocument/2006/relationships/image" Target="../media/image185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rea.ec.europa.eu/index_en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7.png"/><Relationship Id="rId4" Type="http://schemas.openxmlformats.org/officeDocument/2006/relationships/hyperlink" Target="https://rea.ec.europa.eu/funding-and-grants/horizon-europe-marie-sklodowska-curie-actions_e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9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sv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Relationship Id="rId14" Type="http://schemas.openxmlformats.org/officeDocument/2006/relationships/image" Target="../media/image41.sv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2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8E203-495C-9BF5-8ED2-F50928C135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9607" y="2857285"/>
            <a:ext cx="5379193" cy="2667000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b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+mn-cs"/>
              </a:rPr>
            </a:br>
            <a:b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+mn-cs"/>
              </a:rPr>
            </a:br>
            <a:br>
              <a:rPr kumimoji="0" lang="fr-BE" sz="20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n-ea"/>
                <a:cs typeface="+mn-cs"/>
              </a:rPr>
            </a:br>
            <a:endParaRPr lang="en-US" sz="200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A5A6180-07B4-4E6B-5A8E-60B62E2C57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1637" y="4807527"/>
            <a:ext cx="5680364" cy="176215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400">
                <a:solidFill>
                  <a:srgbClr val="000000"/>
                </a:solidFill>
                <a:latin typeface="EC Square Sans Pro"/>
              </a:rPr>
              <a:t>Dr Vasiliki REA A.3/Project Adviser-Call Coordinator </a:t>
            </a:r>
            <a:endParaRPr lang="en-US">
              <a:solidFill>
                <a:srgbClr val="000000"/>
              </a:solidFill>
            </a:endParaRPr>
          </a:p>
          <a:p>
            <a:endParaRPr lang="en-IE" sz="1100">
              <a:latin typeface="Aptos"/>
            </a:endParaRPr>
          </a:p>
          <a:p>
            <a:r>
              <a:rPr lang="en-IE" sz="1600" b="1">
                <a:latin typeface="EC Square Sans Pro"/>
              </a:rPr>
              <a:t>Dr Vasiliki EXARCHOU - REA A.3/Project Adviser-Call Coordinator </a:t>
            </a:r>
            <a:endParaRPr lang="en-US" sz="1600" b="1">
              <a:latin typeface="EC Square Sans Pro"/>
            </a:endParaRPr>
          </a:p>
          <a:p>
            <a:r>
              <a:rPr lang="en-IE" sz="1600" b="1">
                <a:latin typeface="EC Square Sans Pro"/>
              </a:rPr>
              <a:t>Ms Eleftheria LYKOURESSI - REA A.3/ Project Officer</a:t>
            </a:r>
          </a:p>
          <a:p>
            <a:endParaRPr lang="en-IE" sz="1200" b="1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5B38FD-0791-0D19-B429-F50A04444686}"/>
              </a:ext>
            </a:extLst>
          </p:cNvPr>
          <p:cNvSpPr txBox="1">
            <a:spLocks/>
          </p:cNvSpPr>
          <p:nvPr/>
        </p:nvSpPr>
        <p:spPr>
          <a:xfrm>
            <a:off x="7152239" y="3902686"/>
            <a:ext cx="5210950" cy="10558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bg1"/>
                </a:solidFill>
                <a:latin typeface="EC Square Sans Pro" panose="020B0506040000020004" pitchFamily="34" charset="0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  <a:defRPr/>
            </a:pPr>
            <a:r>
              <a:rPr lang="en-US" sz="3000" b="1">
                <a:solidFill>
                  <a:prstClr val="white"/>
                </a:solidFill>
                <a:ea typeface="+mn-ea"/>
                <a:cs typeface="+mn-cs"/>
              </a:rPr>
              <a:t>All you need to know about MSCA Staff Exchanges</a:t>
            </a:r>
            <a:br>
              <a:rPr lang="en-US" sz="2400" b="1">
                <a:solidFill>
                  <a:prstClr val="white"/>
                </a:solidFill>
                <a:ea typeface="+mn-ea"/>
                <a:cs typeface="+mn-cs"/>
              </a:rPr>
            </a:b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372018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958" y="253079"/>
            <a:ext cx="10515600" cy="964911"/>
          </a:xfrm>
        </p:spPr>
        <p:txBody>
          <a:bodyPr>
            <a:normAutofit/>
          </a:bodyPr>
          <a:lstStyle/>
          <a:p>
            <a:r>
              <a:rPr lang="en-GB" sz="4000">
                <a:latin typeface="EC Square Sans Pro Medium"/>
              </a:rPr>
              <a:t>Added value</a:t>
            </a:r>
          </a:p>
        </p:txBody>
      </p:sp>
      <p:sp>
        <p:nvSpPr>
          <p:cNvPr id="3" name="Content Placeholder 1"/>
          <p:cNvSpPr txBox="1">
            <a:spLocks/>
          </p:cNvSpPr>
          <p:nvPr/>
        </p:nvSpPr>
        <p:spPr bwMode="auto">
          <a:xfrm>
            <a:off x="818958" y="2468659"/>
            <a:ext cx="2352866" cy="809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Wingdings" panose="05000000000000000000" pitchFamily="2" charset="2"/>
              <a:buChar char="Ø"/>
              <a:defRPr sz="2000" b="1">
                <a:solidFill>
                  <a:srgbClr val="0F54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0F54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None/>
              <a:defRPr/>
            </a:pPr>
            <a:r>
              <a:rPr lang="en-GB" b="1">
                <a:solidFill>
                  <a:srgbClr val="8D216B"/>
                </a:solidFill>
                <a:latin typeface="EC Square Sans Pro" panose="020B0506040000020004" pitchFamily="34" charset="0"/>
              </a:rPr>
              <a:t>Staff members</a:t>
            </a:r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818958" y="5359856"/>
            <a:ext cx="2352866" cy="761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Arial" pitchFamily="34" charset="0"/>
              <a:buChar char="•"/>
              <a:defRPr sz="2400" i="0">
                <a:solidFill>
                  <a:srgbClr val="0F54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Font typeface="Wingdings" panose="05000000000000000000" pitchFamily="2" charset="2"/>
              <a:buChar char="Ø"/>
              <a:defRPr sz="2000" b="1">
                <a:solidFill>
                  <a:srgbClr val="0F54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0F54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None/>
            </a:pPr>
            <a:r>
              <a:rPr lang="en-GB" b="1">
                <a:solidFill>
                  <a:srgbClr val="8D216B"/>
                </a:solidFill>
                <a:latin typeface="EC Square Sans Pro" panose="020B0506040000020004" pitchFamily="34" charset="0"/>
              </a:rPr>
              <a:t>Organisations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8DA707E-C8E2-CAB0-95D8-BABF3A82A9AC}"/>
              </a:ext>
            </a:extLst>
          </p:cNvPr>
          <p:cNvSpPr/>
          <p:nvPr/>
        </p:nvSpPr>
        <p:spPr>
          <a:xfrm>
            <a:off x="3578469" y="1529863"/>
            <a:ext cx="1415562" cy="2011624"/>
          </a:xfrm>
          <a:prstGeom prst="roundRect">
            <a:avLst/>
          </a:prstGeom>
          <a:noFill/>
          <a:ln w="28575">
            <a:solidFill>
              <a:srgbClr val="0F54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E2BFEDA-E791-462F-1333-B2F0530FC095}"/>
              </a:ext>
            </a:extLst>
          </p:cNvPr>
          <p:cNvSpPr/>
          <p:nvPr/>
        </p:nvSpPr>
        <p:spPr>
          <a:xfrm>
            <a:off x="5066602" y="1529861"/>
            <a:ext cx="1415562" cy="2011625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0263CCD-D9FE-17B4-06B1-5D049D056372}"/>
              </a:ext>
            </a:extLst>
          </p:cNvPr>
          <p:cNvSpPr/>
          <p:nvPr/>
        </p:nvSpPr>
        <p:spPr>
          <a:xfrm>
            <a:off x="6554735" y="1529859"/>
            <a:ext cx="1415562" cy="2011624"/>
          </a:xfrm>
          <a:prstGeom prst="roundRect">
            <a:avLst/>
          </a:prstGeom>
          <a:noFill/>
          <a:ln w="28575">
            <a:solidFill>
              <a:srgbClr val="BE81A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5B9BD5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5EF0030-F776-819F-E410-C1984084E213}"/>
              </a:ext>
            </a:extLst>
          </p:cNvPr>
          <p:cNvSpPr/>
          <p:nvPr/>
        </p:nvSpPr>
        <p:spPr>
          <a:xfrm>
            <a:off x="8042868" y="1529859"/>
            <a:ext cx="1415562" cy="2011624"/>
          </a:xfrm>
          <a:prstGeom prst="roundRect">
            <a:avLst/>
          </a:prstGeom>
          <a:noFill/>
          <a:ln w="28575">
            <a:solidFill>
              <a:srgbClr val="8D21A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3421CE0-ACD1-9424-7996-AA2681681D8B}"/>
              </a:ext>
            </a:extLst>
          </p:cNvPr>
          <p:cNvSpPr/>
          <p:nvPr/>
        </p:nvSpPr>
        <p:spPr>
          <a:xfrm>
            <a:off x="9531001" y="1516574"/>
            <a:ext cx="1630485" cy="2024909"/>
          </a:xfrm>
          <a:prstGeom prst="roundRect">
            <a:avLst/>
          </a:prstGeom>
          <a:noFill/>
          <a:ln w="28575">
            <a:solidFill>
              <a:srgbClr val="5B9B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35E80A-73F1-486F-DF2E-3CF4517BD748}"/>
              </a:ext>
            </a:extLst>
          </p:cNvPr>
          <p:cNvSpPr txBox="1"/>
          <p:nvPr/>
        </p:nvSpPr>
        <p:spPr>
          <a:xfrm>
            <a:off x="3578888" y="2353939"/>
            <a:ext cx="141514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BE" sz="1800" b="0" err="1">
                <a:solidFill>
                  <a:srgbClr val="0F5494"/>
                </a:solidFill>
                <a:latin typeface="EC Square Sans Pro" panose="020B0506040000020004" pitchFamily="34" charset="0"/>
                <a:ea typeface="+mn-ea"/>
                <a:cs typeface="+mn-cs"/>
              </a:rPr>
              <a:t>Transferable</a:t>
            </a:r>
            <a:r>
              <a:rPr lang="fr-BE" sz="1800" b="0">
                <a:solidFill>
                  <a:srgbClr val="0F5494"/>
                </a:solidFill>
                <a:latin typeface="EC Square Sans Pro" panose="020B0506040000020004" pitchFamily="34" charset="0"/>
                <a:ea typeface="+mn-ea"/>
                <a:cs typeface="+mn-cs"/>
              </a:rPr>
              <a:t> </a:t>
            </a:r>
            <a:r>
              <a:rPr lang="fr-BE" sz="1800" b="0" err="1">
                <a:solidFill>
                  <a:srgbClr val="0F5494"/>
                </a:solidFill>
                <a:latin typeface="EC Square Sans Pro" panose="020B0506040000020004" pitchFamily="34" charset="0"/>
                <a:ea typeface="+mn-ea"/>
                <a:cs typeface="+mn-cs"/>
              </a:rPr>
              <a:t>skills</a:t>
            </a:r>
            <a:r>
              <a:rPr lang="fr-BE" sz="1800" b="0">
                <a:solidFill>
                  <a:srgbClr val="0F5494"/>
                </a:solidFill>
                <a:latin typeface="EC Square Sans Pro" panose="020B0506040000020004" pitchFamily="34" charset="0"/>
                <a:ea typeface="+mn-ea"/>
                <a:cs typeface="+mn-cs"/>
              </a:rPr>
              <a:t> &amp; </a:t>
            </a:r>
            <a:r>
              <a:rPr lang="fr-BE" sz="1800" b="0" err="1">
                <a:solidFill>
                  <a:srgbClr val="0F5494"/>
                </a:solidFill>
                <a:latin typeface="EC Square Sans Pro" panose="020B0506040000020004" pitchFamily="34" charset="0"/>
                <a:ea typeface="+mn-ea"/>
                <a:cs typeface="+mn-cs"/>
              </a:rPr>
              <a:t>competences</a:t>
            </a:r>
            <a:endParaRPr lang="en-US" sz="1800" b="0">
              <a:solidFill>
                <a:srgbClr val="0F5494"/>
              </a:solidFill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AE197E-1A9F-A470-7C79-461141A971EE}"/>
              </a:ext>
            </a:extLst>
          </p:cNvPr>
          <p:cNvSpPr txBox="1"/>
          <p:nvPr/>
        </p:nvSpPr>
        <p:spPr>
          <a:xfrm>
            <a:off x="5081987" y="2349307"/>
            <a:ext cx="14727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BE" sz="1800" b="0" err="1">
                <a:solidFill>
                  <a:schemeClr val="accent6"/>
                </a:solidFill>
                <a:latin typeface="EC Square Sans Pro" panose="020B0506040000020004" pitchFamily="34" charset="0"/>
                <a:ea typeface="+mn-ea"/>
                <a:cs typeface="+mn-cs"/>
              </a:rPr>
              <a:t>Employability</a:t>
            </a:r>
            <a:r>
              <a:rPr lang="fr-BE" sz="1800" b="0">
                <a:solidFill>
                  <a:schemeClr val="accent6"/>
                </a:solidFill>
                <a:latin typeface="EC Square Sans Pro" panose="020B0506040000020004" pitchFamily="34" charset="0"/>
                <a:ea typeface="+mn-ea"/>
                <a:cs typeface="+mn-cs"/>
              </a:rPr>
              <a:t> &amp; </a:t>
            </a:r>
            <a:r>
              <a:rPr lang="fr-BE" sz="1800" b="0" err="1">
                <a:solidFill>
                  <a:schemeClr val="accent6"/>
                </a:solidFill>
                <a:latin typeface="EC Square Sans Pro" panose="020B0506040000020004" pitchFamily="34" charset="0"/>
                <a:ea typeface="+mn-ea"/>
                <a:cs typeface="+mn-cs"/>
              </a:rPr>
              <a:t>career</a:t>
            </a:r>
            <a:r>
              <a:rPr lang="fr-BE" sz="1800" b="0">
                <a:solidFill>
                  <a:schemeClr val="accent6"/>
                </a:solidFill>
                <a:latin typeface="EC Square Sans Pro" panose="020B0506040000020004" pitchFamily="34" charset="0"/>
                <a:ea typeface="+mn-ea"/>
                <a:cs typeface="+mn-cs"/>
              </a:rPr>
              <a:t> prospects</a:t>
            </a:r>
            <a:endParaRPr lang="en-US" sz="1800" b="0">
              <a:solidFill>
                <a:schemeClr val="accent6"/>
              </a:solidFill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6407E09-5C75-31A8-A973-E9E5E1392145}"/>
              </a:ext>
            </a:extLst>
          </p:cNvPr>
          <p:cNvSpPr txBox="1"/>
          <p:nvPr/>
        </p:nvSpPr>
        <p:spPr>
          <a:xfrm>
            <a:off x="6541527" y="2009796"/>
            <a:ext cx="147274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800" b="0">
                <a:solidFill>
                  <a:srgbClr val="BE81A3"/>
                </a:solidFill>
                <a:latin typeface="EC Square Sans Pro" panose="020B0506040000020004" pitchFamily="34" charset="0"/>
                <a:ea typeface="+mn-ea"/>
                <a:cs typeface="+mn-cs"/>
              </a:rPr>
              <a:t>Ideas converted into products, processes &amp; services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6C958A-B48A-3411-9BAF-28713BFF26EF}"/>
              </a:ext>
            </a:extLst>
          </p:cNvPr>
          <p:cNvSpPr txBox="1"/>
          <p:nvPr/>
        </p:nvSpPr>
        <p:spPr>
          <a:xfrm>
            <a:off x="8027483" y="2338922"/>
            <a:ext cx="14727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BE" sz="1800" b="0">
                <a:solidFill>
                  <a:srgbClr val="8D3A96"/>
                </a:solidFill>
                <a:latin typeface="EC Square Sans Pro" panose="020B0506040000020004" pitchFamily="34" charset="0"/>
                <a:ea typeface="+mn-ea"/>
                <a:cs typeface="+mn-cs"/>
              </a:rPr>
              <a:t>International </a:t>
            </a:r>
            <a:r>
              <a:rPr lang="fr-BE" sz="1800" b="0" err="1">
                <a:solidFill>
                  <a:srgbClr val="8D3A96"/>
                </a:solidFill>
                <a:latin typeface="EC Square Sans Pro" panose="020B0506040000020004" pitchFamily="34" charset="0"/>
                <a:ea typeface="+mn-ea"/>
                <a:cs typeface="+mn-cs"/>
              </a:rPr>
              <a:t>exposure</a:t>
            </a:r>
            <a:endParaRPr lang="fr-BE" sz="1800" b="0">
              <a:solidFill>
                <a:srgbClr val="8D3A96"/>
              </a:solidFill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E58A51-95AF-B9D9-61B4-7062D2FF6E62}"/>
              </a:ext>
            </a:extLst>
          </p:cNvPr>
          <p:cNvSpPr txBox="1"/>
          <p:nvPr/>
        </p:nvSpPr>
        <p:spPr>
          <a:xfrm>
            <a:off x="9528824" y="2349307"/>
            <a:ext cx="17903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BE" sz="1800" b="0">
                <a:solidFill>
                  <a:srgbClr val="5B9BD5"/>
                </a:solidFill>
                <a:latin typeface="EC Square Sans Pro" panose="020B0506040000020004" pitchFamily="34" charset="0"/>
                <a:ea typeface="+mn-ea"/>
                <a:cs typeface="+mn-cs"/>
              </a:rPr>
              <a:t>Networking &amp; communication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CD57C9-EC8D-30B5-1168-90DE8A6F0C17}"/>
              </a:ext>
            </a:extLst>
          </p:cNvPr>
          <p:cNvSpPr txBox="1"/>
          <p:nvPr/>
        </p:nvSpPr>
        <p:spPr>
          <a:xfrm>
            <a:off x="6628840" y="5359856"/>
            <a:ext cx="14727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BE" sz="1800" b="0">
                <a:solidFill>
                  <a:schemeClr val="accent6"/>
                </a:solidFill>
                <a:latin typeface="EC Square Sans Pro" panose="020B0506040000020004" pitchFamily="34" charset="0"/>
                <a:ea typeface="+mn-ea"/>
                <a:cs typeface="+mn-cs"/>
              </a:rPr>
              <a:t>R&amp;I </a:t>
            </a:r>
            <a:r>
              <a:rPr lang="fr-BE" sz="1800" b="0" err="1">
                <a:solidFill>
                  <a:schemeClr val="accent6"/>
                </a:solidFill>
                <a:latin typeface="EC Square Sans Pro" panose="020B0506040000020004" pitchFamily="34" charset="0"/>
                <a:ea typeface="+mn-ea"/>
                <a:cs typeface="+mn-cs"/>
              </a:rPr>
              <a:t>capacity</a:t>
            </a:r>
            <a:endParaRPr lang="fr-BE" sz="1800" b="0">
              <a:solidFill>
                <a:schemeClr val="accent6"/>
              </a:solidFill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E55E37-C253-7A39-3856-3B46A5E2051E}"/>
              </a:ext>
            </a:extLst>
          </p:cNvPr>
          <p:cNvSpPr txBox="1"/>
          <p:nvPr/>
        </p:nvSpPr>
        <p:spPr>
          <a:xfrm>
            <a:off x="5087344" y="5328139"/>
            <a:ext cx="14727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BE" sz="1800" b="0">
                <a:solidFill>
                  <a:srgbClr val="5B9BD5"/>
                </a:solidFill>
                <a:latin typeface="EC Square Sans Pro" panose="020B0506040000020004" pitchFamily="34" charset="0"/>
                <a:ea typeface="+mn-ea"/>
                <a:cs typeface="+mn-cs"/>
              </a:rPr>
              <a:t>Collaborative networks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FB76BF-415A-91DB-9E4D-F6FEFD430BC2}"/>
              </a:ext>
            </a:extLst>
          </p:cNvPr>
          <p:cNvSpPr txBox="1"/>
          <p:nvPr/>
        </p:nvSpPr>
        <p:spPr>
          <a:xfrm>
            <a:off x="3608981" y="5300018"/>
            <a:ext cx="14151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fr-BE" sz="1800" b="0">
                <a:solidFill>
                  <a:srgbClr val="0F5494"/>
                </a:solidFill>
                <a:latin typeface="EC Square Sans Pro" panose="020B0506040000020004" pitchFamily="34" charset="0"/>
                <a:ea typeface="+mn-ea"/>
                <a:cs typeface="+mn-cs"/>
              </a:rPr>
              <a:t>Transfer of </a:t>
            </a:r>
            <a:r>
              <a:rPr lang="fr-BE" sz="1800" b="0" err="1">
                <a:solidFill>
                  <a:srgbClr val="0F5494"/>
                </a:solidFill>
                <a:latin typeface="EC Square Sans Pro" panose="020B0506040000020004" pitchFamily="34" charset="0"/>
                <a:ea typeface="+mn-ea"/>
                <a:cs typeface="+mn-cs"/>
              </a:rPr>
              <a:t>knowledge</a:t>
            </a:r>
            <a:endParaRPr lang="fr-BE" sz="1800" b="0">
              <a:solidFill>
                <a:srgbClr val="0F5494"/>
              </a:solidFill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pic>
        <p:nvPicPr>
          <p:cNvPr id="28" name="Graphic 27" descr="Transfer with solid fill">
            <a:extLst>
              <a:ext uri="{FF2B5EF4-FFF2-40B4-BE49-F238E27FC236}">
                <a16:creationId xmlns:a16="http://schemas.microsoft.com/office/drawing/2014/main" id="{48D645E4-09DE-564E-8F81-B0B35BAE07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72379" y="1685934"/>
            <a:ext cx="617048" cy="617048"/>
          </a:xfrm>
          <a:prstGeom prst="rect">
            <a:avLst/>
          </a:prstGeom>
        </p:spPr>
      </p:pic>
      <p:pic>
        <p:nvPicPr>
          <p:cNvPr id="30" name="Graphic 29" descr="Briefcase with solid fill">
            <a:extLst>
              <a:ext uri="{FF2B5EF4-FFF2-40B4-BE49-F238E27FC236}">
                <a16:creationId xmlns:a16="http://schemas.microsoft.com/office/drawing/2014/main" id="{8C7471B3-6E98-33FC-18BA-5034FF49F6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54379" y="1705177"/>
            <a:ext cx="609238" cy="609238"/>
          </a:xfrm>
          <a:prstGeom prst="rect">
            <a:avLst/>
          </a:prstGeom>
        </p:spPr>
      </p:pic>
      <p:pic>
        <p:nvPicPr>
          <p:cNvPr id="34" name="Graphic 33" descr="Person with idea with solid fill">
            <a:extLst>
              <a:ext uri="{FF2B5EF4-FFF2-40B4-BE49-F238E27FC236}">
                <a16:creationId xmlns:a16="http://schemas.microsoft.com/office/drawing/2014/main" id="{F8094F41-E169-D5E6-BCBB-D17A7CB441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6992515" y="1593523"/>
            <a:ext cx="745398" cy="745398"/>
          </a:xfrm>
          <a:prstGeom prst="rect">
            <a:avLst/>
          </a:prstGeom>
        </p:spPr>
      </p:pic>
      <p:pic>
        <p:nvPicPr>
          <p:cNvPr id="36" name="Graphic 35" descr="Globe with solid fill">
            <a:extLst>
              <a:ext uri="{FF2B5EF4-FFF2-40B4-BE49-F238E27FC236}">
                <a16:creationId xmlns:a16="http://schemas.microsoft.com/office/drawing/2014/main" id="{4D1B0806-C686-A504-77A1-58FD1CC051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18954" y="1698573"/>
            <a:ext cx="640348" cy="640348"/>
          </a:xfrm>
          <a:prstGeom prst="rect">
            <a:avLst/>
          </a:prstGeom>
        </p:spPr>
      </p:pic>
      <p:pic>
        <p:nvPicPr>
          <p:cNvPr id="38" name="Graphic 37" descr="Connections with solid fill">
            <a:extLst>
              <a:ext uri="{FF2B5EF4-FFF2-40B4-BE49-F238E27FC236}">
                <a16:creationId xmlns:a16="http://schemas.microsoft.com/office/drawing/2014/main" id="{B06D897B-27BF-4045-BB9C-85536687495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361161" y="4403954"/>
            <a:ext cx="914400" cy="914400"/>
          </a:xfrm>
          <a:prstGeom prst="rect">
            <a:avLst/>
          </a:prstGeom>
        </p:spPr>
      </p:pic>
      <p:pic>
        <p:nvPicPr>
          <p:cNvPr id="39" name="Graphic 38" descr="Transfer with solid fill">
            <a:extLst>
              <a:ext uri="{FF2B5EF4-FFF2-40B4-BE49-F238E27FC236}">
                <a16:creationId xmlns:a16="http://schemas.microsoft.com/office/drawing/2014/main" id="{AEBD55D3-4C36-A265-DBBB-75BEF6E39F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72379" y="4509581"/>
            <a:ext cx="617048" cy="617048"/>
          </a:xfrm>
          <a:prstGeom prst="rect">
            <a:avLst/>
          </a:prstGeom>
        </p:spPr>
      </p:pic>
      <p:pic>
        <p:nvPicPr>
          <p:cNvPr id="40" name="Graphic 39" descr="Connections with solid fill">
            <a:extLst>
              <a:ext uri="{FF2B5EF4-FFF2-40B4-BE49-F238E27FC236}">
                <a16:creationId xmlns:a16="http://schemas.microsoft.com/office/drawing/2014/main" id="{16EF0C64-CBB3-5CE8-BD71-264CB3CBC3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928307" y="1593523"/>
            <a:ext cx="875136" cy="875136"/>
          </a:xfrm>
          <a:prstGeom prst="rect">
            <a:avLst/>
          </a:prstGeom>
        </p:spPr>
      </p:pic>
      <p:pic>
        <p:nvPicPr>
          <p:cNvPr id="42" name="Graphic 41" descr="Microscope with solid fill">
            <a:extLst>
              <a:ext uri="{FF2B5EF4-FFF2-40B4-BE49-F238E27FC236}">
                <a16:creationId xmlns:a16="http://schemas.microsoft.com/office/drawing/2014/main" id="{244394D9-0C6A-A64B-38F9-3915A1560E2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857021" y="4397225"/>
            <a:ext cx="841759" cy="841759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94B2F28-CA58-5023-4DCE-9145B3492F36}"/>
              </a:ext>
            </a:extLst>
          </p:cNvPr>
          <p:cNvSpPr/>
          <p:nvPr/>
        </p:nvSpPr>
        <p:spPr>
          <a:xfrm>
            <a:off x="3578469" y="4255314"/>
            <a:ext cx="1415562" cy="2011624"/>
          </a:xfrm>
          <a:prstGeom prst="roundRect">
            <a:avLst/>
          </a:prstGeom>
          <a:noFill/>
          <a:ln w="28575">
            <a:solidFill>
              <a:srgbClr val="0F549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3EBB0D5-229A-8578-A719-2F5EF12631E0}"/>
              </a:ext>
            </a:extLst>
          </p:cNvPr>
          <p:cNvSpPr/>
          <p:nvPr/>
        </p:nvSpPr>
        <p:spPr>
          <a:xfrm>
            <a:off x="5130693" y="4278931"/>
            <a:ext cx="1351471" cy="1988008"/>
          </a:xfrm>
          <a:prstGeom prst="roundRect">
            <a:avLst/>
          </a:prstGeom>
          <a:noFill/>
          <a:ln w="28575">
            <a:solidFill>
              <a:srgbClr val="5B9B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F49F2844-1A27-F3B3-7237-A2BE95B2C479}"/>
              </a:ext>
            </a:extLst>
          </p:cNvPr>
          <p:cNvSpPr/>
          <p:nvPr/>
        </p:nvSpPr>
        <p:spPr>
          <a:xfrm>
            <a:off x="6582624" y="4255314"/>
            <a:ext cx="1415562" cy="2011625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4124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B6618-13E2-6685-A547-684BBA7A5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02BDA827-4274-4EE7-034E-E28DD44E73E8}"/>
              </a:ext>
            </a:extLst>
          </p:cNvPr>
          <p:cNvSpPr txBox="1"/>
          <p:nvPr/>
        </p:nvSpPr>
        <p:spPr>
          <a:xfrm>
            <a:off x="9581519" y="3855553"/>
            <a:ext cx="2610482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 b="1">
                <a:solidFill>
                  <a:schemeClr val="accent6"/>
                </a:solidFill>
                <a:latin typeface="EC Square Sans Pro" panose="020B0506040000020004" pitchFamily="34" charset="0"/>
                <a:cs typeface="Arial"/>
              </a:rPr>
              <a:t>DURATION</a:t>
            </a:r>
            <a:endParaRPr lang="en-US">
              <a:latin typeface="EC Square Sans Pro" panose="020B0506040000020004" pitchFamily="34" charset="0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 b="1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4</a:t>
            </a:r>
            <a:r>
              <a:rPr lang="en-GB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 years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 b="1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360</a:t>
            </a:r>
            <a:r>
              <a:rPr lang="en-GB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 person-months per project (max)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CFD35D-A146-48DA-EC09-D3D6E424EDA3}"/>
              </a:ext>
            </a:extLst>
          </p:cNvPr>
          <p:cNvSpPr txBox="1"/>
          <p:nvPr/>
        </p:nvSpPr>
        <p:spPr>
          <a:xfrm>
            <a:off x="6350000" y="3851048"/>
            <a:ext cx="2934446" cy="24622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200" b="1">
                <a:solidFill>
                  <a:srgbClr val="5B9BD5"/>
                </a:solidFill>
                <a:latin typeface="EC Square Sans Pro" panose="020B0506040000020004" pitchFamily="34" charset="0"/>
                <a:cs typeface="Arial"/>
              </a:rPr>
              <a:t>SECONDMENTS</a:t>
            </a:r>
            <a:endParaRPr lang="en-US">
              <a:solidFill>
                <a:srgbClr val="5B9BD5"/>
              </a:solidFill>
              <a:latin typeface="EC Square Sans Pro" panose="020B0506040000020004" pitchFamily="34" charset="0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200" b="1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1-12</a:t>
            </a:r>
            <a:r>
              <a:rPr lang="en-US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 months per staff</a:t>
            </a:r>
          </a:p>
          <a:p>
            <a:pPr marL="342900" indent="-342900" defTabSz="68580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Interdisciplinary</a:t>
            </a:r>
          </a:p>
          <a:p>
            <a:pPr marL="342900" indent="-342900" defTabSz="68580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Intersectoral</a:t>
            </a:r>
          </a:p>
          <a:p>
            <a:pPr marL="342900" indent="-342900" defTabSz="68580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International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sz="2200">
              <a:solidFill>
                <a:srgbClr val="0E4080"/>
              </a:solidFill>
              <a:latin typeface="Arial"/>
              <a:cs typeface="Arial"/>
            </a:endParaRP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 sz="2200">
              <a:solidFill>
                <a:srgbClr val="0E4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29E423-CA22-EF5B-A3DA-885CB8366C97}"/>
              </a:ext>
            </a:extLst>
          </p:cNvPr>
          <p:cNvSpPr txBox="1"/>
          <p:nvPr/>
        </p:nvSpPr>
        <p:spPr>
          <a:xfrm>
            <a:off x="300345" y="3851048"/>
            <a:ext cx="2045869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685800"/>
            <a:r>
              <a:rPr lang="en-US" sz="2200" b="1">
                <a:solidFill>
                  <a:srgbClr val="5B9BD5"/>
                </a:solidFill>
                <a:latin typeface="EC Square Sans Pro" panose="020B0506040000020004" pitchFamily="34" charset="0"/>
                <a:cs typeface="Arial"/>
              </a:rPr>
              <a:t>BOTTOM UP</a:t>
            </a:r>
            <a:endParaRPr lang="en-US">
              <a:solidFill>
                <a:srgbClr val="5B9BD5"/>
              </a:solidFill>
              <a:latin typeface="EC Square Sans Pro" panose="020B0506040000020004" pitchFamily="34" charset="0"/>
            </a:endParaRPr>
          </a:p>
          <a:p>
            <a:pPr defTabSz="685800"/>
            <a:r>
              <a:rPr lang="en-GB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with different scientific panels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98B10A7-55BB-D4E7-613D-172D3EDDF5E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34140" y="2139711"/>
            <a:ext cx="1433360" cy="135064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67DF829-87D9-A3ED-93C7-40F16CE20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697"/>
            <a:ext cx="10515600" cy="964911"/>
          </a:xfrm>
        </p:spPr>
        <p:txBody>
          <a:bodyPr>
            <a:normAutofit/>
          </a:bodyPr>
          <a:lstStyle/>
          <a:p>
            <a:r>
              <a:rPr lang="en-US" sz="4000">
                <a:latin typeface="EC Square Sans Pro Medium"/>
              </a:rPr>
              <a:t>Key features</a:t>
            </a:r>
            <a:r>
              <a:rPr lang="en-US" sz="4000" b="1">
                <a:latin typeface="EC Square Sans Pro Medium"/>
              </a:rPr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3815A7C-41F2-CAB9-3456-21C2C50ECF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0083" y="1982819"/>
            <a:ext cx="1452555" cy="1437046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91E83F5A-99BB-3E14-7E46-6FFD49E59E6D}"/>
              </a:ext>
            </a:extLst>
          </p:cNvPr>
          <p:cNvGrpSpPr/>
          <p:nvPr/>
        </p:nvGrpSpPr>
        <p:grpSpPr>
          <a:xfrm>
            <a:off x="10123568" y="2028967"/>
            <a:ext cx="1322214" cy="1332000"/>
            <a:chOff x="2420298" y="1897548"/>
            <a:chExt cx="1322214" cy="133200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5C28186-463C-A73C-A8E6-3A06E0353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9632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420298" y="1897548"/>
              <a:ext cx="1322214" cy="1332000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0F29107-591D-0C27-0327-B8B96B489588}"/>
                </a:ext>
              </a:extLst>
            </p:cNvPr>
            <p:cNvSpPr/>
            <p:nvPr/>
          </p:nvSpPr>
          <p:spPr>
            <a:xfrm>
              <a:off x="3015390" y="2357524"/>
              <a:ext cx="126000" cy="216000"/>
            </a:xfrm>
            <a:prstGeom prst="rect">
              <a:avLst/>
            </a:prstGeom>
            <a:solidFill>
              <a:srgbClr val="82075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6488031-C6EB-2546-C48C-466E277BF0F3}"/>
                </a:ext>
              </a:extLst>
            </p:cNvPr>
            <p:cNvSpPr/>
            <p:nvPr/>
          </p:nvSpPr>
          <p:spPr>
            <a:xfrm rot="5400000">
              <a:off x="3078489" y="2456233"/>
              <a:ext cx="126000" cy="252000"/>
            </a:xfrm>
            <a:prstGeom prst="rect">
              <a:avLst/>
            </a:prstGeom>
            <a:solidFill>
              <a:srgbClr val="82075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" name="Oval 66">
            <a:extLst>
              <a:ext uri="{FF2B5EF4-FFF2-40B4-BE49-F238E27FC236}">
                <a16:creationId xmlns:a16="http://schemas.microsoft.com/office/drawing/2014/main" id="{DF30E9FE-41DB-BBFE-A1F7-A82A42DC8038}"/>
              </a:ext>
            </a:extLst>
          </p:cNvPr>
          <p:cNvSpPr/>
          <p:nvPr/>
        </p:nvSpPr>
        <p:spPr>
          <a:xfrm>
            <a:off x="604396" y="1923921"/>
            <a:ext cx="1312630" cy="1437046"/>
          </a:xfrm>
          <a:prstGeom prst="ellipse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IE"/>
          </a:p>
        </p:txBody>
      </p:sp>
      <p:sp>
        <p:nvSpPr>
          <p:cNvPr id="68" name="Rectangle 67" descr="Upstairs with solid fill">
            <a:extLst>
              <a:ext uri="{FF2B5EF4-FFF2-40B4-BE49-F238E27FC236}">
                <a16:creationId xmlns:a16="http://schemas.microsoft.com/office/drawing/2014/main" id="{EB424EC9-E1C0-8847-80DC-06C4928E59DA}"/>
              </a:ext>
            </a:extLst>
          </p:cNvPr>
          <p:cNvSpPr/>
          <p:nvPr/>
        </p:nvSpPr>
        <p:spPr>
          <a:xfrm>
            <a:off x="834283" y="2193346"/>
            <a:ext cx="820346" cy="898197"/>
          </a:xfrm>
          <a:prstGeom prst="rect">
            <a:avLst/>
          </a:pr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B7D397-69B1-6EAD-65D1-38BB286189DC}"/>
              </a:ext>
            </a:extLst>
          </p:cNvPr>
          <p:cNvSpPr txBox="1"/>
          <p:nvPr/>
        </p:nvSpPr>
        <p:spPr>
          <a:xfrm>
            <a:off x="2899043" y="3851048"/>
            <a:ext cx="3233053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685800"/>
            <a:r>
              <a:rPr lang="en-GB" sz="2200" b="1">
                <a:solidFill>
                  <a:schemeClr val="accent6"/>
                </a:solidFill>
                <a:latin typeface="EC Square Sans Pro" panose="020B0506040000020004" pitchFamily="34" charset="0"/>
                <a:cs typeface="Arial"/>
              </a:rPr>
              <a:t>TOP UP ALLOWANCE</a:t>
            </a:r>
            <a:endParaRPr lang="en-US">
              <a:solidFill>
                <a:schemeClr val="accent6"/>
              </a:solidFill>
              <a:latin typeface="EC Square Sans Pro" panose="020B0506040000020004" pitchFamily="34" charset="0"/>
              <a:cs typeface="Calibri"/>
            </a:endParaRPr>
          </a:p>
          <a:p>
            <a:pPr defTabSz="685800"/>
            <a:r>
              <a:rPr lang="en-GB" sz="2200" b="1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5</a:t>
            </a:r>
            <a:r>
              <a:rPr lang="el-GR" sz="2200" b="1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170</a:t>
            </a:r>
            <a:r>
              <a:rPr lang="en-GB" sz="2200" b="1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 €:</a:t>
            </a:r>
            <a:r>
              <a:rPr lang="en-GB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                </a:t>
            </a:r>
            <a:endParaRPr lang="en-US">
              <a:latin typeface="EC Square Sans Pro" panose="020B0506040000020004" pitchFamily="34" charset="0"/>
              <a:cs typeface="Calibri"/>
            </a:endParaRPr>
          </a:p>
          <a:p>
            <a:pPr defTabSz="685800"/>
            <a:r>
              <a:rPr lang="en-GB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2</a:t>
            </a:r>
            <a:r>
              <a:rPr lang="el-GR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870</a:t>
            </a:r>
            <a:r>
              <a:rPr lang="en-GB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 € - staff allowance</a:t>
            </a:r>
            <a:endParaRPr lang="en-US">
              <a:latin typeface="EC Square Sans Pro" panose="020B0506040000020004" pitchFamily="34" charset="0"/>
              <a:cs typeface="Calibri"/>
            </a:endParaRPr>
          </a:p>
          <a:p>
            <a:pPr defTabSz="685800"/>
            <a:r>
              <a:rPr lang="en-GB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2300 € - organisation</a:t>
            </a:r>
          </a:p>
        </p:txBody>
      </p:sp>
    </p:spTree>
    <p:extLst>
      <p:ext uri="{BB962C8B-B14F-4D97-AF65-F5344CB8AC3E}">
        <p14:creationId xmlns:p14="http://schemas.microsoft.com/office/powerpoint/2010/main" val="2492727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02805" y="2245377"/>
            <a:ext cx="6068456" cy="2029385"/>
          </a:xfrm>
          <a:prstGeom prst="rect">
            <a:avLst/>
          </a:prstGeom>
          <a:solidFill>
            <a:srgbClr val="0F54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Consortium of min.</a:t>
            </a:r>
            <a:r>
              <a:rPr lang="en-GB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legal entities in 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different countries,</a:t>
            </a:r>
            <a:r>
              <a:rPr lang="en-GB" sz="2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of which in a different EU Member State or HE Associated Country</a:t>
            </a:r>
            <a:endParaRPr lang="fr-BE" sz="2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Hexagon 16"/>
          <p:cNvSpPr/>
          <p:nvPr/>
        </p:nvSpPr>
        <p:spPr>
          <a:xfrm>
            <a:off x="10119030" y="1679170"/>
            <a:ext cx="1426217" cy="1229497"/>
          </a:xfrm>
          <a:prstGeom prst="hexagon">
            <a:avLst/>
          </a:prstGeom>
          <a:solidFill>
            <a:srgbClr val="BE8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7289598" y="2120675"/>
            <a:ext cx="3082276" cy="0"/>
          </a:xfrm>
          <a:prstGeom prst="line">
            <a:avLst/>
          </a:prstGeom>
          <a:noFill/>
          <a:ln w="19050" cap="flat" cmpd="sng" algn="ctr">
            <a:solidFill>
              <a:srgbClr val="BE81A3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1274" y="1753918"/>
            <a:ext cx="985158" cy="1079999"/>
          </a:xfrm>
          <a:prstGeom prst="rect">
            <a:avLst/>
          </a:prstGeom>
        </p:spPr>
      </p:pic>
      <p:sp>
        <p:nvSpPr>
          <p:cNvPr id="20" name="Hexagon 19"/>
          <p:cNvSpPr/>
          <p:nvPr/>
        </p:nvSpPr>
        <p:spPr>
          <a:xfrm>
            <a:off x="7025640" y="3469496"/>
            <a:ext cx="1426217" cy="1229497"/>
          </a:xfrm>
          <a:prstGeom prst="hexagon">
            <a:avLst/>
          </a:prstGeom>
          <a:solidFill>
            <a:srgbClr val="BE8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8295590" y="4213008"/>
            <a:ext cx="3033844" cy="4591"/>
          </a:xfrm>
          <a:prstGeom prst="line">
            <a:avLst/>
          </a:prstGeom>
          <a:noFill/>
          <a:ln w="19050" cap="flat" cmpd="sng" algn="ctr">
            <a:solidFill>
              <a:srgbClr val="BE81A3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220" y="3571527"/>
            <a:ext cx="985054" cy="108000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7508462" y="2126987"/>
            <a:ext cx="24449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200" b="1">
                <a:solidFill>
                  <a:srgbClr val="BE81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Academic sector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423241" y="4236256"/>
            <a:ext cx="30428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200" b="1">
                <a:solidFill>
                  <a:srgbClr val="BE81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Non-academic sector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BC86D87-B500-FF57-4EE8-C2D241C8757F}"/>
              </a:ext>
            </a:extLst>
          </p:cNvPr>
          <p:cNvCxnSpPr/>
          <p:nvPr/>
        </p:nvCxnSpPr>
        <p:spPr>
          <a:xfrm>
            <a:off x="6553200" y="1526396"/>
            <a:ext cx="0" cy="388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012C9AA-2C7A-44B5-6DE9-268ED872EBAA}"/>
              </a:ext>
            </a:extLst>
          </p:cNvPr>
          <p:cNvSpPr/>
          <p:nvPr/>
        </p:nvSpPr>
        <p:spPr>
          <a:xfrm>
            <a:off x="1725188" y="5252406"/>
            <a:ext cx="7803971" cy="8997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GB" sz="2200" b="1">
                <a:solidFill>
                  <a:srgbClr val="7030A0"/>
                </a:solidFill>
                <a:latin typeface="Arial"/>
                <a:cs typeface="Arial"/>
              </a:rPr>
              <a:t>The consortium must include participating organisations from </a:t>
            </a:r>
            <a:r>
              <a:rPr lang="en-GB" sz="2200" b="1" u="sng">
                <a:solidFill>
                  <a:srgbClr val="7030A0"/>
                </a:solidFill>
                <a:latin typeface="Arial"/>
                <a:cs typeface="Arial"/>
              </a:rPr>
              <a:t>both</a:t>
            </a:r>
            <a:r>
              <a:rPr lang="en-GB" sz="2200" b="1">
                <a:solidFill>
                  <a:srgbClr val="7030A0"/>
                </a:solidFill>
                <a:latin typeface="Arial"/>
                <a:cs typeface="Arial"/>
              </a:rPr>
              <a:t> academic and non-academic sectors</a:t>
            </a:r>
          </a:p>
        </p:txBody>
      </p:sp>
      <p:pic>
        <p:nvPicPr>
          <p:cNvPr id="12" name="Picture 11" descr="A red starburst sticker with white text&#10;&#10;AI-generated content may be incorrect.">
            <a:extLst>
              <a:ext uri="{FF2B5EF4-FFF2-40B4-BE49-F238E27FC236}">
                <a16:creationId xmlns:a16="http://schemas.microsoft.com/office/drawing/2014/main" id="{791A639A-CD63-E8D0-3A07-1F48D14FE2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51" b="98284" l="2222" r="95802">
                        <a14:foregroundMark x1="34815" y1="8578" x2="34815" y2="8578"/>
                        <a14:foregroundMark x1="50617" y1="6373" x2="50617" y2="6373"/>
                        <a14:foregroundMark x1="92346" y1="36765" x2="92346" y2="36765"/>
                        <a14:foregroundMark x1="95802" y1="51225" x2="95802" y2="51225"/>
                        <a14:foregroundMark x1="50617" y1="93873" x2="50617" y2="93873"/>
                        <a14:foregroundMark x1="4938" y1="50735" x2="4938" y2="50735"/>
                        <a14:foregroundMark x1="35309" y1="5392" x2="35309" y2="5392"/>
                        <a14:foregroundMark x1="50617" y1="3186" x2="50617" y2="3186"/>
                        <a14:foregroundMark x1="2716" y1="50735" x2="2716" y2="50735"/>
                        <a14:foregroundMark x1="49630" y1="98529" x2="49630" y2="98529"/>
                        <a14:foregroundMark x1="95309" y1="36029" x2="95309" y2="36029"/>
                        <a14:foregroundMark x1="95802" y1="64951" x2="95802" y2="64951"/>
                        <a14:foregroundMark x1="1975" y1="50490" x2="1975" y2="50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95" y="4982265"/>
            <a:ext cx="1429412" cy="1440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0023D4B5-2EE6-A971-D92C-D3DBACC23BAB}"/>
              </a:ext>
            </a:extLst>
          </p:cNvPr>
          <p:cNvSpPr txBox="1">
            <a:spLocks/>
          </p:cNvSpPr>
          <p:nvPr/>
        </p:nvSpPr>
        <p:spPr>
          <a:xfrm>
            <a:off x="542977" y="295150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8D216B"/>
                </a:solidFill>
                <a:latin typeface="EC Square Sans Pro Medium" panose="020B0500000000020004" pitchFamily="34" charset="0"/>
                <a:ea typeface="+mj-ea"/>
                <a:cs typeface="+mj-cs"/>
              </a:defRPr>
            </a:lvl1pPr>
          </a:lstStyle>
          <a:p>
            <a:r>
              <a:rPr lang="en-US" sz="4000"/>
              <a:t>Who can participate in MSCA-SE projects?</a:t>
            </a:r>
          </a:p>
        </p:txBody>
      </p:sp>
    </p:spTree>
    <p:extLst>
      <p:ext uri="{BB962C8B-B14F-4D97-AF65-F5344CB8AC3E}">
        <p14:creationId xmlns:p14="http://schemas.microsoft.com/office/powerpoint/2010/main" val="729246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8">
            <a:extLst>
              <a:ext uri="{FF2B5EF4-FFF2-40B4-BE49-F238E27FC236}">
                <a16:creationId xmlns:a16="http://schemas.microsoft.com/office/drawing/2014/main" id="{7B9B5DAF-6CE3-442D-9F5A-EBBF710A5891}"/>
              </a:ext>
            </a:extLst>
          </p:cNvPr>
          <p:cNvSpPr/>
          <p:nvPr/>
        </p:nvSpPr>
        <p:spPr>
          <a:xfrm>
            <a:off x="7896200" y="4656171"/>
            <a:ext cx="2431140" cy="1398075"/>
          </a:xfrm>
          <a:prstGeom prst="roundRect">
            <a:avLst/>
          </a:prstGeom>
          <a:ln>
            <a:solidFill>
              <a:srgbClr val="0F549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rgbClr val="0F5494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After the secondment, staff should </a:t>
            </a:r>
            <a:r>
              <a:rPr lang="en-US" sz="1600" b="1">
                <a:solidFill>
                  <a:srgbClr val="0F5494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return to their sending institution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4021811" y="1665985"/>
            <a:ext cx="3422521" cy="1440000"/>
          </a:xfrm>
          <a:prstGeom prst="rect">
            <a:avLst/>
          </a:prstGeom>
          <a:solidFill>
            <a:srgbClr val="82075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800">
                <a:solidFill>
                  <a:schemeClr val="bg1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Any type of staff involved in R&amp;I activities (researchers, administrative staff, managerial staff, technical staff)</a:t>
            </a:r>
          </a:p>
        </p:txBody>
      </p:sp>
      <p:sp>
        <p:nvSpPr>
          <p:cNvPr id="7" name="Rectangle 6"/>
          <p:cNvSpPr/>
          <p:nvPr/>
        </p:nvSpPr>
        <p:spPr>
          <a:xfrm>
            <a:off x="4021812" y="4431985"/>
            <a:ext cx="3404096" cy="1440000"/>
          </a:xfrm>
          <a:prstGeom prst="rect">
            <a:avLst/>
          </a:prstGeom>
          <a:solidFill>
            <a:srgbClr val="BE81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200"/>
            <a:r>
              <a:rPr lang="en-US" sz="1800">
                <a:solidFill>
                  <a:schemeClr val="bg1"/>
                </a:solidFill>
                <a:latin typeface="EC Square Sans Pro" panose="020B0506040000020004" pitchFamily="34" charset="0"/>
                <a:cs typeface="Arial"/>
              </a:rPr>
              <a:t>Researchers at any career stage (</a:t>
            </a:r>
            <a:r>
              <a:rPr lang="en-US">
                <a:solidFill>
                  <a:schemeClr val="bg1"/>
                </a:solidFill>
                <a:latin typeface="EC Square Sans Pro" panose="020B0506040000020004" pitchFamily="34" charset="0"/>
                <a:cs typeface="Arial"/>
              </a:rPr>
              <a:t>e.g. from</a:t>
            </a:r>
            <a:r>
              <a:rPr lang="en-US" sz="1800">
                <a:solidFill>
                  <a:schemeClr val="bg1"/>
                </a:solidFill>
                <a:latin typeface="EC Square Sans Pro" panose="020B0506040000020004" pitchFamily="34" charset="0"/>
                <a:cs typeface="Arial"/>
              </a:rPr>
              <a:t> doctoral candidates to postdoctoral researchers)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B9B5DAF-6CE3-442D-9F5A-EBBF710A5891}"/>
              </a:ext>
            </a:extLst>
          </p:cNvPr>
          <p:cNvSpPr/>
          <p:nvPr/>
        </p:nvSpPr>
        <p:spPr>
          <a:xfrm>
            <a:off x="7896200" y="1556329"/>
            <a:ext cx="2431140" cy="1396417"/>
          </a:xfrm>
          <a:prstGeom prst="roundRect">
            <a:avLst/>
          </a:prstGeom>
          <a:ln>
            <a:solidFill>
              <a:srgbClr val="0F549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rgbClr val="0F5494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Each staff member is seconded for a period of </a:t>
            </a:r>
            <a:r>
              <a:rPr lang="en-US" b="1">
                <a:solidFill>
                  <a:srgbClr val="0F5494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1 to 12 months</a:t>
            </a:r>
          </a:p>
          <a:p>
            <a:pPr algn="ctr"/>
            <a:r>
              <a:rPr lang="en-US" sz="1600" b="1">
                <a:solidFill>
                  <a:srgbClr val="0F5494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 </a:t>
            </a:r>
            <a:r>
              <a:rPr lang="en-US" sz="1600">
                <a:solidFill>
                  <a:srgbClr val="0F5494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(may be split into several stays)</a:t>
            </a:r>
          </a:p>
        </p:txBody>
      </p:sp>
      <p:sp>
        <p:nvSpPr>
          <p:cNvPr id="10" name="Rectangle: Rounded Corners 8">
            <a:extLst>
              <a:ext uri="{FF2B5EF4-FFF2-40B4-BE49-F238E27FC236}">
                <a16:creationId xmlns:a16="http://schemas.microsoft.com/office/drawing/2014/main" id="{7B9B5DAF-6CE3-442D-9F5A-EBBF710A5891}"/>
              </a:ext>
            </a:extLst>
          </p:cNvPr>
          <p:cNvSpPr/>
          <p:nvPr/>
        </p:nvSpPr>
        <p:spPr>
          <a:xfrm>
            <a:off x="7896200" y="3207352"/>
            <a:ext cx="2431140" cy="1224633"/>
          </a:xfrm>
          <a:prstGeom prst="roundRect">
            <a:avLst/>
          </a:prstGeom>
          <a:ln>
            <a:solidFill>
              <a:srgbClr val="0F549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rgbClr val="0F5494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Staff needs to be devoted </a:t>
            </a:r>
            <a:r>
              <a:rPr lang="en-US" sz="1600" b="1">
                <a:solidFill>
                  <a:srgbClr val="0F5494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full-time</a:t>
            </a:r>
            <a:r>
              <a:rPr lang="en-US" sz="1600">
                <a:solidFill>
                  <a:srgbClr val="0F5494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 to the action during the secondment</a:t>
            </a:r>
          </a:p>
        </p:txBody>
      </p:sp>
      <p:sp>
        <p:nvSpPr>
          <p:cNvPr id="11" name="Content Placeholder 1"/>
          <p:cNvSpPr txBox="1">
            <a:spLocks/>
          </p:cNvSpPr>
          <p:nvPr/>
        </p:nvSpPr>
        <p:spPr>
          <a:xfrm>
            <a:off x="395785" y="3534491"/>
            <a:ext cx="4255195" cy="55953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35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135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135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135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135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IE" sz="2000" b="1">
                <a:solidFill>
                  <a:srgbClr val="0F5494"/>
                </a:solidFill>
                <a:latin typeface="EC Square Sans Pro" panose="020B0506040000020004" pitchFamily="34" charset="0"/>
                <a:cs typeface="Arial"/>
              </a:rPr>
              <a:t>Seconded staff </a:t>
            </a:r>
          </a:p>
          <a:p>
            <a:pPr marL="0" indent="0" algn="ctr" fontAlgn="auto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IE" sz="2000" b="1">
                <a:solidFill>
                  <a:srgbClr val="0F5494"/>
                </a:solidFill>
                <a:latin typeface="EC Square Sans Pro" panose="020B0506040000020004" pitchFamily="34" charset="0"/>
                <a:cs typeface="Arial"/>
              </a:rPr>
              <a:t>members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72104" y="1029307"/>
            <a:ext cx="3812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F5494"/>
              </a:buClr>
            </a:pPr>
            <a:endParaRPr lang="en-US" altLang="en-US" sz="2800" b="1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966" y="1297859"/>
            <a:ext cx="2039460" cy="2039460"/>
          </a:xfrm>
          <a:prstGeom prst="rect">
            <a:avLst/>
          </a:prstGeom>
        </p:spPr>
      </p:pic>
      <p:pic>
        <p:nvPicPr>
          <p:cNvPr id="15" name="Content Placeholder 1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65877" y="4431985"/>
            <a:ext cx="1904068" cy="190406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1C14E903-62C0-6283-DF2D-9DD26FB21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77" y="295150"/>
            <a:ext cx="10515600" cy="964911"/>
          </a:xfrm>
        </p:spPr>
        <p:txBody>
          <a:bodyPr>
            <a:normAutofit/>
          </a:bodyPr>
          <a:lstStyle/>
          <a:p>
            <a:r>
              <a:rPr lang="en-US" sz="4000"/>
              <a:t>Eligible Staff</a:t>
            </a:r>
          </a:p>
        </p:txBody>
      </p:sp>
    </p:spTree>
    <p:extLst>
      <p:ext uri="{BB962C8B-B14F-4D97-AF65-F5344CB8AC3E}">
        <p14:creationId xmlns:p14="http://schemas.microsoft.com/office/powerpoint/2010/main" val="3814080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0B4AB-6B78-F67C-CA63-BE1555070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896" y="216984"/>
            <a:ext cx="9525000" cy="964911"/>
          </a:xfrm>
        </p:spPr>
        <p:txBody>
          <a:bodyPr>
            <a:normAutofit/>
          </a:bodyPr>
          <a:lstStyle/>
          <a:p>
            <a:r>
              <a:rPr lang="en-US" sz="4000">
                <a:latin typeface="EC Square Sans Pro Medium"/>
              </a:rPr>
              <a:t>Eligible secondments in Europe &amp; AC </a:t>
            </a:r>
            <a:endParaRPr lang="en-US" sz="4000"/>
          </a:p>
        </p:txBody>
      </p:sp>
      <p:pic>
        <p:nvPicPr>
          <p:cNvPr id="9" name="Picture 8" descr="A map of europe with a pink border&#10;&#10;Description automatically generated">
            <a:extLst>
              <a:ext uri="{FF2B5EF4-FFF2-40B4-BE49-F238E27FC236}">
                <a16:creationId xmlns:a16="http://schemas.microsoft.com/office/drawing/2014/main" id="{FF4C83A4-01BF-56DF-C6C9-4DF5518254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62" y="1285863"/>
            <a:ext cx="5171618" cy="5216120"/>
          </a:xfrm>
          <a:prstGeom prst="rect">
            <a:avLst/>
          </a:prstGeom>
          <a:ln w="57150">
            <a:solidFill>
              <a:srgbClr val="8D216B"/>
            </a:solidFill>
          </a:ln>
        </p:spPr>
      </p:pic>
      <p:pic>
        <p:nvPicPr>
          <p:cNvPr id="11" name="Graphic 10" descr="Schoolhouse outline">
            <a:extLst>
              <a:ext uri="{FF2B5EF4-FFF2-40B4-BE49-F238E27FC236}">
                <a16:creationId xmlns:a16="http://schemas.microsoft.com/office/drawing/2014/main" id="{81CA59ED-96EB-5E37-DD52-90163148DF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46976" y="2396841"/>
            <a:ext cx="1461856" cy="1444903"/>
          </a:xfrm>
          <a:prstGeom prst="rect">
            <a:avLst/>
          </a:prstGeom>
        </p:spPr>
      </p:pic>
      <p:pic>
        <p:nvPicPr>
          <p:cNvPr id="13" name="Graphic 12" descr="Production outline">
            <a:extLst>
              <a:ext uri="{FF2B5EF4-FFF2-40B4-BE49-F238E27FC236}">
                <a16:creationId xmlns:a16="http://schemas.microsoft.com/office/drawing/2014/main" id="{E65D5B35-6AEF-E6AE-E4AD-44DEE7D338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48987" y="4106685"/>
            <a:ext cx="1301372" cy="1444903"/>
          </a:xfrm>
          <a:prstGeom prst="rect">
            <a:avLst/>
          </a:prstGeom>
        </p:spPr>
      </p:pic>
      <p:sp>
        <p:nvSpPr>
          <p:cNvPr id="15" name="Arrow: Curved Right 14">
            <a:extLst>
              <a:ext uri="{FF2B5EF4-FFF2-40B4-BE49-F238E27FC236}">
                <a16:creationId xmlns:a16="http://schemas.microsoft.com/office/drawing/2014/main" id="{BC14156C-C442-2DA3-7041-870091967C21}"/>
              </a:ext>
            </a:extLst>
          </p:cNvPr>
          <p:cNvSpPr/>
          <p:nvPr/>
        </p:nvSpPr>
        <p:spPr>
          <a:xfrm>
            <a:off x="1668544" y="3276793"/>
            <a:ext cx="806084" cy="1791093"/>
          </a:xfrm>
          <a:prstGeom prst="curvedRightArrow">
            <a:avLst/>
          </a:prstGeom>
          <a:solidFill>
            <a:srgbClr val="8D216B"/>
          </a:solidFill>
          <a:ln>
            <a:solidFill>
              <a:srgbClr val="8D21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1"/>
              </a:solidFill>
            </a:endParaRPr>
          </a:p>
        </p:txBody>
      </p:sp>
      <p:sp>
        <p:nvSpPr>
          <p:cNvPr id="17" name="Arrow: Curved Right 16">
            <a:extLst>
              <a:ext uri="{FF2B5EF4-FFF2-40B4-BE49-F238E27FC236}">
                <a16:creationId xmlns:a16="http://schemas.microsoft.com/office/drawing/2014/main" id="{D72E5EE3-49B7-666F-4E6F-C107FCBA686C}"/>
              </a:ext>
            </a:extLst>
          </p:cNvPr>
          <p:cNvSpPr/>
          <p:nvPr/>
        </p:nvSpPr>
        <p:spPr>
          <a:xfrm rot="10800000">
            <a:off x="4003877" y="3255235"/>
            <a:ext cx="806084" cy="1791093"/>
          </a:xfrm>
          <a:prstGeom prst="curvedRightArrow">
            <a:avLst/>
          </a:prstGeom>
          <a:solidFill>
            <a:srgbClr val="8D216B"/>
          </a:solidFill>
          <a:ln>
            <a:solidFill>
              <a:srgbClr val="8D21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F5AE5A-C184-5D8A-D927-56367634D215}"/>
              </a:ext>
            </a:extLst>
          </p:cNvPr>
          <p:cNvSpPr txBox="1"/>
          <p:nvPr/>
        </p:nvSpPr>
        <p:spPr>
          <a:xfrm>
            <a:off x="1168968" y="1327816"/>
            <a:ext cx="4217872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IE" sz="2500" b="1">
                <a:solidFill>
                  <a:srgbClr val="8D216B"/>
                </a:solidFill>
                <a:latin typeface="EC Square Sans Pro" panose="020B0506040000020004" pitchFamily="34" charset="0"/>
              </a:rPr>
              <a:t>EU MS/AC  BENEFICIARIES</a:t>
            </a:r>
          </a:p>
        </p:txBody>
      </p:sp>
      <p:pic>
        <p:nvPicPr>
          <p:cNvPr id="6" name="Graphic 5" descr="Female Profile outline">
            <a:extLst>
              <a:ext uri="{FF2B5EF4-FFF2-40B4-BE49-F238E27FC236}">
                <a16:creationId xmlns:a16="http://schemas.microsoft.com/office/drawing/2014/main" id="{27227C82-08F9-54C1-7057-65EEA1F6D2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77995" y="2050031"/>
            <a:ext cx="704935" cy="704935"/>
          </a:xfrm>
          <a:prstGeom prst="rect">
            <a:avLst/>
          </a:prstGeom>
        </p:spPr>
      </p:pic>
      <p:pic>
        <p:nvPicPr>
          <p:cNvPr id="7" name="Graphic 6" descr="Schoolhouse outline">
            <a:extLst>
              <a:ext uri="{FF2B5EF4-FFF2-40B4-BE49-F238E27FC236}">
                <a16:creationId xmlns:a16="http://schemas.microsoft.com/office/drawing/2014/main" id="{3358708E-6289-9FE2-3947-3F0459A05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27205" y="1709649"/>
            <a:ext cx="1126983" cy="1113913"/>
          </a:xfrm>
          <a:prstGeom prst="rect">
            <a:avLst/>
          </a:prstGeom>
        </p:spPr>
      </p:pic>
      <p:pic>
        <p:nvPicPr>
          <p:cNvPr id="8" name="Graphic 7" descr="Production outline">
            <a:extLst>
              <a:ext uri="{FF2B5EF4-FFF2-40B4-BE49-F238E27FC236}">
                <a16:creationId xmlns:a16="http://schemas.microsoft.com/office/drawing/2014/main" id="{B29BE49F-5810-9360-4FF3-8CB96B90C5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72647" y="1774678"/>
            <a:ext cx="885074" cy="982690"/>
          </a:xfrm>
          <a:prstGeom prst="rect">
            <a:avLst/>
          </a:prstGeom>
        </p:spPr>
      </p:pic>
      <p:pic>
        <p:nvPicPr>
          <p:cNvPr id="26" name="Graphic 25" descr="Airplane with solid fill">
            <a:extLst>
              <a:ext uri="{FF2B5EF4-FFF2-40B4-BE49-F238E27FC236}">
                <a16:creationId xmlns:a16="http://schemas.microsoft.com/office/drawing/2014/main" id="{D8543F46-E273-67FE-83E9-EA9A89BDF0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5667405">
            <a:off x="8185360" y="3782854"/>
            <a:ext cx="914400" cy="914400"/>
          </a:xfrm>
          <a:prstGeom prst="rect">
            <a:avLst/>
          </a:prstGeom>
        </p:spPr>
      </p:pic>
      <p:pic>
        <p:nvPicPr>
          <p:cNvPr id="32" name="Graphic 31" descr="Schoolhouse outline">
            <a:extLst>
              <a:ext uri="{FF2B5EF4-FFF2-40B4-BE49-F238E27FC236}">
                <a16:creationId xmlns:a16="http://schemas.microsoft.com/office/drawing/2014/main" id="{92C351F7-F349-5326-A8A2-B875591E7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66482" y="3612547"/>
            <a:ext cx="1079102" cy="106658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7BA8637B-C319-52A3-186B-69EDA94A02FC}"/>
              </a:ext>
            </a:extLst>
          </p:cNvPr>
          <p:cNvSpPr txBox="1"/>
          <p:nvPr/>
        </p:nvSpPr>
        <p:spPr>
          <a:xfrm>
            <a:off x="6189672" y="6129757"/>
            <a:ext cx="3996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>
                <a:hlinkClick r:id="rId12"/>
              </a:rPr>
              <a:t>Guidance/programme-guide_horizon_countries.pdf</a:t>
            </a:r>
            <a:endParaRPr lang="en-IE" sz="1200"/>
          </a:p>
          <a:p>
            <a:endParaRPr lang="en-IE" sz="1200"/>
          </a:p>
        </p:txBody>
      </p:sp>
      <p:pic>
        <p:nvPicPr>
          <p:cNvPr id="3" name="Graphic 2" descr="Female Profile outline">
            <a:extLst>
              <a:ext uri="{FF2B5EF4-FFF2-40B4-BE49-F238E27FC236}">
                <a16:creationId xmlns:a16="http://schemas.microsoft.com/office/drawing/2014/main" id="{68E8A0E2-05D3-46B8-C646-ED6AA38636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99393" y="3929267"/>
            <a:ext cx="704935" cy="704935"/>
          </a:xfrm>
          <a:prstGeom prst="rect">
            <a:avLst/>
          </a:prstGeom>
        </p:spPr>
      </p:pic>
      <p:pic>
        <p:nvPicPr>
          <p:cNvPr id="5" name="Graphic 4" descr="Schoolhouse outline">
            <a:extLst>
              <a:ext uri="{FF2B5EF4-FFF2-40B4-BE49-F238E27FC236}">
                <a16:creationId xmlns:a16="http://schemas.microsoft.com/office/drawing/2014/main" id="{C2C85D20-48CA-D0B1-1C15-9E3D53B327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48603" y="3588885"/>
            <a:ext cx="1126983" cy="1113913"/>
          </a:xfrm>
          <a:prstGeom prst="rect">
            <a:avLst/>
          </a:prstGeom>
        </p:spPr>
      </p:pic>
      <p:pic>
        <p:nvPicPr>
          <p:cNvPr id="14" name="Graphic 13" descr="Scientist female outline">
            <a:extLst>
              <a:ext uri="{FF2B5EF4-FFF2-40B4-BE49-F238E27FC236}">
                <a16:creationId xmlns:a16="http://schemas.microsoft.com/office/drawing/2014/main" id="{A97B2F5B-8044-378F-EA86-70B8E303A07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75606" y="1950792"/>
            <a:ext cx="766462" cy="766462"/>
          </a:xfrm>
          <a:prstGeom prst="rect">
            <a:avLst/>
          </a:prstGeom>
        </p:spPr>
      </p:pic>
      <p:pic>
        <p:nvPicPr>
          <p:cNvPr id="18" name="Graphic 17" descr="Scientist female outline">
            <a:extLst>
              <a:ext uri="{FF2B5EF4-FFF2-40B4-BE49-F238E27FC236}">
                <a16:creationId xmlns:a16="http://schemas.microsoft.com/office/drawing/2014/main" id="{740508AD-FBE3-7E19-0D9B-E702E461794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75606" y="3808614"/>
            <a:ext cx="766462" cy="766462"/>
          </a:xfrm>
          <a:prstGeom prst="rect">
            <a:avLst/>
          </a:prstGeom>
        </p:spPr>
      </p:pic>
      <p:pic>
        <p:nvPicPr>
          <p:cNvPr id="10" name="Graphic 9" descr="Streetcar with solid fill">
            <a:extLst>
              <a:ext uri="{FF2B5EF4-FFF2-40B4-BE49-F238E27FC236}">
                <a16:creationId xmlns:a16="http://schemas.microsoft.com/office/drawing/2014/main" id="{7D16C5E4-D4E3-203E-80B0-CB70D9FAD78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188036" y="190761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346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A map of the world&#10;&#10;Description automatically generated">
            <a:extLst>
              <a:ext uri="{FF2B5EF4-FFF2-40B4-BE49-F238E27FC236}">
                <a16:creationId xmlns:a16="http://schemas.microsoft.com/office/drawing/2014/main" id="{F76ED42B-2ADC-6A3F-B24E-4AC15922B6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660"/>
          <a:stretch/>
        </p:blipFill>
        <p:spPr>
          <a:xfrm>
            <a:off x="8904168" y="4129867"/>
            <a:ext cx="1975918" cy="1154030"/>
          </a:xfrm>
          <a:prstGeom prst="rect">
            <a:avLst/>
          </a:prstGeom>
        </p:spPr>
      </p:pic>
      <p:pic>
        <p:nvPicPr>
          <p:cNvPr id="49" name="Picture 48" descr="A map of the world&#10;&#10;Description automatically generated">
            <a:extLst>
              <a:ext uri="{FF2B5EF4-FFF2-40B4-BE49-F238E27FC236}">
                <a16:creationId xmlns:a16="http://schemas.microsoft.com/office/drawing/2014/main" id="{2500432A-1038-E88F-A21F-07B15E8890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660"/>
          <a:stretch/>
        </p:blipFill>
        <p:spPr>
          <a:xfrm>
            <a:off x="8900303" y="1850769"/>
            <a:ext cx="1975918" cy="11540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40B4AB-6B78-F67C-CA63-BE1555070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19" y="100945"/>
            <a:ext cx="10515600" cy="964911"/>
          </a:xfrm>
        </p:spPr>
        <p:txBody>
          <a:bodyPr>
            <a:normAutofit/>
          </a:bodyPr>
          <a:lstStyle/>
          <a:p>
            <a:r>
              <a:rPr lang="en-US" sz="4000"/>
              <a:t>Eligible international secondments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5E8AC45-DD44-835F-2EF0-74F263CABA86}"/>
              </a:ext>
            </a:extLst>
          </p:cNvPr>
          <p:cNvSpPr/>
          <p:nvPr/>
        </p:nvSpPr>
        <p:spPr>
          <a:xfrm>
            <a:off x="8575909" y="1478487"/>
            <a:ext cx="2615068" cy="2137726"/>
          </a:xfrm>
          <a:prstGeom prst="ellipse">
            <a:avLst/>
          </a:prstGeom>
          <a:noFill/>
          <a:ln w="57150">
            <a:solidFill>
              <a:srgbClr val="0E40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7D39777-DFE2-BD9F-A139-E9B92913ECF9}"/>
              </a:ext>
            </a:extLst>
          </p:cNvPr>
          <p:cNvSpPr/>
          <p:nvPr/>
        </p:nvSpPr>
        <p:spPr>
          <a:xfrm>
            <a:off x="8618311" y="4054070"/>
            <a:ext cx="2559852" cy="1597708"/>
          </a:xfrm>
          <a:prstGeom prst="roundRect">
            <a:avLst/>
          </a:prstGeom>
          <a:noFill/>
          <a:ln w="57150">
            <a:solidFill>
              <a:srgbClr val="0E4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20" name="Graphic 19" descr="Schoolhouse outline">
            <a:extLst>
              <a:ext uri="{FF2B5EF4-FFF2-40B4-BE49-F238E27FC236}">
                <a16:creationId xmlns:a16="http://schemas.microsoft.com/office/drawing/2014/main" id="{D3443745-B865-5699-7896-0CF20B6BFE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82017" y="4306978"/>
            <a:ext cx="801426" cy="792132"/>
          </a:xfrm>
          <a:prstGeom prst="rect">
            <a:avLst/>
          </a:prstGeom>
        </p:spPr>
      </p:pic>
      <p:pic>
        <p:nvPicPr>
          <p:cNvPr id="21" name="Graphic 20" descr="Production outline">
            <a:extLst>
              <a:ext uri="{FF2B5EF4-FFF2-40B4-BE49-F238E27FC236}">
                <a16:creationId xmlns:a16="http://schemas.microsoft.com/office/drawing/2014/main" id="{4780292A-C92E-19DD-A0B1-0D2D87824F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38098" y="4274254"/>
            <a:ext cx="713444" cy="792131"/>
          </a:xfrm>
          <a:prstGeom prst="rect">
            <a:avLst/>
          </a:prstGeom>
        </p:spPr>
      </p:pic>
      <p:pic>
        <p:nvPicPr>
          <p:cNvPr id="22" name="Graphic 21" descr="Schoolhouse outline">
            <a:extLst>
              <a:ext uri="{FF2B5EF4-FFF2-40B4-BE49-F238E27FC236}">
                <a16:creationId xmlns:a16="http://schemas.microsoft.com/office/drawing/2014/main" id="{AF1A3BEB-593D-7E08-07EB-7DFDCBCA80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79542" y="1963438"/>
            <a:ext cx="801426" cy="792132"/>
          </a:xfrm>
          <a:prstGeom prst="rect">
            <a:avLst/>
          </a:prstGeom>
        </p:spPr>
      </p:pic>
      <p:pic>
        <p:nvPicPr>
          <p:cNvPr id="23" name="Graphic 22" descr="Production outline">
            <a:extLst>
              <a:ext uri="{FF2B5EF4-FFF2-40B4-BE49-F238E27FC236}">
                <a16:creationId xmlns:a16="http://schemas.microsoft.com/office/drawing/2014/main" id="{14EB3933-9D63-5D3F-32C5-C83075B478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35623" y="1985931"/>
            <a:ext cx="713444" cy="792131"/>
          </a:xfrm>
          <a:prstGeom prst="rect">
            <a:avLst/>
          </a:prstGeom>
        </p:spPr>
      </p:pic>
      <p:cxnSp>
        <p:nvCxnSpPr>
          <p:cNvPr id="25" name="Connector: Curved 24">
            <a:extLst>
              <a:ext uri="{FF2B5EF4-FFF2-40B4-BE49-F238E27FC236}">
                <a16:creationId xmlns:a16="http://schemas.microsoft.com/office/drawing/2014/main" id="{4E10C838-D903-7542-EF69-E8178D560DEE}"/>
              </a:ext>
            </a:extLst>
          </p:cNvPr>
          <p:cNvCxnSpPr>
            <a:cxnSpLocks/>
          </p:cNvCxnSpPr>
          <p:nvPr/>
        </p:nvCxnSpPr>
        <p:spPr>
          <a:xfrm flipV="1">
            <a:off x="5969393" y="2124156"/>
            <a:ext cx="2578235" cy="696058"/>
          </a:xfrm>
          <a:prstGeom prst="curvedConnector3">
            <a:avLst/>
          </a:prstGeom>
          <a:ln w="57150">
            <a:solidFill>
              <a:srgbClr val="8D216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3FEFCE25-9BF8-413A-5A84-EA656C9C4309}"/>
              </a:ext>
            </a:extLst>
          </p:cNvPr>
          <p:cNvCxnSpPr>
            <a:cxnSpLocks/>
          </p:cNvCxnSpPr>
          <p:nvPr/>
        </p:nvCxnSpPr>
        <p:spPr>
          <a:xfrm flipV="1">
            <a:off x="5933596" y="2477167"/>
            <a:ext cx="2578235" cy="696058"/>
          </a:xfrm>
          <a:prstGeom prst="curvedConnector3">
            <a:avLst/>
          </a:prstGeom>
          <a:ln w="57150">
            <a:solidFill>
              <a:srgbClr val="00B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Curved 32">
            <a:extLst>
              <a:ext uri="{FF2B5EF4-FFF2-40B4-BE49-F238E27FC236}">
                <a16:creationId xmlns:a16="http://schemas.microsoft.com/office/drawing/2014/main" id="{7D0595CA-BE71-88DB-7827-2DE185322443}"/>
              </a:ext>
            </a:extLst>
          </p:cNvPr>
          <p:cNvCxnSpPr>
            <a:cxnSpLocks/>
          </p:cNvCxnSpPr>
          <p:nvPr/>
        </p:nvCxnSpPr>
        <p:spPr>
          <a:xfrm flipV="1">
            <a:off x="5939934" y="4361361"/>
            <a:ext cx="2578235" cy="696058"/>
          </a:xfrm>
          <a:prstGeom prst="curvedConnector3">
            <a:avLst/>
          </a:prstGeom>
          <a:ln w="57150">
            <a:solidFill>
              <a:srgbClr val="8D216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9612C60F-86F7-3C31-1533-320A575EDC7B}"/>
              </a:ext>
            </a:extLst>
          </p:cNvPr>
          <p:cNvSpPr txBox="1"/>
          <p:nvPr/>
        </p:nvSpPr>
        <p:spPr>
          <a:xfrm>
            <a:off x="8951416" y="2796325"/>
            <a:ext cx="189364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0E4080"/>
                </a:solidFill>
                <a:latin typeface="EC Square Sans Cond Pro"/>
                <a:cs typeface="Calibri"/>
              </a:rPr>
              <a:t> </a:t>
            </a:r>
            <a:r>
              <a:rPr lang="en-US" b="1">
                <a:solidFill>
                  <a:srgbClr val="0E4080"/>
                </a:solidFill>
                <a:latin typeface="EC Square Sans Pro" panose="020B0506040000020004" pitchFamily="34" charset="0"/>
                <a:cs typeface="Calibri"/>
              </a:rPr>
              <a:t>Low &amp; Medium Income TC</a:t>
            </a:r>
            <a:endParaRPr lang="en-US">
              <a:solidFill>
                <a:srgbClr val="0E4080"/>
              </a:solidFill>
              <a:latin typeface="EC Square Sans Pro" panose="020B0506040000020004" pitchFamily="34" charset="0"/>
              <a:cs typeface="Calibri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80C5BB6-3872-5211-3793-65B4C02A07D1}"/>
              </a:ext>
            </a:extLst>
          </p:cNvPr>
          <p:cNvSpPr txBox="1"/>
          <p:nvPr/>
        </p:nvSpPr>
        <p:spPr>
          <a:xfrm>
            <a:off x="8975301" y="5120533"/>
            <a:ext cx="1910257" cy="3837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rgbClr val="0E4080"/>
                </a:solidFill>
                <a:latin typeface="EC Square Sans Cond Pro" panose="020B0506040000020004" pitchFamily="34" charset="0"/>
                <a:cs typeface="Calibri"/>
              </a:rPr>
              <a:t> </a:t>
            </a:r>
            <a:r>
              <a:rPr lang="en-US" b="1">
                <a:solidFill>
                  <a:srgbClr val="0E4080"/>
                </a:solidFill>
                <a:latin typeface="EC Square Sans Pro" panose="020B0506040000020004" pitchFamily="34" charset="0"/>
                <a:cs typeface="Calibri"/>
              </a:rPr>
              <a:t>High Income TC</a:t>
            </a:r>
            <a:endParaRPr lang="en-US">
              <a:solidFill>
                <a:srgbClr val="0E4080"/>
              </a:solidFill>
              <a:latin typeface="EC Square Sans Pro" panose="020B0506040000020004" pitchFamily="34" charset="0"/>
              <a:cs typeface="Calibri"/>
            </a:endParaRPr>
          </a:p>
        </p:txBody>
      </p:sp>
      <p:pic>
        <p:nvPicPr>
          <p:cNvPr id="28" name="Picture 27" descr="A map of europe with a pink border&#10;&#10;Description automatically generated">
            <a:extLst>
              <a:ext uri="{FF2B5EF4-FFF2-40B4-BE49-F238E27FC236}">
                <a16:creationId xmlns:a16="http://schemas.microsoft.com/office/drawing/2014/main" id="{BBA39D05-D466-A1BD-CFEF-5DF6F218BFB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96" y="1020526"/>
            <a:ext cx="5182662" cy="5227163"/>
          </a:xfrm>
          <a:prstGeom prst="rect">
            <a:avLst/>
          </a:prstGeom>
          <a:ln w="57150">
            <a:solidFill>
              <a:srgbClr val="8D216B"/>
            </a:solidFill>
          </a:ln>
        </p:spPr>
      </p:pic>
      <p:pic>
        <p:nvPicPr>
          <p:cNvPr id="30" name="Graphic 29" descr="Schoolhouse outline">
            <a:extLst>
              <a:ext uri="{FF2B5EF4-FFF2-40B4-BE49-F238E27FC236}">
                <a16:creationId xmlns:a16="http://schemas.microsoft.com/office/drawing/2014/main" id="{2205842C-CDCF-D149-3FB4-1036F337000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47585" y="2363711"/>
            <a:ext cx="1461856" cy="1444903"/>
          </a:xfrm>
          <a:prstGeom prst="rect">
            <a:avLst/>
          </a:prstGeom>
        </p:spPr>
      </p:pic>
      <p:pic>
        <p:nvPicPr>
          <p:cNvPr id="34" name="Graphic 33" descr="Production outline">
            <a:extLst>
              <a:ext uri="{FF2B5EF4-FFF2-40B4-BE49-F238E27FC236}">
                <a16:creationId xmlns:a16="http://schemas.microsoft.com/office/drawing/2014/main" id="{B96FD2BD-1053-8DF1-9C8F-22167D3A085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48987" y="3896859"/>
            <a:ext cx="1301372" cy="1444903"/>
          </a:xfrm>
          <a:prstGeom prst="rect">
            <a:avLst/>
          </a:prstGeom>
        </p:spPr>
      </p:pic>
      <p:sp>
        <p:nvSpPr>
          <p:cNvPr id="37" name="Arrow: Curved Right 36">
            <a:extLst>
              <a:ext uri="{FF2B5EF4-FFF2-40B4-BE49-F238E27FC236}">
                <a16:creationId xmlns:a16="http://schemas.microsoft.com/office/drawing/2014/main" id="{6C54692F-7A2E-D41B-C6B8-94FECFEBACF4}"/>
              </a:ext>
            </a:extLst>
          </p:cNvPr>
          <p:cNvSpPr/>
          <p:nvPr/>
        </p:nvSpPr>
        <p:spPr>
          <a:xfrm>
            <a:off x="1668544" y="3276793"/>
            <a:ext cx="806084" cy="1791093"/>
          </a:xfrm>
          <a:prstGeom prst="curvedRightArrow">
            <a:avLst/>
          </a:prstGeom>
          <a:solidFill>
            <a:srgbClr val="8D216B"/>
          </a:solidFill>
          <a:ln>
            <a:solidFill>
              <a:srgbClr val="8D21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1"/>
              </a:solidFill>
            </a:endParaRPr>
          </a:p>
        </p:txBody>
      </p:sp>
      <p:sp>
        <p:nvSpPr>
          <p:cNvPr id="39" name="Arrow: Curved Right 38">
            <a:extLst>
              <a:ext uri="{FF2B5EF4-FFF2-40B4-BE49-F238E27FC236}">
                <a16:creationId xmlns:a16="http://schemas.microsoft.com/office/drawing/2014/main" id="{2146FA88-316D-CA9D-6E40-688E177D714B}"/>
              </a:ext>
            </a:extLst>
          </p:cNvPr>
          <p:cNvSpPr/>
          <p:nvPr/>
        </p:nvSpPr>
        <p:spPr>
          <a:xfrm rot="10800000">
            <a:off x="3882399" y="3155844"/>
            <a:ext cx="806084" cy="1791093"/>
          </a:xfrm>
          <a:prstGeom prst="curvedRightArrow">
            <a:avLst/>
          </a:prstGeom>
          <a:solidFill>
            <a:srgbClr val="8D216B"/>
          </a:solidFill>
          <a:ln>
            <a:solidFill>
              <a:srgbClr val="8D21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5E32B1-D85A-9992-436D-AB1EA068936C}"/>
              </a:ext>
            </a:extLst>
          </p:cNvPr>
          <p:cNvSpPr txBox="1"/>
          <p:nvPr/>
        </p:nvSpPr>
        <p:spPr>
          <a:xfrm>
            <a:off x="1173591" y="1033645"/>
            <a:ext cx="4217872" cy="4770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IE" sz="2500" b="1">
                <a:solidFill>
                  <a:srgbClr val="8D216B"/>
                </a:solidFill>
                <a:latin typeface="EC Square Sans Pro" panose="020B0506040000020004" pitchFamily="34" charset="0"/>
              </a:rPr>
              <a:t>EU MS/AC BENEFICIARIES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F272FA9-87A8-32EB-F0FC-5FFF72EC0E2F}"/>
              </a:ext>
            </a:extLst>
          </p:cNvPr>
          <p:cNvSpPr txBox="1"/>
          <p:nvPr/>
        </p:nvSpPr>
        <p:spPr>
          <a:xfrm>
            <a:off x="8900303" y="1020526"/>
            <a:ext cx="4922362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IE" sz="2200" b="1">
                <a:solidFill>
                  <a:srgbClr val="0E4080"/>
                </a:solidFill>
                <a:latin typeface="EC Square Sans Pro" panose="020B0506040000020004" pitchFamily="34" charset="0"/>
              </a:rPr>
              <a:t>TC PARTNERS</a:t>
            </a:r>
          </a:p>
        </p:txBody>
      </p:sp>
      <p:cxnSp>
        <p:nvCxnSpPr>
          <p:cNvPr id="7" name="Connector: Curved 6">
            <a:extLst>
              <a:ext uri="{FF2B5EF4-FFF2-40B4-BE49-F238E27FC236}">
                <a16:creationId xmlns:a16="http://schemas.microsoft.com/office/drawing/2014/main" id="{482DF26E-0550-A689-21EF-0870D6A1643A}"/>
              </a:ext>
            </a:extLst>
          </p:cNvPr>
          <p:cNvCxnSpPr>
            <a:cxnSpLocks/>
          </p:cNvCxnSpPr>
          <p:nvPr/>
        </p:nvCxnSpPr>
        <p:spPr>
          <a:xfrm flipV="1">
            <a:off x="5905021" y="4706017"/>
            <a:ext cx="2578235" cy="696058"/>
          </a:xfrm>
          <a:prstGeom prst="curvedConnector3">
            <a:avLst/>
          </a:prstGeom>
          <a:ln w="5715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5" descr="Checkmark with solid fill">
            <a:extLst>
              <a:ext uri="{FF2B5EF4-FFF2-40B4-BE49-F238E27FC236}">
                <a16:creationId xmlns:a16="http://schemas.microsoft.com/office/drawing/2014/main" id="{DD86AC63-099A-4114-312A-F116F109C0F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510056" y="2290667"/>
            <a:ext cx="498684" cy="498684"/>
          </a:xfrm>
          <a:prstGeom prst="rect">
            <a:avLst/>
          </a:prstGeom>
        </p:spPr>
      </p:pic>
      <p:pic>
        <p:nvPicPr>
          <p:cNvPr id="10" name="Graphic 9" descr="Close with solid fill">
            <a:extLst>
              <a:ext uri="{FF2B5EF4-FFF2-40B4-BE49-F238E27FC236}">
                <a16:creationId xmlns:a16="http://schemas.microsoft.com/office/drawing/2014/main" id="{B9A87652-A53C-FCBE-EA0D-C5EFD39E3EF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531629" y="4566651"/>
            <a:ext cx="498684" cy="498684"/>
          </a:xfrm>
          <a:prstGeom prst="rect">
            <a:avLst/>
          </a:prstGeom>
        </p:spPr>
      </p:pic>
      <p:pic>
        <p:nvPicPr>
          <p:cNvPr id="11" name="Graphic 10" descr="Coins outline">
            <a:extLst>
              <a:ext uri="{FF2B5EF4-FFF2-40B4-BE49-F238E27FC236}">
                <a16:creationId xmlns:a16="http://schemas.microsoft.com/office/drawing/2014/main" id="{C9732F0E-0B92-15FA-3A72-4794EF67699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31619" y="2677919"/>
            <a:ext cx="646332" cy="646332"/>
          </a:xfrm>
          <a:prstGeom prst="rect">
            <a:avLst/>
          </a:prstGeom>
        </p:spPr>
      </p:pic>
      <p:pic>
        <p:nvPicPr>
          <p:cNvPr id="13" name="Graphic 12" descr="Coins outline">
            <a:extLst>
              <a:ext uri="{FF2B5EF4-FFF2-40B4-BE49-F238E27FC236}">
                <a16:creationId xmlns:a16="http://schemas.microsoft.com/office/drawing/2014/main" id="{CBC1FDA2-577D-B577-F3F9-B7C203D628D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24478" y="5026011"/>
            <a:ext cx="646332" cy="64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56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49B5F-10CA-A293-5D92-FC3C49C90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IE"/>
              <a:t>     What does staff exchanges fund?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56BE8881-CDF5-D1CA-7A94-38143298F1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144000" tIns="144000" rIns="144000" bIns="1440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/>
              <a:t>Simple unit-cost model</a:t>
            </a:r>
          </a:p>
          <a:p>
            <a:pPr>
              <a:lnSpc>
                <a:spcPct val="100000"/>
              </a:lnSpc>
            </a:pPr>
            <a:r>
              <a:rPr lang="en-US" sz="2200"/>
              <a:t>Top-up allowance</a:t>
            </a:r>
            <a:endParaRPr lang="en-US" sz="2200"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US" sz="2200"/>
              <a:t>Flexibility with institutional costs</a:t>
            </a:r>
          </a:p>
          <a:p>
            <a:pPr>
              <a:lnSpc>
                <a:spcPct val="100000"/>
              </a:lnSpc>
            </a:pPr>
            <a:r>
              <a:rPr lang="en-US" sz="2200"/>
              <a:t>Special needs allowance if needed</a:t>
            </a:r>
          </a:p>
          <a:p>
            <a:pPr>
              <a:lnSpc>
                <a:spcPct val="100000"/>
              </a:lnSpc>
            </a:pPr>
            <a:r>
              <a:rPr lang="en-US" sz="2200"/>
              <a:t>Secondment duration 1-12 months</a:t>
            </a:r>
          </a:p>
          <a:p>
            <a:pPr>
              <a:lnSpc>
                <a:spcPct val="100000"/>
              </a:lnSpc>
            </a:pPr>
            <a:r>
              <a:rPr lang="en-US" sz="2200"/>
              <a:t>Max grant size: 360 person months</a:t>
            </a:r>
          </a:p>
          <a:p>
            <a:pPr>
              <a:lnSpc>
                <a:spcPct val="100000"/>
              </a:lnSpc>
            </a:pPr>
            <a:r>
              <a:rPr lang="en-US" sz="2200"/>
              <a:t>Within 4 years</a:t>
            </a:r>
          </a:p>
        </p:txBody>
      </p:sp>
      <p:pic>
        <p:nvPicPr>
          <p:cNvPr id="4" name="Content Placeholder 3" descr="A diagram of a company's cost&#10;&#10;AI-generated content may be incorrect.">
            <a:extLst>
              <a:ext uri="{FF2B5EF4-FFF2-40B4-BE49-F238E27FC236}">
                <a16:creationId xmlns:a16="http://schemas.microsoft.com/office/drawing/2014/main" id="{B96E64F7-4EE4-DC3F-FB83-95957E445C9B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4604"/>
          <a:stretch>
            <a:fillRect/>
          </a:stretch>
        </p:blipFill>
        <p:spPr>
          <a:xfrm>
            <a:off x="0" y="1182688"/>
            <a:ext cx="6711950" cy="4578350"/>
          </a:xfrm>
          <a:prstGeom prst="rect">
            <a:avLst/>
          </a:prstGeom>
          <a:noFill/>
        </p:spPr>
      </p:pic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DDB3E0E1-2F91-248C-B03E-CA1B05CBC62D}"/>
              </a:ext>
            </a:extLst>
          </p:cNvPr>
          <p:cNvSpPr txBox="1">
            <a:spLocks/>
          </p:cNvSpPr>
          <p:nvPr/>
        </p:nvSpPr>
        <p:spPr>
          <a:xfrm>
            <a:off x="6711950" y="1579419"/>
            <a:ext cx="5375565" cy="3463178"/>
          </a:xfrm>
          <a:prstGeom prst="rect">
            <a:avLst/>
          </a:prstGeom>
          <a:solidFill>
            <a:srgbClr val="6463CB"/>
          </a:solidFill>
        </p:spPr>
        <p:txBody>
          <a:bodyPr vert="horz" lIns="144000" tIns="144000" rIns="144000" bIns="14400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bg1"/>
                </a:solidFill>
              </a:rPr>
              <a:t>Simple unit-cost model</a:t>
            </a:r>
          </a:p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bg1"/>
                </a:solidFill>
              </a:rPr>
              <a:t>Top-up allowance</a:t>
            </a:r>
            <a:endParaRPr lang="en-US" sz="2200" b="1">
              <a:solidFill>
                <a:schemeClr val="bg1"/>
              </a:solidFill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bg1"/>
                </a:solidFill>
              </a:rPr>
              <a:t>Flexibility with institutional costs</a:t>
            </a:r>
          </a:p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bg1"/>
                </a:solidFill>
              </a:rPr>
              <a:t>Special needs allowance if needed</a:t>
            </a:r>
          </a:p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bg1"/>
                </a:solidFill>
              </a:rPr>
              <a:t>Secondment duration 1-12 months</a:t>
            </a:r>
          </a:p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bg1"/>
                </a:solidFill>
              </a:rPr>
              <a:t>Max grant size: 360 person months</a:t>
            </a:r>
          </a:p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bg1"/>
                </a:solidFill>
              </a:rPr>
              <a:t>Within 4 years</a:t>
            </a:r>
          </a:p>
        </p:txBody>
      </p:sp>
    </p:spTree>
    <p:extLst>
      <p:ext uri="{BB962C8B-B14F-4D97-AF65-F5344CB8AC3E}">
        <p14:creationId xmlns:p14="http://schemas.microsoft.com/office/powerpoint/2010/main" val="52450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4116A-CF55-4851-E564-4257AD750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18" descr="Person stepping in stairs">
            <a:extLst>
              <a:ext uri="{FF2B5EF4-FFF2-40B4-BE49-F238E27FC236}">
                <a16:creationId xmlns:a16="http://schemas.microsoft.com/office/drawing/2014/main" id="{DACE438E-8C2D-5A1C-AB1C-C2FCD97F9C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0" b="180"/>
          <a:stretch>
            <a:fillRect/>
          </a:stretch>
        </p:blipFill>
        <p:spPr>
          <a:xfrm>
            <a:off x="6135490" y="383540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pic>
        <p:nvPicPr>
          <p:cNvPr id="5" name="Picture Placeholder 16" descr="Colleagues celebrating">
            <a:extLst>
              <a:ext uri="{FF2B5EF4-FFF2-40B4-BE49-F238E27FC236}">
                <a16:creationId xmlns:a16="http://schemas.microsoft.com/office/drawing/2014/main" id="{FE4A9CF8-920D-5C78-55EA-968A7F8E34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1" b="151"/>
          <a:stretch>
            <a:fillRect/>
          </a:stretch>
        </p:blipFill>
        <p:spPr>
          <a:xfrm>
            <a:off x="3519310" y="383540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FFD288-D684-D934-1522-ED7A287D5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Secondments made simpler</a:t>
            </a:r>
          </a:p>
        </p:txBody>
      </p:sp>
      <p:pic>
        <p:nvPicPr>
          <p:cNvPr id="15" name="Picture Placeholder 14" descr="A person wearing jeans with a suitcase holding travel documents, including a passport, tickets, maps">
            <a:extLst>
              <a:ext uri="{FF2B5EF4-FFF2-40B4-BE49-F238E27FC236}">
                <a16:creationId xmlns:a16="http://schemas.microsoft.com/office/drawing/2014/main" id="{9E4345BD-695F-65A7-051F-131B11BE25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461541" y="2033093"/>
            <a:ext cx="2519362" cy="1588161"/>
          </a:xfrm>
        </p:spPr>
      </p:pic>
      <p:pic>
        <p:nvPicPr>
          <p:cNvPr id="21" name="Picture Placeholder 20" descr="Person sitting in empty room">
            <a:extLst>
              <a:ext uri="{FF2B5EF4-FFF2-40B4-BE49-F238E27FC236}">
                <a16:creationId xmlns:a16="http://schemas.microsoft.com/office/drawing/2014/main" id="{F4624FCD-C06F-29CD-7E9A-5C7B36F74AA3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6"/>
          <a:srcRect t="71" b="71"/>
          <a:stretch>
            <a:fillRect/>
          </a:stretch>
        </p:blipFill>
        <p:spPr>
          <a:xfrm>
            <a:off x="6134869" y="2008024"/>
            <a:ext cx="2462212" cy="16383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7907C2-88A2-1117-4E90-69A3E25CE3E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751047" y="2033093"/>
            <a:ext cx="2519362" cy="1638300"/>
          </a:xfrm>
        </p:spPr>
        <p:txBody>
          <a:bodyPr/>
          <a:lstStyle/>
          <a:p>
            <a:r>
              <a:rPr lang="en-IE">
                <a:solidFill>
                  <a:srgbClr val="003399"/>
                </a:solidFill>
              </a:rPr>
              <a:t>New employees can participate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BEEA89-18B0-F537-8202-7DDC323FB34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751047" y="3835259"/>
            <a:ext cx="2519362" cy="1638300"/>
          </a:xfrm>
        </p:spPr>
        <p:txBody>
          <a:bodyPr/>
          <a:lstStyle/>
          <a:p>
            <a:r>
              <a:rPr lang="en-IE">
                <a:solidFill>
                  <a:srgbClr val="003399"/>
                </a:solidFill>
              </a:rPr>
              <a:t>Increased top-up allowance</a:t>
            </a:r>
          </a:p>
          <a:p>
            <a:pPr marL="0" indent="0">
              <a:buNone/>
            </a:pPr>
            <a:endParaRPr lang="en-IE">
              <a:solidFill>
                <a:srgbClr val="003399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5051C74-805F-C886-1F33-376C8167492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2728" y="2033093"/>
            <a:ext cx="2519363" cy="1638300"/>
          </a:xfrm>
        </p:spPr>
        <p:txBody>
          <a:bodyPr/>
          <a:lstStyle/>
          <a:p>
            <a:r>
              <a:rPr lang="en-IE">
                <a:solidFill>
                  <a:srgbClr val="003399"/>
                </a:solidFill>
              </a:rPr>
              <a:t>Flexibility within EU and Associated Countries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50837A-85C7-029C-BC32-8DFF2AA65D8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2728" y="3866656"/>
            <a:ext cx="2519363" cy="1638300"/>
          </a:xfrm>
        </p:spPr>
        <p:txBody>
          <a:bodyPr/>
          <a:lstStyle/>
          <a:p>
            <a:r>
              <a:rPr lang="en-IE">
                <a:solidFill>
                  <a:srgbClr val="003399"/>
                </a:solidFill>
              </a:rPr>
              <a:t>Clear aim to foster collaborations</a:t>
            </a:r>
          </a:p>
        </p:txBody>
      </p:sp>
    </p:spTree>
    <p:extLst>
      <p:ext uri="{BB962C8B-B14F-4D97-AF65-F5344CB8AC3E}">
        <p14:creationId xmlns:p14="http://schemas.microsoft.com/office/powerpoint/2010/main" val="39570766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F395679-BDEC-5C0C-85D2-DCD210FAFC2B}"/>
              </a:ext>
            </a:extLst>
          </p:cNvPr>
          <p:cNvGrpSpPr/>
          <p:nvPr/>
        </p:nvGrpSpPr>
        <p:grpSpPr>
          <a:xfrm>
            <a:off x="1371600" y="1893343"/>
            <a:ext cx="5320039" cy="1842151"/>
            <a:chOff x="-2001725" y="1429301"/>
            <a:chExt cx="5320039" cy="184215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B9BD2EC-4FD0-4B0E-E6DF-B55B8EBDB05B}"/>
                </a:ext>
              </a:extLst>
            </p:cNvPr>
            <p:cNvSpPr/>
            <p:nvPr/>
          </p:nvSpPr>
          <p:spPr>
            <a:xfrm>
              <a:off x="428864" y="1429301"/>
              <a:ext cx="2889450" cy="7200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C52C02D-521A-7C71-09F7-59F041237939}"/>
                </a:ext>
              </a:extLst>
            </p:cNvPr>
            <p:cNvSpPr txBox="1"/>
            <p:nvPr/>
          </p:nvSpPr>
          <p:spPr>
            <a:xfrm>
              <a:off x="-2001725" y="2165667"/>
              <a:ext cx="3347357" cy="11057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sz="2400" kern="1200">
                  <a:solidFill>
                    <a:srgbClr val="0F5494"/>
                  </a:solidFill>
                  <a:latin typeface="EC Square Sans Pro"/>
                </a:rPr>
                <a:t>This year budget is </a:t>
              </a:r>
            </a:p>
            <a:p>
              <a:pPr algn="ctr" defTabSz="711200">
                <a:spcBef>
                  <a:spcPct val="0"/>
                </a:spcBef>
              </a:pPr>
              <a:r>
                <a:rPr lang="en-US" sz="2400" b="1" kern="1200">
                  <a:solidFill>
                    <a:srgbClr val="0F5494"/>
                  </a:solidFill>
                  <a:latin typeface="EC Square Sans Pro"/>
                </a:rPr>
                <a:t>€ </a:t>
              </a:r>
              <a:r>
                <a:rPr lang="en-US" sz="2400" b="1">
                  <a:solidFill>
                    <a:srgbClr val="0F5494"/>
                  </a:solidFill>
                  <a:latin typeface="EC Square Sans Pro"/>
                </a:rPr>
                <a:t>97.92 </a:t>
              </a:r>
              <a:r>
                <a:rPr lang="en-US" sz="2400" b="1" kern="1200">
                  <a:solidFill>
                    <a:srgbClr val="0F5494"/>
                  </a:solidFill>
                  <a:latin typeface="EC Square Sans Pro"/>
                </a:rPr>
                <a:t>M</a:t>
              </a:r>
              <a:endParaRPr lang="en-US" sz="2400" b="1">
                <a:ea typeface="Calibri"/>
                <a:cs typeface="Calibri"/>
              </a:endParaRPr>
            </a:p>
            <a:p>
              <a:pPr marL="0" lvl="0" indent="0" algn="ctr" defTabSz="711200">
                <a:lnSpc>
                  <a:spcPct val="100000"/>
                </a:lnSpc>
                <a:spcBef>
                  <a:spcPct val="0"/>
                </a:spcBef>
                <a:buNone/>
              </a:pPr>
              <a:endParaRPr lang="en-US" sz="2400" kern="1200">
                <a:solidFill>
                  <a:srgbClr val="0F5494"/>
                </a:solidFill>
                <a:latin typeface="EC Square Sans Pro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C3A02D9-BA15-E8CF-7263-0B30D9896FC7}"/>
              </a:ext>
            </a:extLst>
          </p:cNvPr>
          <p:cNvSpPr txBox="1"/>
          <p:nvPr/>
        </p:nvSpPr>
        <p:spPr>
          <a:xfrm>
            <a:off x="5050971" y="2576485"/>
            <a:ext cx="20900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en-US" sz="2400">
                <a:solidFill>
                  <a:srgbClr val="0F5494"/>
                </a:solidFill>
                <a:latin typeface="EC Square Sans Pro" panose="020B0506040000020004" pitchFamily="34" charset="0"/>
              </a:rPr>
              <a:t>Unit cost is increased to </a:t>
            </a:r>
          </a:p>
          <a:p>
            <a:pPr lvl="0" algn="ctr">
              <a:lnSpc>
                <a:spcPct val="100000"/>
              </a:lnSpc>
            </a:pPr>
            <a:r>
              <a:rPr lang="en-US" sz="2400" b="1">
                <a:solidFill>
                  <a:srgbClr val="0F5494"/>
                </a:solidFill>
                <a:latin typeface="EC Square Sans Pro" panose="020B0506040000020004" pitchFamily="34" charset="0"/>
              </a:rPr>
              <a:t>€ 5170 </a:t>
            </a:r>
            <a:endParaRPr lang="en-US" sz="2400">
              <a:solidFill>
                <a:srgbClr val="0F5494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66CBA4-F4D9-2826-1BD7-442CCC300304}"/>
              </a:ext>
            </a:extLst>
          </p:cNvPr>
          <p:cNvSpPr txBox="1"/>
          <p:nvPr/>
        </p:nvSpPr>
        <p:spPr>
          <a:xfrm>
            <a:off x="7819141" y="2535165"/>
            <a:ext cx="24547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en-US" sz="2400">
                <a:solidFill>
                  <a:srgbClr val="0F5494"/>
                </a:solidFill>
                <a:latin typeface="EC Square Sans Pro" panose="020B0506040000020004" pitchFamily="34" charset="0"/>
              </a:rPr>
              <a:t>Staff allowance increased to </a:t>
            </a:r>
          </a:p>
          <a:p>
            <a:pPr lvl="0" algn="ctr">
              <a:lnSpc>
                <a:spcPct val="100000"/>
              </a:lnSpc>
            </a:pPr>
            <a:r>
              <a:rPr lang="en-US" sz="2400" b="1">
                <a:solidFill>
                  <a:srgbClr val="0F5494"/>
                </a:solidFill>
                <a:latin typeface="EC Square Sans Pro" panose="020B0506040000020004" pitchFamily="34" charset="0"/>
              </a:rPr>
              <a:t>€ 2870</a:t>
            </a:r>
            <a:r>
              <a:rPr lang="en-US" sz="2400">
                <a:solidFill>
                  <a:srgbClr val="0F5494"/>
                </a:solidFill>
                <a:latin typeface="EC Square Sans Pro" panose="020B0506040000020004" pitchFamily="34" charset="0"/>
              </a:rPr>
              <a:t> </a:t>
            </a:r>
          </a:p>
        </p:txBody>
      </p:sp>
      <p:pic>
        <p:nvPicPr>
          <p:cNvPr id="21" name="Graphic 20" descr="Coins with solid fill">
            <a:extLst>
              <a:ext uri="{FF2B5EF4-FFF2-40B4-BE49-F238E27FC236}">
                <a16:creationId xmlns:a16="http://schemas.microsoft.com/office/drawing/2014/main" id="{8A0CC331-A641-69A9-4052-BA2A55E7D1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20751" y="1600602"/>
            <a:ext cx="914400" cy="914400"/>
          </a:xfrm>
          <a:prstGeom prst="rect">
            <a:avLst/>
          </a:prstGeom>
        </p:spPr>
      </p:pic>
      <p:pic>
        <p:nvPicPr>
          <p:cNvPr id="23" name="Graphic 22" descr="Money outline">
            <a:extLst>
              <a:ext uri="{FF2B5EF4-FFF2-40B4-BE49-F238E27FC236}">
                <a16:creationId xmlns:a16="http://schemas.microsoft.com/office/drawing/2014/main" id="{CFAA31CB-E429-90A4-EA35-37B216390B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66689" y="1465319"/>
            <a:ext cx="914400" cy="914400"/>
          </a:xfrm>
          <a:prstGeom prst="rect">
            <a:avLst/>
          </a:prstGeom>
        </p:spPr>
      </p:pic>
      <p:pic>
        <p:nvPicPr>
          <p:cNvPr id="25" name="Graphic 24" descr="Euro with solid fill">
            <a:extLst>
              <a:ext uri="{FF2B5EF4-FFF2-40B4-BE49-F238E27FC236}">
                <a16:creationId xmlns:a16="http://schemas.microsoft.com/office/drawing/2014/main" id="{39420C29-7CB7-9312-434F-8047FE719A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17519" y="1532232"/>
            <a:ext cx="914400" cy="914400"/>
          </a:xfrm>
          <a:prstGeom prst="rect">
            <a:avLst/>
          </a:prstGeom>
        </p:spPr>
      </p:pic>
      <p:pic>
        <p:nvPicPr>
          <p:cNvPr id="8" name="Graphic 7" descr="Connections outline">
            <a:extLst>
              <a:ext uri="{FF2B5EF4-FFF2-40B4-BE49-F238E27FC236}">
                <a16:creationId xmlns:a16="http://schemas.microsoft.com/office/drawing/2014/main" id="{80C8012E-F5D9-DA26-8B97-A776C833D9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36571" y="4126734"/>
            <a:ext cx="9144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EEA2269-ADAB-8869-1F9A-3191858BA2E6}"/>
              </a:ext>
            </a:extLst>
          </p:cNvPr>
          <p:cNvSpPr txBox="1"/>
          <p:nvPr/>
        </p:nvSpPr>
        <p:spPr>
          <a:xfrm>
            <a:off x="3712942" y="5138504"/>
            <a:ext cx="1761657" cy="5050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71120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400" b="1" kern="1200">
                <a:solidFill>
                  <a:srgbClr val="0F5494"/>
                </a:solidFill>
                <a:latin typeface="EC Square Sans Pro"/>
              </a:rPr>
              <a:t>2 ≠ sectors</a:t>
            </a:r>
            <a:endParaRPr lang="en-US" sz="2400" b="1">
              <a:ea typeface="Calibri"/>
              <a:cs typeface="Calibri"/>
            </a:endParaRPr>
          </a:p>
          <a:p>
            <a:pPr marL="0" lvl="0" indent="0" algn="ctr" defTabSz="711200">
              <a:lnSpc>
                <a:spcPct val="100000"/>
              </a:lnSpc>
              <a:spcBef>
                <a:spcPct val="0"/>
              </a:spcBef>
              <a:buNone/>
            </a:pPr>
            <a:endParaRPr lang="en-US" sz="2400" b="1" kern="1200">
              <a:solidFill>
                <a:srgbClr val="0F5494"/>
              </a:solidFill>
              <a:latin typeface="EC Square Sans Pro"/>
            </a:endParaRPr>
          </a:p>
        </p:txBody>
      </p:sp>
      <p:pic>
        <p:nvPicPr>
          <p:cNvPr id="11" name="Graphic 10" descr="Scientist female outline">
            <a:extLst>
              <a:ext uri="{FF2B5EF4-FFF2-40B4-BE49-F238E27FC236}">
                <a16:creationId xmlns:a16="http://schemas.microsoft.com/office/drawing/2014/main" id="{A97E3743-60FA-6F31-D53D-A71948C897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141028" y="4120767"/>
            <a:ext cx="914400" cy="9144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42B7DC5-ED5A-7F68-B31C-7F61CA821DAE}"/>
              </a:ext>
            </a:extLst>
          </p:cNvPr>
          <p:cNvSpPr txBox="1"/>
          <p:nvPr/>
        </p:nvSpPr>
        <p:spPr>
          <a:xfrm>
            <a:off x="6717403" y="5167890"/>
            <a:ext cx="1761657" cy="50509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algn="ctr" defTabSz="711200">
              <a:spcBef>
                <a:spcPct val="0"/>
              </a:spcBef>
            </a:pPr>
            <a:r>
              <a:rPr lang="en-US" sz="2400" b="1" strike="sngStrike">
                <a:solidFill>
                  <a:srgbClr val="0F5494"/>
                </a:solidFill>
                <a:latin typeface="EC Square Sans Pro"/>
              </a:rPr>
              <a:t>1M</a:t>
            </a:r>
            <a:r>
              <a:rPr lang="en-US" sz="2400" b="1" strike="sngStrike" kern="1200">
                <a:solidFill>
                  <a:srgbClr val="0F5494"/>
                </a:solidFill>
                <a:latin typeface="EC Square Sans Pro"/>
              </a:rPr>
              <a:t> rule</a:t>
            </a:r>
            <a:endParaRPr lang="en-US" strike="sngStrike">
              <a:ea typeface="Calibri"/>
              <a:cs typeface="Calibri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AE548C6-50E5-F1FB-A25B-C8C70D734932}"/>
              </a:ext>
            </a:extLst>
          </p:cNvPr>
          <p:cNvSpPr txBox="1">
            <a:spLocks/>
          </p:cNvSpPr>
          <p:nvPr/>
        </p:nvSpPr>
        <p:spPr>
          <a:xfrm>
            <a:off x="542977" y="295150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8D216B"/>
                </a:solidFill>
                <a:latin typeface="EC Square Sans Pro Medium" panose="020B0500000000020004" pitchFamily="34" charset="0"/>
                <a:ea typeface="+mj-ea"/>
                <a:cs typeface="+mj-cs"/>
              </a:defRPr>
            </a:lvl1pPr>
          </a:lstStyle>
          <a:p>
            <a:r>
              <a:rPr lang="en-US" sz="4000"/>
              <a:t>Key Changes</a:t>
            </a:r>
          </a:p>
        </p:txBody>
      </p:sp>
    </p:spTree>
    <p:extLst>
      <p:ext uri="{BB962C8B-B14F-4D97-AF65-F5344CB8AC3E}">
        <p14:creationId xmlns:p14="http://schemas.microsoft.com/office/powerpoint/2010/main" val="2962327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BBF1B75-46AB-187F-A2C2-609532A536DD}"/>
              </a:ext>
            </a:extLst>
          </p:cNvPr>
          <p:cNvSpPr txBox="1"/>
          <p:nvPr/>
        </p:nvSpPr>
        <p:spPr>
          <a:xfrm>
            <a:off x="419491" y="3496922"/>
            <a:ext cx="2505634" cy="178510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 b="1">
                <a:solidFill>
                  <a:schemeClr val="accent6"/>
                </a:solidFill>
                <a:latin typeface="EC Square Sans Pro" panose="020B0506040000020004" pitchFamily="34" charset="0"/>
                <a:cs typeface="Arial"/>
              </a:rPr>
              <a:t>WORLD-WIDE</a:t>
            </a:r>
            <a:endParaRPr lang="en-US">
              <a:latin typeface="EC Square Sans Pro" panose="020B0506040000020004" pitchFamily="34" charset="0"/>
            </a:endParaRPr>
          </a:p>
          <a:p>
            <a:pPr algn="ctr" defTabSz="685800"/>
            <a:r>
              <a:rPr lang="en-GB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The highest participation of non-EU countries in MSCA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133509-F24D-F2C5-01DC-E8DA15408E93}"/>
              </a:ext>
            </a:extLst>
          </p:cNvPr>
          <p:cNvSpPr txBox="1"/>
          <p:nvPr/>
        </p:nvSpPr>
        <p:spPr>
          <a:xfrm>
            <a:off x="3214763" y="3496922"/>
            <a:ext cx="2647119" cy="178510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 b="1">
                <a:solidFill>
                  <a:srgbClr val="931680"/>
                </a:solidFill>
                <a:latin typeface="EC Square Sans Pro" panose="020B0506040000020004" pitchFamily="34" charset="0"/>
                <a:cs typeface="Arial"/>
              </a:rPr>
              <a:t>BUSINESS PARTICIPATION</a:t>
            </a:r>
            <a:endParaRPr lang="en-US">
              <a:latin typeface="EC Square Sans Pro" panose="020B0506040000020004" pitchFamily="34" charset="0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Businesses receive an estimated 30% of the available funding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8E062A-5AFD-78B2-68FF-2A243CF3168C}"/>
              </a:ext>
            </a:extLst>
          </p:cNvPr>
          <p:cNvSpPr txBox="1"/>
          <p:nvPr/>
        </p:nvSpPr>
        <p:spPr>
          <a:xfrm>
            <a:off x="6270910" y="3511295"/>
            <a:ext cx="2329947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 b="1">
                <a:solidFill>
                  <a:srgbClr val="5B9BD5"/>
                </a:solidFill>
                <a:latin typeface="EC Square Sans Pro" panose="020B0506040000020004" pitchFamily="34" charset="0"/>
                <a:cs typeface="Arial"/>
              </a:rPr>
              <a:t>PATENTS</a:t>
            </a:r>
            <a:endParaRPr lang="en-US">
              <a:solidFill>
                <a:srgbClr val="5B9BD5"/>
              </a:solidFill>
              <a:latin typeface="EC Square Sans Pro" panose="020B0506040000020004" pitchFamily="34" charset="0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Significant share of all patents in MSCA actions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94D4537-5BFF-E9CF-8640-EBBFF7D017CA}"/>
              </a:ext>
            </a:extLst>
          </p:cNvPr>
          <p:cNvSpPr txBox="1"/>
          <p:nvPr/>
        </p:nvSpPr>
        <p:spPr>
          <a:xfrm>
            <a:off x="8977818" y="3496924"/>
            <a:ext cx="2461097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 b="1" dirty="0">
                <a:solidFill>
                  <a:srgbClr val="BE81A3"/>
                </a:solidFill>
                <a:latin typeface="EC Square Sans Pro" panose="020B0506040000020004" pitchFamily="34" charset="0"/>
                <a:cs typeface="Arial"/>
              </a:rPr>
              <a:t>SUCCESS RATE</a:t>
            </a:r>
            <a:endParaRPr lang="en-US" dirty="0">
              <a:solidFill>
                <a:srgbClr val="BE81A3"/>
              </a:solidFill>
              <a:latin typeface="EC Square Sans Pro" panose="020B0506040000020004" pitchFamily="34" charset="0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200" dirty="0">
                <a:solidFill>
                  <a:srgbClr val="0E4080"/>
                </a:solidFill>
                <a:latin typeface="EC Square Sans Pro" panose="020B0506040000020004" pitchFamily="34" charset="0"/>
                <a:cs typeface="Arial"/>
              </a:rPr>
              <a:t>~30 % depending on the discipline and on the year</a:t>
            </a:r>
          </a:p>
        </p:txBody>
      </p:sp>
      <p:pic>
        <p:nvPicPr>
          <p:cNvPr id="27" name="Graphic 26" descr="Award ribbon with star">
            <a:extLst>
              <a:ext uri="{FF2B5EF4-FFF2-40B4-BE49-F238E27FC236}">
                <a16:creationId xmlns:a16="http://schemas.microsoft.com/office/drawing/2014/main" id="{C2CA5079-604D-E836-1784-6D97C5D40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0822" y="1623728"/>
            <a:ext cx="2049074" cy="2049074"/>
          </a:xfrm>
          <a:prstGeom prst="rect">
            <a:avLst/>
          </a:prstGeom>
        </p:spPr>
      </p:pic>
      <p:pic>
        <p:nvPicPr>
          <p:cNvPr id="29" name="Graphic 28" descr="Bar graph with upward trend with solid fill">
            <a:extLst>
              <a:ext uri="{FF2B5EF4-FFF2-40B4-BE49-F238E27FC236}">
                <a16:creationId xmlns:a16="http://schemas.microsoft.com/office/drawing/2014/main" id="{7FDC93D7-AAE5-5194-9926-524D1A683F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86065" y="1915463"/>
            <a:ext cx="1284177" cy="1284177"/>
          </a:xfrm>
          <a:prstGeom prst="rect">
            <a:avLst/>
          </a:prstGeom>
        </p:spPr>
      </p:pic>
      <p:sp>
        <p:nvSpPr>
          <p:cNvPr id="35" name="Title 1">
            <a:extLst>
              <a:ext uri="{FF2B5EF4-FFF2-40B4-BE49-F238E27FC236}">
                <a16:creationId xmlns:a16="http://schemas.microsoft.com/office/drawing/2014/main" id="{B849F753-A70F-BD7B-1A68-451C376F60C8}"/>
              </a:ext>
            </a:extLst>
          </p:cNvPr>
          <p:cNvSpPr txBox="1">
            <a:spLocks/>
          </p:cNvSpPr>
          <p:nvPr/>
        </p:nvSpPr>
        <p:spPr>
          <a:xfrm>
            <a:off x="838200" y="597352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BE" sz="4400" b="0" kern="1200">
                <a:solidFill>
                  <a:srgbClr val="8D216B"/>
                </a:solidFill>
                <a:latin typeface="EC Square Sans Pro Medium" panose="020B0500000000020004" pitchFamily="34" charset="0"/>
                <a:ea typeface="+mj-ea"/>
                <a:cs typeface="+mj-cs"/>
              </a:defRPr>
            </a:lvl1pPr>
          </a:lstStyle>
          <a:p>
            <a:r>
              <a:rPr lang="en-US" sz="4000">
                <a:latin typeface="EC Square Sans Pro Medium"/>
              </a:rPr>
              <a:t>Staff Exchanges - making a difference</a:t>
            </a:r>
            <a:endParaRPr lang="en-IE" sz="4000">
              <a:latin typeface="EC Square Sans Pro Medium"/>
            </a:endParaRPr>
          </a:p>
        </p:txBody>
      </p:sp>
      <p:pic>
        <p:nvPicPr>
          <p:cNvPr id="2" name="Graphic 2" descr="Diploma roll with solid fill">
            <a:extLst>
              <a:ext uri="{FF2B5EF4-FFF2-40B4-BE49-F238E27FC236}">
                <a16:creationId xmlns:a16="http://schemas.microsoft.com/office/drawing/2014/main" id="{C92F67F7-EAE9-68C6-6D79-6F07F3492C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62058" y="1916619"/>
            <a:ext cx="1338804" cy="1358095"/>
          </a:xfrm>
          <a:prstGeom prst="rect">
            <a:avLst/>
          </a:prstGeom>
        </p:spPr>
      </p:pic>
      <p:pic>
        <p:nvPicPr>
          <p:cNvPr id="3" name="Graphic 3" descr="Globe outline">
            <a:extLst>
              <a:ext uri="{FF2B5EF4-FFF2-40B4-BE49-F238E27FC236}">
                <a16:creationId xmlns:a16="http://schemas.microsoft.com/office/drawing/2014/main" id="{B8058896-C47A-C406-1EE3-A7BFF1CE5E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50238" y="1940955"/>
            <a:ext cx="1232703" cy="123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211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4000">
                <a:latin typeface="EC Square Sans Pro Medium"/>
              </a:rPr>
              <a:t>Overview</a:t>
            </a:r>
            <a:endParaRPr lang="en-GB" sz="4000">
              <a:latin typeface="EC Square Sans Pro Medium"/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2771203" y="1333500"/>
          <a:ext cx="6368564" cy="4336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787857" y="1794282"/>
            <a:ext cx="300795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E" sz="2200" b="1" kern="0">
                <a:solidFill>
                  <a:srgbClr val="0E4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IE" sz="2400" b="1" kern="0">
                <a:solidFill>
                  <a:srgbClr val="0E4080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Policy background</a:t>
            </a:r>
            <a:endParaRPr lang="en-IE" sz="2200" b="1" kern="0">
              <a:solidFill>
                <a:srgbClr val="0E4080"/>
              </a:solidFill>
              <a:latin typeface="EC Square Sans Pro" panose="020B05060400000200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IE" sz="1400" b="1" kern="0">
              <a:solidFill>
                <a:srgbClr val="0E4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>
              <a:ln>
                <a:noFill/>
              </a:ln>
              <a:solidFill>
                <a:srgbClr val="0E408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1979115" y="2182064"/>
            <a:ext cx="3312368" cy="0"/>
          </a:xfrm>
          <a:prstGeom prst="line">
            <a:avLst/>
          </a:prstGeom>
          <a:noFill/>
          <a:ln w="19050" cap="flat" cmpd="sng" algn="ctr">
            <a:solidFill>
              <a:srgbClr val="0E4080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7096710" y="3126293"/>
            <a:ext cx="4208599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E" sz="2200" b="1" kern="0">
                <a:solidFill>
                  <a:srgbClr val="8D21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IE" sz="2400" b="1" kern="0">
                <a:solidFill>
                  <a:srgbClr val="8D216B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Staff Exchanges</a:t>
            </a:r>
            <a:endParaRPr lang="en-IE" sz="2200" b="1" kern="0">
              <a:solidFill>
                <a:srgbClr val="8D216B"/>
              </a:solidFill>
              <a:latin typeface="EC Square Sans Pro" panose="020B0506040000020004" pitchFamily="34" charset="0"/>
              <a:cs typeface="Arial" panose="020B0604020202020204" pitchFamily="34" charset="0"/>
            </a:endParaRPr>
          </a:p>
          <a:p>
            <a:endParaRPr lang="en-IE" sz="1400" b="1" kern="0">
              <a:solidFill>
                <a:srgbClr val="8D21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kern="0">
                <a:solidFill>
                  <a:srgbClr val="8D21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1600" kern="0">
              <a:solidFill>
                <a:srgbClr val="8D21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 flipH="1">
            <a:off x="6215584" y="3567500"/>
            <a:ext cx="4032448" cy="0"/>
          </a:xfrm>
          <a:prstGeom prst="line">
            <a:avLst/>
          </a:prstGeom>
          <a:noFill/>
          <a:ln w="19050" cap="flat" cmpd="sng" algn="ctr">
            <a:solidFill>
              <a:srgbClr val="8D216B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2131515" y="4599313"/>
            <a:ext cx="3159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kern="0">
                <a:solidFill>
                  <a:srgbClr val="BE81A3"/>
                </a:solidFill>
                <a:latin typeface="EC Square Sans Pro" panose="020B0506040000020004" pitchFamily="34" charset="0"/>
                <a:cs typeface="Arial" panose="020B0604020202020204" pitchFamily="34" charset="0"/>
              </a:rPr>
              <a:t>Proposal submission and evaluation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BE81A3"/>
              </a:solidFill>
              <a:effectLst/>
              <a:uLnTx/>
              <a:uFillTx/>
              <a:latin typeface="EC Square Sans Pro" panose="020B05060400000200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2131515" y="5411260"/>
            <a:ext cx="3159968" cy="0"/>
          </a:xfrm>
          <a:prstGeom prst="line">
            <a:avLst/>
          </a:prstGeom>
          <a:noFill/>
          <a:ln w="19050" cap="flat" cmpd="sng" algn="ctr">
            <a:solidFill>
              <a:srgbClr val="BE81A3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991" y="1933068"/>
            <a:ext cx="742741" cy="74274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976416" y="3290501"/>
            <a:ext cx="2391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E"/>
              <a:t>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692" y="4182192"/>
            <a:ext cx="982895" cy="1080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47" y="2984373"/>
            <a:ext cx="982895" cy="9915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81" y="-187239"/>
            <a:ext cx="3534135" cy="353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52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b="1" kern="0"/>
              <a:t>3. Staff Exchanges</a:t>
            </a:r>
            <a:endParaRPr lang="en-IE" b="1" kern="0">
              <a:cs typeface="Arial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IE" sz="4000" b="1" kern="0"/>
              <a:t>Proposal submission &amp; evaluation </a:t>
            </a:r>
            <a:endParaRPr lang="fr-BE" sz="4000" b="1"/>
          </a:p>
        </p:txBody>
      </p:sp>
    </p:spTree>
    <p:extLst>
      <p:ext uri="{BB962C8B-B14F-4D97-AF65-F5344CB8AC3E}">
        <p14:creationId xmlns:p14="http://schemas.microsoft.com/office/powerpoint/2010/main" val="4122349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EB2A4-DDB4-DDB0-C175-C6D7B627F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4000">
                <a:latin typeface="EC Square Sans Pro Medium"/>
              </a:rPr>
              <a:t>Key Dates &amp; Budget Call 2026</a:t>
            </a:r>
            <a:endParaRPr lang="en-IE" sz="4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A9CD9-98E9-C9FD-90CD-3BE2FFF5F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2139235"/>
            <a:ext cx="9601200" cy="470838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IE">
                <a:latin typeface="EC Square Sans Pro"/>
              </a:rPr>
              <a:t>        </a:t>
            </a:r>
            <a:r>
              <a:rPr lang="en-IE" sz="3200">
                <a:solidFill>
                  <a:srgbClr val="0F5494"/>
                </a:solidFill>
                <a:latin typeface="EC Square Sans Pro"/>
              </a:rPr>
              <a:t>Call Opening : </a:t>
            </a:r>
            <a:r>
              <a:rPr lang="el-GR" sz="3200" b="1">
                <a:solidFill>
                  <a:srgbClr val="0F5494"/>
                </a:solidFill>
                <a:latin typeface="EC Square Sans Pro"/>
              </a:rPr>
              <a:t>16 </a:t>
            </a:r>
            <a:r>
              <a:rPr lang="en-IE" sz="3200" b="1">
                <a:solidFill>
                  <a:srgbClr val="0F5494"/>
                </a:solidFill>
                <a:latin typeface="EC Square Sans Pro"/>
              </a:rPr>
              <a:t>December 2025</a:t>
            </a:r>
          </a:p>
          <a:p>
            <a:endParaRPr lang="en-IE" sz="3200" b="1"/>
          </a:p>
          <a:p>
            <a:pPr marL="0" indent="0">
              <a:buNone/>
            </a:pPr>
            <a:r>
              <a:rPr lang="en-IE" sz="3200" b="1">
                <a:latin typeface="EC Square Sans Pro"/>
              </a:rPr>
              <a:t>      </a:t>
            </a:r>
            <a:r>
              <a:rPr lang="en-IE" sz="3200">
                <a:solidFill>
                  <a:srgbClr val="0F5494"/>
                </a:solidFill>
                <a:latin typeface="EC Square Sans Pro"/>
              </a:rPr>
              <a:t>Call Closure : </a:t>
            </a:r>
            <a:r>
              <a:rPr lang="en-IE" sz="3200" b="1">
                <a:solidFill>
                  <a:srgbClr val="0F5494"/>
                </a:solidFill>
                <a:latin typeface="EC Square Sans Pro"/>
              </a:rPr>
              <a:t>16 April 2026</a:t>
            </a:r>
          </a:p>
          <a:p>
            <a:pPr marL="0" indent="0">
              <a:buNone/>
            </a:pPr>
            <a:endParaRPr lang="en-IE" sz="3200" b="1">
              <a:solidFill>
                <a:srgbClr val="0F5494"/>
              </a:solidFill>
            </a:endParaRPr>
          </a:p>
          <a:p>
            <a:pPr marL="0" indent="0">
              <a:buNone/>
            </a:pPr>
            <a:r>
              <a:rPr lang="en-IE" sz="3200" b="1">
                <a:solidFill>
                  <a:srgbClr val="0F5494"/>
                </a:solidFill>
                <a:latin typeface="EC Square Sans Pro"/>
              </a:rPr>
              <a:t>      </a:t>
            </a:r>
            <a:r>
              <a:rPr lang="en-IE" sz="3200">
                <a:solidFill>
                  <a:srgbClr val="0F5494"/>
                </a:solidFill>
                <a:latin typeface="EC Square Sans Pro"/>
              </a:rPr>
              <a:t>Call Budget : </a:t>
            </a:r>
            <a:r>
              <a:rPr lang="en-US" sz="3200" b="1">
                <a:solidFill>
                  <a:schemeClr val="accent5">
                    <a:lumMod val="75000"/>
                  </a:schemeClr>
                </a:solidFill>
                <a:latin typeface="EC Square Sans Pro"/>
              </a:rPr>
              <a:t>€ </a:t>
            </a:r>
            <a:r>
              <a:rPr lang="el-GR" sz="3200" b="1" kern="0">
                <a:solidFill>
                  <a:schemeClr val="accent5">
                    <a:lumMod val="75000"/>
                  </a:schemeClr>
                </a:solidFill>
                <a:latin typeface="EC Square Sans Cond Pro"/>
                <a:ea typeface="Calibri"/>
                <a:cs typeface="Calibri"/>
              </a:rPr>
              <a:t>97.9</a:t>
            </a:r>
            <a:r>
              <a:rPr lang="en-US" sz="3200" b="1">
                <a:solidFill>
                  <a:schemeClr val="accent5">
                    <a:lumMod val="75000"/>
                  </a:schemeClr>
                </a:solidFill>
                <a:latin typeface="EC Square Sans Pro"/>
              </a:rPr>
              <a:t> M (*)</a:t>
            </a:r>
            <a:endParaRPr lang="en-IE" sz="3200" b="1">
              <a:solidFill>
                <a:schemeClr val="accent5">
                  <a:lumMod val="75000"/>
                </a:schemeClr>
              </a:solidFill>
              <a:latin typeface="EC Square Sans Pro"/>
            </a:endParaRPr>
          </a:p>
          <a:p>
            <a:pPr marL="0" indent="0">
              <a:buNone/>
            </a:pPr>
            <a:endParaRPr lang="en-IE" sz="3200" b="1">
              <a:solidFill>
                <a:srgbClr val="0F5494"/>
              </a:solidFill>
            </a:endParaRPr>
          </a:p>
          <a:p>
            <a:pPr marL="0" indent="0">
              <a:buNone/>
            </a:pPr>
            <a:endParaRPr lang="en-IE" sz="3600" b="1">
              <a:solidFill>
                <a:srgbClr val="0F5494"/>
              </a:solidFill>
            </a:endParaRPr>
          </a:p>
          <a:p>
            <a:pPr marL="0" indent="0">
              <a:buNone/>
            </a:pPr>
            <a:endParaRPr lang="en-IE"/>
          </a:p>
          <a:p>
            <a:endParaRPr lang="en-IE"/>
          </a:p>
        </p:txBody>
      </p:sp>
      <p:pic>
        <p:nvPicPr>
          <p:cNvPr id="5" name="Graphic 4" descr="Daily calendar outline">
            <a:extLst>
              <a:ext uri="{FF2B5EF4-FFF2-40B4-BE49-F238E27FC236}">
                <a16:creationId xmlns:a16="http://schemas.microsoft.com/office/drawing/2014/main" id="{C30A80F5-AD9D-E123-3C41-F6A2595120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72689"/>
            <a:ext cx="914400" cy="914400"/>
          </a:xfrm>
          <a:prstGeom prst="rect">
            <a:avLst/>
          </a:prstGeom>
        </p:spPr>
      </p:pic>
      <p:pic>
        <p:nvPicPr>
          <p:cNvPr id="6" name="Graphic 5" descr="Daily calendar outline">
            <a:extLst>
              <a:ext uri="{FF2B5EF4-FFF2-40B4-BE49-F238E27FC236}">
                <a16:creationId xmlns:a16="http://schemas.microsoft.com/office/drawing/2014/main" id="{44F75D80-70F1-EBC3-1201-CC896EEC6D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3037114"/>
            <a:ext cx="914400" cy="914400"/>
          </a:xfrm>
          <a:prstGeom prst="rect">
            <a:avLst/>
          </a:prstGeom>
        </p:spPr>
      </p:pic>
      <p:pic>
        <p:nvPicPr>
          <p:cNvPr id="12" name="Graphic 11" descr="Coins outline">
            <a:extLst>
              <a:ext uri="{FF2B5EF4-FFF2-40B4-BE49-F238E27FC236}">
                <a16:creationId xmlns:a16="http://schemas.microsoft.com/office/drawing/2014/main" id="{A19B81C7-405B-468F-A4D5-4E9678CA58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19200" y="422385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406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6FFCA-4EFF-E831-6C0E-CB4CD26B5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start an application 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CAA90-458E-94DC-5DC4-B6535DB097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A53EB91-6CD8-029F-3080-60E9B6A853DE}"/>
              </a:ext>
            </a:extLst>
          </p:cNvPr>
          <p:cNvGrpSpPr/>
          <p:nvPr/>
        </p:nvGrpSpPr>
        <p:grpSpPr>
          <a:xfrm>
            <a:off x="838200" y="1611502"/>
            <a:ext cx="4670502" cy="1085760"/>
            <a:chOff x="0" y="23594"/>
            <a:chExt cx="4670502" cy="1085760"/>
          </a:xfrm>
          <a:solidFill>
            <a:srgbClr val="2B409B"/>
          </a:solidFill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37BA3ACA-8384-505E-9263-17FC1FCAF7B2}"/>
                </a:ext>
              </a:extLst>
            </p:cNvPr>
            <p:cNvSpPr/>
            <p:nvPr/>
          </p:nvSpPr>
          <p:spPr>
            <a:xfrm>
              <a:off x="0" y="23594"/>
              <a:ext cx="4670502" cy="1085760"/>
            </a:xfrm>
            <a:prstGeom prst="roundRect">
              <a:avLst/>
            </a:prstGeom>
            <a:grpFill/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 sz="3600">
                <a:latin typeface="EC Square Sans Pro" panose="020B0506040000020004" pitchFamily="34" charset="0"/>
              </a:endParaRPr>
            </a:p>
          </p:txBody>
        </p:sp>
        <p:sp>
          <p:nvSpPr>
            <p:cNvPr id="6" name="Rectangle: Rounded Corners 4">
              <a:extLst>
                <a:ext uri="{FF2B5EF4-FFF2-40B4-BE49-F238E27FC236}">
                  <a16:creationId xmlns:a16="http://schemas.microsoft.com/office/drawing/2014/main" id="{413EF9E5-6054-1DE5-D1EC-F650EF066D1B}"/>
                </a:ext>
              </a:extLst>
            </p:cNvPr>
            <p:cNvSpPr txBox="1"/>
            <p:nvPr/>
          </p:nvSpPr>
          <p:spPr>
            <a:xfrm>
              <a:off x="53002" y="76596"/>
              <a:ext cx="4564498" cy="979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3600" kern="1200">
                  <a:latin typeface="EC Square Sans Pro" panose="020B0506040000020004" pitchFamily="34" charset="0"/>
                </a:rPr>
                <a:t>Find the Call page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EFB9689-2505-E842-E4A7-28DBB9EA8946}"/>
              </a:ext>
            </a:extLst>
          </p:cNvPr>
          <p:cNvGrpSpPr/>
          <p:nvPr/>
        </p:nvGrpSpPr>
        <p:grpSpPr>
          <a:xfrm>
            <a:off x="838200" y="3074979"/>
            <a:ext cx="4670502" cy="1085760"/>
            <a:chOff x="0" y="1276394"/>
            <a:chExt cx="4670502" cy="1085760"/>
          </a:xfrm>
          <a:solidFill>
            <a:srgbClr val="2B409B"/>
          </a:solidFill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927F1A7-192F-0D80-E488-3CD0CCF403C7}"/>
                </a:ext>
              </a:extLst>
            </p:cNvPr>
            <p:cNvSpPr/>
            <p:nvPr/>
          </p:nvSpPr>
          <p:spPr>
            <a:xfrm>
              <a:off x="0" y="1276394"/>
              <a:ext cx="4670502" cy="1085760"/>
            </a:xfrm>
            <a:prstGeom prst="roundRect">
              <a:avLst/>
            </a:prstGeom>
            <a:grpFill/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 sz="3600">
                <a:latin typeface="EC Square Sans Pro" panose="020B0506040000020004" pitchFamily="34" charset="0"/>
              </a:endParaRPr>
            </a:p>
          </p:txBody>
        </p:sp>
        <p:sp>
          <p:nvSpPr>
            <p:cNvPr id="9" name="Rectangle: Rounded Corners 4">
              <a:extLst>
                <a:ext uri="{FF2B5EF4-FFF2-40B4-BE49-F238E27FC236}">
                  <a16:creationId xmlns:a16="http://schemas.microsoft.com/office/drawing/2014/main" id="{5EB86B6C-F676-FE60-59C0-514B03792F28}"/>
                </a:ext>
              </a:extLst>
            </p:cNvPr>
            <p:cNvSpPr txBox="1"/>
            <p:nvPr/>
          </p:nvSpPr>
          <p:spPr>
            <a:xfrm>
              <a:off x="53002" y="1329396"/>
              <a:ext cx="4564498" cy="979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l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3600" kern="1200">
                  <a:latin typeface="EC Square Sans Pro" panose="020B0506040000020004" pitchFamily="34" charset="0"/>
                </a:rPr>
                <a:t>Review the documents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E960D18-0B5D-0D60-5BCD-B2295A597DB4}"/>
              </a:ext>
            </a:extLst>
          </p:cNvPr>
          <p:cNvGrpSpPr/>
          <p:nvPr/>
        </p:nvGrpSpPr>
        <p:grpSpPr>
          <a:xfrm>
            <a:off x="891202" y="4492717"/>
            <a:ext cx="4670502" cy="1085760"/>
            <a:chOff x="0" y="2529194"/>
            <a:chExt cx="4670502" cy="1085760"/>
          </a:xfrm>
          <a:solidFill>
            <a:srgbClr val="2B409B"/>
          </a:solidFill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C7FA6B67-E297-8C64-105E-8A129BCD56CC}"/>
                </a:ext>
              </a:extLst>
            </p:cNvPr>
            <p:cNvSpPr/>
            <p:nvPr/>
          </p:nvSpPr>
          <p:spPr>
            <a:xfrm>
              <a:off x="0" y="2529194"/>
              <a:ext cx="4670502" cy="1085760"/>
            </a:xfrm>
            <a:prstGeom prst="roundRect">
              <a:avLst/>
            </a:prstGeom>
            <a:grpFill/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IE" sz="3600">
                <a:latin typeface="EC Square Sans Pro" panose="020B0506040000020004" pitchFamily="34" charset="0"/>
              </a:endParaRPr>
            </a:p>
          </p:txBody>
        </p:sp>
        <p:sp>
          <p:nvSpPr>
            <p:cNvPr id="12" name="Rectangle: Rounded Corners 4">
              <a:extLst>
                <a:ext uri="{FF2B5EF4-FFF2-40B4-BE49-F238E27FC236}">
                  <a16:creationId xmlns:a16="http://schemas.microsoft.com/office/drawing/2014/main" id="{55FF1C2B-324D-0E07-EBD1-0C7181DBAD3E}"/>
                </a:ext>
              </a:extLst>
            </p:cNvPr>
            <p:cNvSpPr txBox="1"/>
            <p:nvPr/>
          </p:nvSpPr>
          <p:spPr>
            <a:xfrm>
              <a:off x="53002" y="2582196"/>
              <a:ext cx="4564498" cy="97975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marL="0" lvl="0" indent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kern="1200">
                  <a:latin typeface="EC Square Sans Pro" panose="020B0506040000020004" pitchFamily="34" charset="0"/>
                </a:rPr>
                <a:t>Start your submission </a:t>
              </a:r>
              <a:endParaRPr lang="en-GB" sz="3600" kern="1200">
                <a:latin typeface="EC Square Sans Pro" panose="020B0506040000020004" pitchFamily="34" charset="0"/>
              </a:endParaRPr>
            </a:p>
          </p:txBody>
        </p:sp>
      </p:grpSp>
      <p:pic>
        <p:nvPicPr>
          <p:cNvPr id="13" name="Picture Placeholder 13">
            <a:extLst>
              <a:ext uri="{FF2B5EF4-FFF2-40B4-BE49-F238E27FC236}">
                <a16:creationId xmlns:a16="http://schemas.microsoft.com/office/drawing/2014/main" id="{26BA49A1-31A4-4A25-0026-6CF075D47F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82" t="-536" b="594"/>
          <a:stretch/>
        </p:blipFill>
        <p:spPr>
          <a:xfrm>
            <a:off x="6096000" y="1719787"/>
            <a:ext cx="4343400" cy="3595376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874912B5-0310-418D-7F9D-ACEB6B24DE0F}"/>
              </a:ext>
            </a:extLst>
          </p:cNvPr>
          <p:cNvSpPr/>
          <p:nvPr/>
        </p:nvSpPr>
        <p:spPr>
          <a:xfrm>
            <a:off x="6004560" y="2462235"/>
            <a:ext cx="1758696" cy="594360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E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53750DC-3918-920D-063C-E3700756A577}"/>
              </a:ext>
            </a:extLst>
          </p:cNvPr>
          <p:cNvSpPr/>
          <p:nvPr/>
        </p:nvSpPr>
        <p:spPr>
          <a:xfrm>
            <a:off x="6096000" y="3257763"/>
            <a:ext cx="1155192" cy="2267712"/>
          </a:xfrm>
          <a:prstGeom prst="roundRect">
            <a:avLst/>
          </a:prstGeom>
          <a:noFill/>
          <a:ln w="381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IE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24495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61F34-91D6-C236-0569-A4AE4ACF0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Reference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B8F68-68E9-5AE1-D41D-396BCAE6D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IE" sz="3200"/>
          </a:p>
        </p:txBody>
      </p:sp>
      <p:pic>
        <p:nvPicPr>
          <p:cNvPr id="5" name="Content Placeholder 9">
            <a:extLst>
              <a:ext uri="{FF2B5EF4-FFF2-40B4-BE49-F238E27FC236}">
                <a16:creationId xmlns:a16="http://schemas.microsoft.com/office/drawing/2014/main" id="{41F53F38-7FEF-0EC0-7E8E-2A0AB96C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025759"/>
            <a:ext cx="1697956" cy="2598737"/>
          </a:xfrm>
          <a:prstGeom prst="rect">
            <a:avLst/>
          </a:prstGeom>
          <a:ln w="25400" cmpd="sng">
            <a:solidFill>
              <a:srgbClr val="003399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D049D0-2271-FCE6-0AA0-0B8CA59625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9015" y="3232748"/>
            <a:ext cx="1697955" cy="2598737"/>
          </a:xfrm>
          <a:prstGeom prst="rect">
            <a:avLst/>
          </a:prstGeom>
          <a:ln w="25400" cmpd="sng">
            <a:solidFill>
              <a:srgbClr val="003399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E9EFA4-117E-35CC-CE72-0CFD8CAE2120}"/>
              </a:ext>
            </a:extLst>
          </p:cNvPr>
          <p:cNvSpPr txBox="1">
            <a:spLocks/>
          </p:cNvSpPr>
          <p:nvPr/>
        </p:nvSpPr>
        <p:spPr>
          <a:xfrm>
            <a:off x="838200" y="1518172"/>
            <a:ext cx="3045644" cy="1035307"/>
          </a:xfrm>
          <a:prstGeom prst="rect">
            <a:avLst/>
          </a:prstGeom>
          <a:solidFill>
            <a:srgbClr val="2B409B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E" sz="3200">
                <a:solidFill>
                  <a:schemeClr val="bg1"/>
                </a:solidFill>
                <a:latin typeface="EC Square Sans Pro" panose="020B0506040000020004" pitchFamily="34" charset="0"/>
              </a:rPr>
              <a:t>MSCA Work Programme &amp; annexes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CD53E4F-D2D5-A0C1-5985-CD9EF348D552}"/>
              </a:ext>
            </a:extLst>
          </p:cNvPr>
          <p:cNvSpPr txBox="1">
            <a:spLocks/>
          </p:cNvSpPr>
          <p:nvPr/>
        </p:nvSpPr>
        <p:spPr>
          <a:xfrm>
            <a:off x="4586925" y="1499319"/>
            <a:ext cx="3132055" cy="1035307"/>
          </a:xfrm>
          <a:prstGeom prst="rect">
            <a:avLst/>
          </a:prstGeom>
          <a:solidFill>
            <a:srgbClr val="2B409B"/>
          </a:solidFill>
        </p:spPr>
        <p:txBody>
          <a:bodyPr vert="horz" lIns="72000" tIns="72000" rIns="72000" bIns="7200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E" sz="3200">
                <a:solidFill>
                  <a:schemeClr val="bg1"/>
                </a:solidFill>
                <a:latin typeface="EC Square Sans Pro" panose="020B0506040000020004" pitchFamily="34" charset="0"/>
              </a:rPr>
              <a:t>Proposal templates 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4D53494B-692A-090D-D80B-2EFFE3670884}"/>
              </a:ext>
            </a:extLst>
          </p:cNvPr>
          <p:cNvSpPr txBox="1">
            <a:spLocks/>
          </p:cNvSpPr>
          <p:nvPr/>
        </p:nvSpPr>
        <p:spPr>
          <a:xfrm>
            <a:off x="8422061" y="1499319"/>
            <a:ext cx="3045644" cy="1016454"/>
          </a:xfrm>
          <a:prstGeom prst="rect">
            <a:avLst/>
          </a:prstGeom>
          <a:solidFill>
            <a:srgbClr val="2B409B"/>
          </a:solidFill>
        </p:spPr>
        <p:txBody>
          <a:bodyPr vert="horz" lIns="72000" tIns="72000" rIns="72000" bIns="7200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E" sz="3200">
                <a:solidFill>
                  <a:schemeClr val="bg1"/>
                </a:solidFill>
                <a:latin typeface="EC Square Sans Pro" panose="020B0506040000020004" pitchFamily="34" charset="0"/>
              </a:rPr>
              <a:t>Topic related questions (FAQ)</a:t>
            </a:r>
          </a:p>
        </p:txBody>
      </p:sp>
      <p:pic>
        <p:nvPicPr>
          <p:cNvPr id="10" name="Content Placeholder 11">
            <a:extLst>
              <a:ext uri="{FF2B5EF4-FFF2-40B4-BE49-F238E27FC236}">
                <a16:creationId xmlns:a16="http://schemas.microsoft.com/office/drawing/2014/main" id="{A664F767-7CF2-056B-D562-68ABAA9E4E2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78" t="381" r="-778" b="-381"/>
          <a:stretch/>
        </p:blipFill>
        <p:spPr>
          <a:xfrm>
            <a:off x="4586390" y="2942639"/>
            <a:ext cx="1697955" cy="2598737"/>
          </a:xfrm>
          <a:prstGeom prst="rect">
            <a:avLst/>
          </a:prstGeom>
          <a:ln w="25400">
            <a:solidFill>
              <a:schemeClr val="accent4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5B3056-FDB1-FDD4-A9A2-6B601F4E6D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9289" y="3140392"/>
            <a:ext cx="1752752" cy="2766300"/>
          </a:xfrm>
          <a:prstGeom prst="rect">
            <a:avLst/>
          </a:prstGeom>
          <a:ln w="25400">
            <a:solidFill>
              <a:schemeClr val="accent4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6EC12B-25F0-A792-87D1-94446FD599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22064" y="2998042"/>
            <a:ext cx="1153688" cy="1904174"/>
          </a:xfrm>
          <a:prstGeom prst="rect">
            <a:avLst/>
          </a:prstGeom>
        </p:spPr>
      </p:pic>
      <p:pic>
        <p:nvPicPr>
          <p:cNvPr id="13" name="Content Placeholder 21">
            <a:extLst>
              <a:ext uri="{FF2B5EF4-FFF2-40B4-BE49-F238E27FC236}">
                <a16:creationId xmlns:a16="http://schemas.microsoft.com/office/drawing/2014/main" id="{6A196902-0E5E-C9FA-9483-3889EA13388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23800"/>
          <a:stretch/>
        </p:blipFill>
        <p:spPr>
          <a:xfrm>
            <a:off x="9211003" y="4241994"/>
            <a:ext cx="2321360" cy="162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27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61" y="243647"/>
            <a:ext cx="10515600" cy="964911"/>
          </a:xfrm>
        </p:spPr>
        <p:txBody>
          <a:bodyPr>
            <a:normAutofit/>
          </a:bodyPr>
          <a:lstStyle/>
          <a:p>
            <a:r>
              <a:rPr lang="en-GB" sz="4000"/>
              <a:t>How to submit your proposal</a:t>
            </a:r>
            <a:endParaRPr lang="en-IE" sz="400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900" y="1109101"/>
            <a:ext cx="8648080" cy="138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A009E59-FEC1-6F8D-59AA-32335AD754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941" y="2492794"/>
            <a:ext cx="6095999" cy="249520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6C69F84-8C60-FC5B-DA5C-519CE0A498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3444" y="3872788"/>
            <a:ext cx="6705600" cy="223042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947E8CA-3B5A-6A54-B687-6D43B3B83A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9940" y="2840373"/>
            <a:ext cx="5508223" cy="88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76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244B-548B-2BEF-65B5-245AB3CC9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fill in Part A</a:t>
            </a:r>
            <a:endParaRPr lang="en-IE"/>
          </a:p>
        </p:txBody>
      </p:sp>
      <p:pic>
        <p:nvPicPr>
          <p:cNvPr id="4" name="Content Placeholder 5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06B0C10F-EC22-49ED-9BD1-73946F0F9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3463" y="1242829"/>
            <a:ext cx="3726422" cy="4903723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</p:pic>
      <p:pic>
        <p:nvPicPr>
          <p:cNvPr id="5" name="Content Placeholder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68ABCED-ECCC-20E3-1EF0-CF2DB1FDA4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4342" y="1515268"/>
            <a:ext cx="3325673" cy="2179423"/>
          </a:xfrm>
          <a:prstGeom prst="rect">
            <a:avLst/>
          </a:prstGeom>
          <a:noFill/>
          <a:ln w="28575">
            <a:solidFill>
              <a:srgbClr val="003399"/>
            </a:solidFill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F9524EA-5E66-E588-473A-DC6DE4E92548}"/>
              </a:ext>
            </a:extLst>
          </p:cNvPr>
          <p:cNvGrpSpPr/>
          <p:nvPr/>
        </p:nvGrpSpPr>
        <p:grpSpPr>
          <a:xfrm>
            <a:off x="6444532" y="3959385"/>
            <a:ext cx="3325673" cy="2006745"/>
            <a:chOff x="3995105" y="4136750"/>
            <a:chExt cx="3333794" cy="1949531"/>
          </a:xfrm>
        </p:grpSpPr>
        <p:pic>
          <p:nvPicPr>
            <p:cNvPr id="7" name="Content Placeholder 5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D617B7C8-BC43-EE7B-A680-2DABB7CF67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95105" y="4136750"/>
              <a:ext cx="3333794" cy="1949531"/>
            </a:xfrm>
            <a:prstGeom prst="rect">
              <a:avLst/>
            </a:prstGeom>
            <a:noFill/>
            <a:ln w="28575">
              <a:solidFill>
                <a:srgbClr val="003399"/>
              </a:solidFill>
            </a:ln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7C2D12B-2108-02A5-596C-80E02B2245FC}"/>
                </a:ext>
              </a:extLst>
            </p:cNvPr>
            <p:cNvSpPr/>
            <p:nvPr/>
          </p:nvSpPr>
          <p:spPr>
            <a:xfrm>
              <a:off x="4391538" y="5214848"/>
              <a:ext cx="608585" cy="71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46C828C-ABF5-C8EE-B317-B727B65E127B}"/>
                </a:ext>
              </a:extLst>
            </p:cNvPr>
            <p:cNvSpPr/>
            <p:nvPr/>
          </p:nvSpPr>
          <p:spPr>
            <a:xfrm>
              <a:off x="4383154" y="5406546"/>
              <a:ext cx="608584" cy="8190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E95197B-9D09-460D-3527-700F70688864}"/>
                </a:ext>
              </a:extLst>
            </p:cNvPr>
            <p:cNvSpPr/>
            <p:nvPr/>
          </p:nvSpPr>
          <p:spPr>
            <a:xfrm>
              <a:off x="4376051" y="5583107"/>
              <a:ext cx="608585" cy="71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F4227B5-DEB1-C376-B1E0-1BBFEA489CAA}"/>
                </a:ext>
              </a:extLst>
            </p:cNvPr>
            <p:cNvSpPr/>
            <p:nvPr/>
          </p:nvSpPr>
          <p:spPr>
            <a:xfrm>
              <a:off x="4370591" y="5764500"/>
              <a:ext cx="608585" cy="718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F3EDEAFA-D24D-C48B-FE3D-FF2D89FBB972}"/>
              </a:ext>
            </a:extLst>
          </p:cNvPr>
          <p:cNvSpPr/>
          <p:nvPr/>
        </p:nvSpPr>
        <p:spPr>
          <a:xfrm>
            <a:off x="1302327" y="3796144"/>
            <a:ext cx="4128655" cy="1136073"/>
          </a:xfrm>
          <a:prstGeom prst="ellipse">
            <a:avLst/>
          </a:prstGeom>
          <a:noFill/>
          <a:ln w="57150">
            <a:solidFill>
              <a:srgbClr val="9933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DA1CEDF1-7CF9-A463-559C-0E9AEFF86680}"/>
              </a:ext>
            </a:extLst>
          </p:cNvPr>
          <p:cNvSpPr/>
          <p:nvPr/>
        </p:nvSpPr>
        <p:spPr>
          <a:xfrm rot="20019139" flipV="1">
            <a:off x="5703243" y="3232653"/>
            <a:ext cx="940057" cy="364986"/>
          </a:xfrm>
          <a:prstGeom prst="rightArrow">
            <a:avLst>
              <a:gd name="adj1" fmla="val 50000"/>
              <a:gd name="adj2" fmla="val 45146"/>
            </a:avLst>
          </a:prstGeom>
          <a:solidFill>
            <a:srgbClr val="993366"/>
          </a:solidFill>
          <a:ln>
            <a:solidFill>
              <a:srgbClr val="9933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71C69E38-ED62-00F4-3890-574F6787E2C4}"/>
              </a:ext>
            </a:extLst>
          </p:cNvPr>
          <p:cNvSpPr/>
          <p:nvPr/>
        </p:nvSpPr>
        <p:spPr>
          <a:xfrm rot="20019139" flipV="1">
            <a:off x="5703244" y="3632503"/>
            <a:ext cx="940057" cy="364986"/>
          </a:xfrm>
          <a:prstGeom prst="rightArrow">
            <a:avLst>
              <a:gd name="adj1" fmla="val 50000"/>
              <a:gd name="adj2" fmla="val 45146"/>
            </a:avLst>
          </a:prstGeom>
          <a:solidFill>
            <a:srgbClr val="993366"/>
          </a:solidFill>
          <a:ln>
            <a:solidFill>
              <a:srgbClr val="9933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529A93D-5E15-A760-C50A-48D0F5804323}"/>
              </a:ext>
            </a:extLst>
          </p:cNvPr>
          <p:cNvSpPr/>
          <p:nvPr/>
        </p:nvSpPr>
        <p:spPr>
          <a:xfrm>
            <a:off x="8922329" y="4622717"/>
            <a:ext cx="805396" cy="1269429"/>
          </a:xfrm>
          <a:prstGeom prst="rect">
            <a:avLst/>
          </a:prstGeom>
          <a:noFill/>
          <a:ln w="38100">
            <a:solidFill>
              <a:srgbClr val="9933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91309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DBAAF-DF19-B00E-C25F-C6F3A3CCC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Scientific panels​</a:t>
            </a:r>
          </a:p>
        </p:txBody>
      </p:sp>
      <p:pic>
        <p:nvPicPr>
          <p:cNvPr id="1026" name="Picture 2" descr="A white background with blue text&#10;&#10;AI-generated content may be incorrect.">
            <a:extLst>
              <a:ext uri="{FF2B5EF4-FFF2-40B4-BE49-F238E27FC236}">
                <a16:creationId xmlns:a16="http://schemas.microsoft.com/office/drawing/2014/main" id="{53A86EF0-936D-49BA-A319-47D3C377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208642"/>
            <a:ext cx="6328230" cy="474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4164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41760-E5DA-7673-27BF-AF0AC4140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How to fill in Part 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4A7F2-06FB-FB38-0F6E-5D29929F0E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Content Placeholder 22" descr="A document with text on it&#10;&#10;AI-generated content may be incorrect.">
            <a:extLst>
              <a:ext uri="{FF2B5EF4-FFF2-40B4-BE49-F238E27FC236}">
                <a16:creationId xmlns:a16="http://schemas.microsoft.com/office/drawing/2014/main" id="{0C28787C-587B-2CF6-9F27-51A6B1317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368" y="1575410"/>
            <a:ext cx="3145522" cy="4494723"/>
          </a:xfrm>
          <a:prstGeom prst="rect">
            <a:avLst/>
          </a:prstGeom>
          <a:noFill/>
          <a:ln w="57150">
            <a:solidFill>
              <a:srgbClr val="2B409B"/>
            </a:solidFill>
          </a:ln>
        </p:spPr>
      </p:pic>
      <p:pic>
        <p:nvPicPr>
          <p:cNvPr id="5" name="Content Placeholder 23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B72BE86B-A8BE-4C98-392C-68293BE1E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451" y="1575410"/>
            <a:ext cx="3072443" cy="4494724"/>
          </a:xfrm>
          <a:prstGeom prst="rect">
            <a:avLst/>
          </a:prstGeom>
          <a:noFill/>
          <a:ln w="57150">
            <a:solidFill>
              <a:srgbClr val="993366"/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CD6EAA4-2BA8-C496-87AF-C6BE09B1059C}"/>
              </a:ext>
            </a:extLst>
          </p:cNvPr>
          <p:cNvSpPr/>
          <p:nvPr/>
        </p:nvSpPr>
        <p:spPr>
          <a:xfrm>
            <a:off x="3906254" y="3493536"/>
            <a:ext cx="731921" cy="300789"/>
          </a:xfrm>
          <a:prstGeom prst="ellipse">
            <a:avLst/>
          </a:prstGeom>
          <a:noFill/>
          <a:ln w="57150">
            <a:solidFill>
              <a:srgbClr val="9933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0F40E48-DF04-215A-FB14-AA0810F9F62B}"/>
              </a:ext>
            </a:extLst>
          </p:cNvPr>
          <p:cNvSpPr/>
          <p:nvPr/>
        </p:nvSpPr>
        <p:spPr>
          <a:xfrm>
            <a:off x="7414555" y="3473483"/>
            <a:ext cx="731921" cy="300789"/>
          </a:xfrm>
          <a:prstGeom prst="ellipse">
            <a:avLst/>
          </a:prstGeom>
          <a:noFill/>
          <a:ln w="5715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Warning with solid fill">
            <a:extLst>
              <a:ext uri="{FF2B5EF4-FFF2-40B4-BE49-F238E27FC236}">
                <a16:creationId xmlns:a16="http://schemas.microsoft.com/office/drawing/2014/main" id="{34A89E1F-4349-0F7C-8B2A-55812FD1B1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88898" y="4540283"/>
            <a:ext cx="332875" cy="3328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327B848-A2B0-37DA-D0FC-967E775116E9}"/>
              </a:ext>
            </a:extLst>
          </p:cNvPr>
          <p:cNvSpPr txBox="1"/>
          <p:nvPr/>
        </p:nvSpPr>
        <p:spPr>
          <a:xfrm>
            <a:off x="3725782" y="4446036"/>
            <a:ext cx="1544051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Part B1 has </a:t>
            </a:r>
          </a:p>
          <a:p>
            <a:r>
              <a:rPr lang="en-US" b="1">
                <a:solidFill>
                  <a:srgbClr val="FF0000"/>
                </a:solidFill>
              </a:rPr>
              <a:t>a page limit </a:t>
            </a:r>
          </a:p>
        </p:txBody>
      </p:sp>
    </p:spTree>
    <p:extLst>
      <p:ext uri="{BB962C8B-B14F-4D97-AF65-F5344CB8AC3E}">
        <p14:creationId xmlns:p14="http://schemas.microsoft.com/office/powerpoint/2010/main" val="6818033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1195947"/>
              </p:ext>
            </p:extLst>
          </p:nvPr>
        </p:nvGraphicFramePr>
        <p:xfrm>
          <a:off x="239485" y="1003388"/>
          <a:ext cx="11713029" cy="51951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0787">
                  <a:extLst>
                    <a:ext uri="{9D8B030D-6E8A-4147-A177-3AD203B41FA5}">
                      <a16:colId xmlns:a16="http://schemas.microsoft.com/office/drawing/2014/main" val="1014826027"/>
                    </a:ext>
                  </a:extLst>
                </a:gridCol>
                <a:gridCol w="4405745">
                  <a:extLst>
                    <a:ext uri="{9D8B030D-6E8A-4147-A177-3AD203B41FA5}">
                      <a16:colId xmlns:a16="http://schemas.microsoft.com/office/drawing/2014/main" val="1090785705"/>
                    </a:ext>
                  </a:extLst>
                </a:gridCol>
                <a:gridCol w="3686497">
                  <a:extLst>
                    <a:ext uri="{9D8B030D-6E8A-4147-A177-3AD203B41FA5}">
                      <a16:colId xmlns:a16="http://schemas.microsoft.com/office/drawing/2014/main" val="1084750252"/>
                    </a:ext>
                  </a:extLst>
                </a:gridCol>
              </a:tblGrid>
              <a:tr h="650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200" b="1" noProof="0">
                          <a:solidFill>
                            <a:schemeClr val="bg1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Excellence</a:t>
                      </a:r>
                      <a:endParaRPr lang="en-GB" sz="2200" noProof="0">
                        <a:solidFill>
                          <a:schemeClr val="bg1"/>
                        </a:solidFill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4167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200" b="1" noProof="0">
                          <a:solidFill>
                            <a:schemeClr val="bg1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Impact</a:t>
                      </a:r>
                      <a:endParaRPr lang="en-GB" sz="2200" noProof="0">
                        <a:solidFill>
                          <a:schemeClr val="bg1"/>
                        </a:solidFill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316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200" b="1" noProof="0">
                          <a:solidFill>
                            <a:schemeClr val="bg1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and efficiency </a:t>
                      </a:r>
                      <a:br>
                        <a:rPr lang="en-GB" sz="2200" noProof="0">
                          <a:solidFill>
                            <a:schemeClr val="bg1"/>
                          </a:solidFill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2200" b="1" noProof="0">
                          <a:solidFill>
                            <a:schemeClr val="bg1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 the implementation</a:t>
                      </a:r>
                      <a:endParaRPr lang="en-GB" sz="2200" noProof="0">
                        <a:solidFill>
                          <a:schemeClr val="bg1"/>
                        </a:solidFill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31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736720"/>
                  </a:ext>
                </a:extLst>
              </a:tr>
              <a:tr h="9403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and pertinence of the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project’s research/innovation objectives </a:t>
                      </a: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(and the extent to which they are ambitious, and go beyond the state of the art)</a:t>
                      </a:r>
                      <a:endParaRPr lang="en-GB" sz="1400" noProof="0"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Developing new and lasting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research collaborations</a:t>
                      </a: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achieving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transfer of knowledge </a:t>
                      </a: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between participating organisations and contributing to improving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research and innovation potential</a:t>
                      </a: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at the European and global level</a:t>
                      </a:r>
                      <a:endParaRPr lang="en-GB" sz="1400" noProof="0"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and effectiveness of the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plan</a:t>
                      </a: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assessment of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risks</a:t>
                      </a: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and appropriateness of the effort assigned to work packages </a:t>
                      </a:r>
                      <a:endParaRPr lang="en-GB" sz="1400" noProof="0"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2022788"/>
                  </a:ext>
                </a:extLst>
              </a:tr>
              <a:tr h="949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Soundness of the proposed approach to </a:t>
                      </a: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foster international, intersectoral and interdisciplinary collaborations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Credibility of the measures to  enhance the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career perspectives </a:t>
                      </a: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 staff members and contribution to their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skills development</a:t>
                      </a:r>
                      <a:endParaRPr lang="en-GB" sz="1400" b="1" noProof="0"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Quality, capacity and role of each participant, including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hosting arrangements</a:t>
                      </a: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extent to which the consortium as a whole brings together the necessary expertise </a:t>
                      </a:r>
                      <a:endParaRPr lang="en-GB" sz="1400" noProof="0"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400" noProof="0"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157302"/>
                  </a:ext>
                </a:extLst>
              </a:tr>
              <a:tr h="11060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Soundness of the proposed </a:t>
                      </a:r>
                      <a:r>
                        <a:rPr lang="en-GB" sz="1400" b="1" noProof="0"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methodology</a:t>
                      </a:r>
                      <a:r>
                        <a:rPr lang="en-GB" sz="1400" noProof="0"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(including consideration of the gender dimension and other diversity aspects if relevant for the research project, and the quality of open science practices)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Suitability and quality of the measures to </a:t>
                      </a:r>
                      <a:r>
                        <a:rPr lang="en-GB" sz="1400" b="1" noProof="0"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maximise expected outcomes and impacts</a:t>
                      </a:r>
                      <a:r>
                        <a:rPr lang="en-GB" sz="1400" noProof="0">
                          <a:effectLst/>
                          <a:latin typeface="EC Square Sans Pro" panose="020B05060400000200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as set out in the dissemination and exploitation plan, including communication activities</a:t>
                      </a:r>
                      <a:endParaRPr lang="en-GB" sz="1400" noProof="0">
                        <a:solidFill>
                          <a:srgbClr val="FF0000"/>
                        </a:solidFill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just"/>
                      <a:endParaRPr lang="en-US" sz="120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4435983"/>
                  </a:ext>
                </a:extLst>
              </a:tr>
              <a:tr h="4968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Quality of the proposed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interaction between the participating organisations </a:t>
                      </a: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 light of the research and innovation objectives.</a:t>
                      </a:r>
                      <a:endParaRPr lang="en-GB" sz="1400" noProof="0"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 magnitude and importance of the project’s contribution to the expected </a:t>
                      </a:r>
                      <a:r>
                        <a:rPr lang="en-GB" sz="1400" b="1" noProof="0">
                          <a:solidFill>
                            <a:srgbClr val="000000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scientific, societal and economic impacts</a:t>
                      </a:r>
                      <a:endParaRPr lang="en-GB" sz="1400" noProof="0"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0960544"/>
                  </a:ext>
                </a:extLst>
              </a:tr>
              <a:tr h="3321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noProof="0">
                          <a:solidFill>
                            <a:schemeClr val="bg1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50%</a:t>
                      </a:r>
                      <a:endParaRPr lang="en-GB" sz="1800" b="1" noProof="0">
                        <a:solidFill>
                          <a:schemeClr val="bg1"/>
                        </a:solidFill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316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noProof="0">
                          <a:solidFill>
                            <a:schemeClr val="bg1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30%</a:t>
                      </a:r>
                      <a:endParaRPr lang="en-GB" sz="1800" noProof="0">
                        <a:solidFill>
                          <a:schemeClr val="bg1"/>
                        </a:solidFill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316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noProof="0">
                          <a:solidFill>
                            <a:schemeClr val="bg1"/>
                          </a:solidFill>
                          <a:effectLst/>
                          <a:latin typeface="EC Square Sans Pro" panose="020B05060400000200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20%</a:t>
                      </a:r>
                      <a:endParaRPr lang="en-GB" sz="1800" noProof="0">
                        <a:solidFill>
                          <a:schemeClr val="bg1"/>
                        </a:solidFill>
                        <a:effectLst/>
                        <a:latin typeface="EC Square Sans Pro" panose="020B05060400000200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31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04687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90B85542-F7E2-3548-23F8-98BCC43AE6EA}"/>
              </a:ext>
            </a:extLst>
          </p:cNvPr>
          <p:cNvSpPr txBox="1">
            <a:spLocks/>
          </p:cNvSpPr>
          <p:nvPr/>
        </p:nvSpPr>
        <p:spPr>
          <a:xfrm>
            <a:off x="542977" y="295150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8D216B"/>
                </a:solidFill>
                <a:latin typeface="EC Square Sans Pro Medium" panose="020B0500000000020004" pitchFamily="34" charset="0"/>
                <a:ea typeface="+mj-ea"/>
                <a:cs typeface="+mj-cs"/>
              </a:defRPr>
            </a:lvl1pPr>
          </a:lstStyle>
          <a:p>
            <a:r>
              <a:rPr lang="en-US" sz="4000"/>
              <a:t>Award Criteria</a:t>
            </a:r>
          </a:p>
        </p:txBody>
      </p:sp>
      <p:pic>
        <p:nvPicPr>
          <p:cNvPr id="2" name="Picture 1" descr="A red starburst sticker with white text&#10;&#10;AI-generated content may be incorrect.">
            <a:extLst>
              <a:ext uri="{FF2B5EF4-FFF2-40B4-BE49-F238E27FC236}">
                <a16:creationId xmlns:a16="http://schemas.microsoft.com/office/drawing/2014/main" id="{866ACDFF-C7D2-A8B1-F9F0-6C78D03326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51" b="98284" l="2222" r="95802">
                        <a14:foregroundMark x1="34815" y1="8578" x2="34815" y2="8578"/>
                        <a14:foregroundMark x1="50617" y1="6373" x2="50617" y2="6373"/>
                        <a14:foregroundMark x1="92346" y1="36765" x2="92346" y2="36765"/>
                        <a14:foregroundMark x1="95802" y1="51225" x2="95802" y2="51225"/>
                        <a14:foregroundMark x1="50617" y1="93873" x2="50617" y2="93873"/>
                        <a14:foregroundMark x1="4938" y1="50735" x2="4938" y2="50735"/>
                        <a14:foregroundMark x1="35309" y1="5392" x2="35309" y2="5392"/>
                        <a14:foregroundMark x1="50617" y1="3186" x2="50617" y2="3186"/>
                        <a14:foregroundMark x1="2716" y1="50735" x2="2716" y2="50735"/>
                        <a14:foregroundMark x1="49630" y1="98529" x2="49630" y2="98529"/>
                        <a14:foregroundMark x1="95309" y1="36029" x2="95309" y2="36029"/>
                        <a14:foregroundMark x1="95802" y1="64951" x2="95802" y2="64951"/>
                        <a14:foregroundMark x1="1975" y1="50490" x2="1975" y2="50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917" y="77009"/>
            <a:ext cx="1107797" cy="111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F0CF31-A27F-BF6A-02A3-C526368F9008}"/>
              </a:ext>
            </a:extLst>
          </p:cNvPr>
          <p:cNvSpPr/>
          <p:nvPr/>
        </p:nvSpPr>
        <p:spPr>
          <a:xfrm>
            <a:off x="52028" y="6198514"/>
            <a:ext cx="5100686" cy="52778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200"/>
            <a:r>
              <a:rPr lang="en-GB" sz="2200" b="1">
                <a:solidFill>
                  <a:srgbClr val="7030A0"/>
                </a:solidFill>
                <a:latin typeface="Arial"/>
                <a:cs typeface="Arial"/>
              </a:rPr>
              <a:t>The threshold for </a:t>
            </a:r>
            <a:r>
              <a:rPr lang="en-GB" sz="2200" b="1" u="sng">
                <a:solidFill>
                  <a:srgbClr val="7030A0"/>
                </a:solidFill>
                <a:latin typeface="Arial"/>
                <a:cs typeface="Arial"/>
              </a:rPr>
              <a:t>all</a:t>
            </a:r>
            <a:r>
              <a:rPr lang="en-GB" sz="2200" b="1">
                <a:solidFill>
                  <a:srgbClr val="7030A0"/>
                </a:solidFill>
                <a:latin typeface="Arial"/>
                <a:cs typeface="Arial"/>
              </a:rPr>
              <a:t> criteria will be 3</a:t>
            </a:r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9ADFF7F-8FD8-4C01-EFCA-4BF2AB03ABC0}"/>
              </a:ext>
            </a:extLst>
          </p:cNvPr>
          <p:cNvSpPr/>
          <p:nvPr/>
        </p:nvSpPr>
        <p:spPr>
          <a:xfrm>
            <a:off x="239485" y="2862984"/>
            <a:ext cx="3639788" cy="964911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4822769-6E3E-1659-27F0-FA134CBE4475}"/>
              </a:ext>
            </a:extLst>
          </p:cNvPr>
          <p:cNvSpPr/>
          <p:nvPr/>
        </p:nvSpPr>
        <p:spPr>
          <a:xfrm>
            <a:off x="135159" y="6291150"/>
            <a:ext cx="5100685" cy="34501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16957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DBDF1-1BC1-2AD3-4F76-E5ED194DB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Evaluation phases</a:t>
            </a:r>
            <a:endParaRPr lang="en-I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51ECC15-A168-E708-8FAE-63F42207BF7E}"/>
              </a:ext>
            </a:extLst>
          </p:cNvPr>
          <p:cNvSpPr txBox="1">
            <a:spLocks/>
          </p:cNvSpPr>
          <p:nvPr/>
        </p:nvSpPr>
        <p:spPr>
          <a:xfrm>
            <a:off x="1487128" y="1672493"/>
            <a:ext cx="3045644" cy="816903"/>
          </a:xfrm>
          <a:prstGeom prst="rect">
            <a:avLst/>
          </a:prstGeom>
          <a:solidFill>
            <a:srgbClr val="8D216B"/>
          </a:solidFill>
          <a:ln w="12700" cap="rnd" cmpd="sng" algn="ctr">
            <a:noFill/>
            <a:prstDash val="solid"/>
            <a:round/>
          </a:ln>
          <a:effectLst/>
        </p:spPr>
        <p:txBody>
          <a:bodyPr vert="horz" lIns="72000" tIns="72000" rIns="72000" bIns="7200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Individual </a:t>
            </a:r>
            <a:r>
              <a:rPr kumimoji="0" lang="fr-BE" sz="24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Evaluation Phase </a:t>
            </a:r>
            <a:endParaRPr kumimoji="0" lang="fr-BE" sz="4000" b="1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Picture 9" descr="Person writing in notebook">
            <a:extLst>
              <a:ext uri="{FF2B5EF4-FFF2-40B4-BE49-F238E27FC236}">
                <a16:creationId xmlns:a16="http://schemas.microsoft.com/office/drawing/2014/main" id="{CCF36516-3642-4645-4A28-405A51C30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524" y="2979861"/>
            <a:ext cx="3777210" cy="2521287"/>
          </a:xfrm>
          <a:prstGeom prst="rect">
            <a:avLst/>
          </a:prstGeom>
          <a:noFill/>
        </p:spPr>
      </p:pic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C9614BCD-9D2E-BC67-5D68-972A369144AC}"/>
              </a:ext>
            </a:extLst>
          </p:cNvPr>
          <p:cNvSpPr txBox="1">
            <a:spLocks/>
          </p:cNvSpPr>
          <p:nvPr/>
        </p:nvSpPr>
        <p:spPr>
          <a:xfrm>
            <a:off x="7773135" y="1713658"/>
            <a:ext cx="3045644" cy="816904"/>
          </a:xfrm>
          <a:prstGeom prst="rect">
            <a:avLst/>
          </a:prstGeom>
          <a:solidFill>
            <a:srgbClr val="8D216B"/>
          </a:solidFill>
          <a:ln w="12700" cap="rnd" cmpd="sng" algn="ctr">
            <a:noFill/>
            <a:prstDash val="solid"/>
            <a:round/>
          </a:ln>
          <a:effectLst/>
        </p:spPr>
        <p:txBody>
          <a:bodyPr vert="horz" lIns="72000" tIns="72000" rIns="72000" bIns="7200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Consensus Meeting phase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2" name="Picture 11" descr="People at meeting">
            <a:extLst>
              <a:ext uri="{FF2B5EF4-FFF2-40B4-BE49-F238E27FC236}">
                <a16:creationId xmlns:a16="http://schemas.microsoft.com/office/drawing/2014/main" id="{00B43C7F-A803-A4F4-652B-F661A636C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9272" y="2979861"/>
            <a:ext cx="3777210" cy="2521287"/>
          </a:xfrm>
          <a:prstGeom prst="rect">
            <a:avLst/>
          </a:prstGeom>
          <a:noFill/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A2F08EBD-9431-177C-A767-6C30BAC69586}"/>
              </a:ext>
            </a:extLst>
          </p:cNvPr>
          <p:cNvSpPr/>
          <p:nvPr/>
        </p:nvSpPr>
        <p:spPr>
          <a:xfrm>
            <a:off x="5633885" y="3362640"/>
            <a:ext cx="1450356" cy="1458467"/>
          </a:xfrm>
          <a:prstGeom prst="rightArrow">
            <a:avLst/>
          </a:prstGeom>
          <a:solidFill>
            <a:srgbClr val="8D216B"/>
          </a:solidFill>
          <a:ln w="12700" cap="rnd">
            <a:noFill/>
            <a:round/>
          </a:ln>
        </p:spPr>
        <p:txBody>
          <a:bodyPr vert="horz" lIns="72000" tIns="72000" rIns="72000" bIns="7200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399"/>
              </a:buClr>
              <a:buSzTx/>
              <a:buFont typeface="Arial"/>
              <a:buNone/>
              <a:tabLst/>
              <a:defRPr/>
            </a:pPr>
            <a:endParaRPr kumimoji="0" lang="en-IE" sz="2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66076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b="1" kern="0"/>
              <a:t>1. Policy background</a:t>
            </a:r>
            <a:endParaRPr lang="en-IE" b="1" kern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48612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556" y="717013"/>
            <a:ext cx="12087225" cy="964911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IE" sz="4000">
                <a:latin typeface="EC Square Sans Pro Medium"/>
              </a:rPr>
              <a:t>HORIZON-MSCA-2026-SE-01 – Indicative timeline</a:t>
            </a:r>
            <a:br>
              <a:rPr lang="en-IE" sz="4000"/>
            </a:br>
            <a:endParaRPr lang="en-IE"/>
          </a:p>
        </p:txBody>
      </p:sp>
      <p:graphicFrame>
        <p:nvGraphicFramePr>
          <p:cNvPr id="14" name="Content Placeholder 2">
            <a:extLst>
              <a:ext uri="{FF2B5EF4-FFF2-40B4-BE49-F238E27FC236}">
                <a16:creationId xmlns:a16="http://schemas.microsoft.com/office/drawing/2014/main" id="{BB01849E-2E96-10F8-41CF-E2D4DDC5B63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59556" y="1415143"/>
          <a:ext cx="11672888" cy="4243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9373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38"/>
    </mc:Choice>
    <mc:Fallback xmlns="">
      <p:transition spd="slow" advTm="2238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288D7-DEFB-4898-81A5-6908E778C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365125"/>
            <a:ext cx="7315199" cy="964911"/>
          </a:xfrm>
        </p:spPr>
        <p:txBody>
          <a:bodyPr anchor="ctr">
            <a:normAutofit/>
          </a:bodyPr>
          <a:lstStyle/>
          <a:p>
            <a:r>
              <a:rPr lang="en-GB" sz="4000">
                <a:latin typeface="EC Square Sans Pro Medium"/>
              </a:rPr>
              <a:t>How to find partners? </a:t>
            </a:r>
            <a:endParaRPr lang="en-GB" sz="4000">
              <a:highlight>
                <a:srgbClr val="FFFF00"/>
              </a:highlight>
            </a:endParaRP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26D7EDD9-E266-3F97-AA5B-89F2EF7F774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038600" y="1468582"/>
          <a:ext cx="7315200" cy="4708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FC3F5B6E-24B4-404A-533E-53FA5A706046}"/>
              </a:ext>
            </a:extLst>
          </p:cNvPr>
          <p:cNvSpPr/>
          <p:nvPr/>
        </p:nvSpPr>
        <p:spPr>
          <a:xfrm>
            <a:off x="4364182" y="1468581"/>
            <a:ext cx="989214" cy="964911"/>
          </a:xfrm>
          <a:prstGeom prst="ellipse">
            <a:avLst/>
          </a:prstGeom>
          <a:solidFill>
            <a:srgbClr val="FFF8F3"/>
          </a:solidFill>
          <a:ln>
            <a:solidFill>
              <a:srgbClr val="CFD5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C90E93-062B-67D7-47A2-CA9D52CBC1B8}"/>
              </a:ext>
            </a:extLst>
          </p:cNvPr>
          <p:cNvSpPr/>
          <p:nvPr/>
        </p:nvSpPr>
        <p:spPr>
          <a:xfrm>
            <a:off x="6247995" y="1468581"/>
            <a:ext cx="989214" cy="964911"/>
          </a:xfrm>
          <a:prstGeom prst="ellipse">
            <a:avLst/>
          </a:prstGeom>
          <a:solidFill>
            <a:srgbClr val="FFF8F3"/>
          </a:solidFill>
          <a:ln>
            <a:solidFill>
              <a:srgbClr val="CFD5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E224723-921B-E921-525B-800F39CB51A9}"/>
              </a:ext>
            </a:extLst>
          </p:cNvPr>
          <p:cNvSpPr/>
          <p:nvPr/>
        </p:nvSpPr>
        <p:spPr>
          <a:xfrm>
            <a:off x="5310446" y="3988525"/>
            <a:ext cx="989214" cy="964911"/>
          </a:xfrm>
          <a:prstGeom prst="ellipse">
            <a:avLst/>
          </a:prstGeom>
          <a:solidFill>
            <a:srgbClr val="FFF8F3"/>
          </a:solidFill>
          <a:ln>
            <a:solidFill>
              <a:srgbClr val="CFD5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2123D41-FD67-5E35-5DA7-2E640A1A92B8}"/>
              </a:ext>
            </a:extLst>
          </p:cNvPr>
          <p:cNvSpPr/>
          <p:nvPr/>
        </p:nvSpPr>
        <p:spPr>
          <a:xfrm>
            <a:off x="8131808" y="1468581"/>
            <a:ext cx="989214" cy="964911"/>
          </a:xfrm>
          <a:prstGeom prst="ellipse">
            <a:avLst/>
          </a:prstGeom>
          <a:solidFill>
            <a:srgbClr val="FFF8F3"/>
          </a:solidFill>
          <a:ln>
            <a:solidFill>
              <a:srgbClr val="CFD5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E8BAACB-D544-D104-7ADB-AEDF6F0AE437}"/>
              </a:ext>
            </a:extLst>
          </p:cNvPr>
          <p:cNvSpPr/>
          <p:nvPr/>
        </p:nvSpPr>
        <p:spPr>
          <a:xfrm>
            <a:off x="10015621" y="1468581"/>
            <a:ext cx="989214" cy="964911"/>
          </a:xfrm>
          <a:prstGeom prst="ellipse">
            <a:avLst/>
          </a:prstGeom>
          <a:solidFill>
            <a:srgbClr val="FFF8F3"/>
          </a:solidFill>
          <a:ln>
            <a:solidFill>
              <a:srgbClr val="CFD5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209691-5509-5752-ED5B-844D5EC10BFE}"/>
              </a:ext>
            </a:extLst>
          </p:cNvPr>
          <p:cNvSpPr/>
          <p:nvPr/>
        </p:nvSpPr>
        <p:spPr>
          <a:xfrm>
            <a:off x="7332317" y="3961451"/>
            <a:ext cx="989214" cy="964911"/>
          </a:xfrm>
          <a:prstGeom prst="ellipse">
            <a:avLst/>
          </a:prstGeom>
          <a:solidFill>
            <a:srgbClr val="FFF8F3"/>
          </a:solidFill>
          <a:ln>
            <a:solidFill>
              <a:srgbClr val="CFD5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C257E08-9621-BEEC-B491-48C93470EC4B}"/>
              </a:ext>
            </a:extLst>
          </p:cNvPr>
          <p:cNvSpPr/>
          <p:nvPr/>
        </p:nvSpPr>
        <p:spPr>
          <a:xfrm>
            <a:off x="9192836" y="3942052"/>
            <a:ext cx="989214" cy="964911"/>
          </a:xfrm>
          <a:prstGeom prst="ellipse">
            <a:avLst/>
          </a:prstGeom>
          <a:solidFill>
            <a:srgbClr val="FFF8F3"/>
          </a:solidFill>
          <a:ln>
            <a:solidFill>
              <a:srgbClr val="CFD5E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Rectangle 2" descr="Handshake">
            <a:extLst>
              <a:ext uri="{FF2B5EF4-FFF2-40B4-BE49-F238E27FC236}">
                <a16:creationId xmlns:a16="http://schemas.microsoft.com/office/drawing/2014/main" id="{2C8AA76C-E992-CD7F-CFF1-E15451D51680}"/>
              </a:ext>
            </a:extLst>
          </p:cNvPr>
          <p:cNvSpPr/>
          <p:nvPr/>
        </p:nvSpPr>
        <p:spPr>
          <a:xfrm>
            <a:off x="8166729" y="1565547"/>
            <a:ext cx="919372" cy="867945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-1455363"/>
              <a:satOff val="-83928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pic>
        <p:nvPicPr>
          <p:cNvPr id="14" name="Graphic 13" descr="Connections with solid fill">
            <a:extLst>
              <a:ext uri="{FF2B5EF4-FFF2-40B4-BE49-F238E27FC236}">
                <a16:creationId xmlns:a16="http://schemas.microsoft.com/office/drawing/2014/main" id="{BBD6734E-8E0F-5286-DF7B-8D728D367A6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441836" y="1527505"/>
            <a:ext cx="824997" cy="824997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10AE405C-72D2-C6DC-2AB5-79A2C09E83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18684" y="1675601"/>
            <a:ext cx="647836" cy="647836"/>
          </a:xfrm>
          <a:prstGeom prst="rect">
            <a:avLst/>
          </a:prstGeom>
        </p:spPr>
      </p:pic>
      <p:pic>
        <p:nvPicPr>
          <p:cNvPr id="18" name="Graphic 17" descr="Money outline">
            <a:extLst>
              <a:ext uri="{FF2B5EF4-FFF2-40B4-BE49-F238E27FC236}">
                <a16:creationId xmlns:a16="http://schemas.microsoft.com/office/drawing/2014/main" id="{16A52F8A-6213-9C39-0301-C945C21C17E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182050" y="1549107"/>
            <a:ext cx="715935" cy="715935"/>
          </a:xfrm>
          <a:prstGeom prst="rect">
            <a:avLst/>
          </a:prstGeom>
        </p:spPr>
      </p:pic>
      <p:pic>
        <p:nvPicPr>
          <p:cNvPr id="20" name="Graphic 19" descr="Smart Phone with solid fill">
            <a:extLst>
              <a:ext uri="{FF2B5EF4-FFF2-40B4-BE49-F238E27FC236}">
                <a16:creationId xmlns:a16="http://schemas.microsoft.com/office/drawing/2014/main" id="{0C0B93B4-AF95-A757-A9F4-F2B0919E07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57997" y="4134698"/>
            <a:ext cx="694112" cy="694112"/>
          </a:xfrm>
          <a:prstGeom prst="rect">
            <a:avLst/>
          </a:prstGeom>
        </p:spPr>
      </p:pic>
      <p:pic>
        <p:nvPicPr>
          <p:cNvPr id="22" name="Graphic 21" descr="Receiver with solid fill">
            <a:extLst>
              <a:ext uri="{FF2B5EF4-FFF2-40B4-BE49-F238E27FC236}">
                <a16:creationId xmlns:a16="http://schemas.microsoft.com/office/drawing/2014/main" id="{C108D64B-F4CE-B04B-7922-34677A47389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391998" y="4090411"/>
            <a:ext cx="668191" cy="668191"/>
          </a:xfrm>
          <a:prstGeom prst="rect">
            <a:avLst/>
          </a:prstGeom>
        </p:spPr>
      </p:pic>
      <p:pic>
        <p:nvPicPr>
          <p:cNvPr id="24" name="Graphic 23" descr="Earth globe: Africa and Europe with solid fill">
            <a:extLst>
              <a:ext uri="{FF2B5EF4-FFF2-40B4-BE49-F238E27FC236}">
                <a16:creationId xmlns:a16="http://schemas.microsoft.com/office/drawing/2014/main" id="{14EABB58-2B61-BD93-84A7-D213D564515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437416" y="4059002"/>
            <a:ext cx="769808" cy="76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954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61" y="243647"/>
            <a:ext cx="10515600" cy="964911"/>
          </a:xfrm>
        </p:spPr>
        <p:txBody>
          <a:bodyPr>
            <a:normAutofit/>
          </a:bodyPr>
          <a:lstStyle/>
          <a:p>
            <a:r>
              <a:rPr lang="en-GB" sz="4000"/>
              <a:t>How to find partners F&amp;T opportunities</a:t>
            </a:r>
            <a:endParaRPr lang="en-IE" sz="40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823800-6475-0914-413F-4DC6EAE10C4B}"/>
              </a:ext>
            </a:extLst>
          </p:cNvPr>
          <p:cNvGrpSpPr/>
          <p:nvPr/>
        </p:nvGrpSpPr>
        <p:grpSpPr>
          <a:xfrm>
            <a:off x="650461" y="1208558"/>
            <a:ext cx="5929240" cy="4074354"/>
            <a:chOff x="650461" y="1208558"/>
            <a:chExt cx="5929240" cy="407435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A253575-B5DC-ED14-E39C-61C9AEB694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0461" y="1208558"/>
              <a:ext cx="5929240" cy="4074354"/>
            </a:xfrm>
            <a:prstGeom prst="rect">
              <a:avLst/>
            </a:prstGeom>
          </p:spPr>
        </p:pic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F4A6492-1E12-3E13-01C4-F13FFD64ADC4}"/>
                </a:ext>
              </a:extLst>
            </p:cNvPr>
            <p:cNvSpPr/>
            <p:nvPr/>
          </p:nvSpPr>
          <p:spPr>
            <a:xfrm>
              <a:off x="1160060" y="3224283"/>
              <a:ext cx="1719618" cy="40943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6EDADE40-C251-6E08-F03B-CB2349EC9D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624" y="2470245"/>
            <a:ext cx="7323704" cy="3358319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2F55487-7FC0-0E8D-8E1B-52D59DEAB7EF}"/>
              </a:ext>
            </a:extLst>
          </p:cNvPr>
          <p:cNvCxnSpPr/>
          <p:nvPr/>
        </p:nvCxnSpPr>
        <p:spPr>
          <a:xfrm>
            <a:off x="2879678" y="3428999"/>
            <a:ext cx="1510946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9622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EA85754-1512-8185-1F84-AB9C604611D7}"/>
              </a:ext>
            </a:extLst>
          </p:cNvPr>
          <p:cNvSpPr/>
          <p:nvPr/>
        </p:nvSpPr>
        <p:spPr>
          <a:xfrm>
            <a:off x="-1" y="0"/>
            <a:ext cx="5921829" cy="6858000"/>
          </a:xfrm>
          <a:prstGeom prst="rect">
            <a:avLst/>
          </a:prstGeom>
          <a:solidFill>
            <a:srgbClr val="BF27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46438C-A3D1-320E-96EB-37EC99F0878D}"/>
              </a:ext>
            </a:extLst>
          </p:cNvPr>
          <p:cNvSpPr/>
          <p:nvPr/>
        </p:nvSpPr>
        <p:spPr>
          <a:xfrm>
            <a:off x="1" y="0"/>
            <a:ext cx="682170" cy="6858000"/>
          </a:xfrm>
          <a:prstGeom prst="rect">
            <a:avLst/>
          </a:prstGeom>
          <a:solidFill>
            <a:srgbClr val="8D21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C5878D60-3420-42CC-BEF8-8B5696B7E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441" y="198581"/>
            <a:ext cx="10515600" cy="96491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BE" sz="4000">
                <a:solidFill>
                  <a:schemeClr val="bg1"/>
                </a:solidFill>
                <a:latin typeface="EC Square Sans Pro Medium"/>
                <a:cs typeface="Arial"/>
              </a:rPr>
              <a:t>Tips and tricks </a:t>
            </a:r>
            <a:endParaRPr lang="fr-BE" sz="4000">
              <a:solidFill>
                <a:schemeClr val="bg1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F76DBAA3-C152-4E02-AF2C-E2E2A8F208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1147576"/>
              </p:ext>
            </p:extLst>
          </p:nvPr>
        </p:nvGraphicFramePr>
        <p:xfrm>
          <a:off x="838200" y="1468438"/>
          <a:ext cx="10515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683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57"/>
    </mc:Choice>
    <mc:Fallback xmlns="">
      <p:transition spd="slow" advTm="28357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EB08CC0-6AB3-4434-A5C2-C375C3AAF9EB}"/>
              </a:ext>
            </a:extLst>
          </p:cNvPr>
          <p:cNvSpPr txBox="1">
            <a:spLocks/>
          </p:cNvSpPr>
          <p:nvPr/>
        </p:nvSpPr>
        <p:spPr>
          <a:xfrm>
            <a:off x="723900" y="803421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8D216B"/>
                </a:solidFill>
                <a:latin typeface="EC Square Sans Pro Medium" panose="020B0500000000020004" pitchFamily="34" charset="0"/>
                <a:ea typeface="+mj-ea"/>
                <a:cs typeface="+mj-cs"/>
              </a:defRPr>
            </a:lvl1pPr>
          </a:lstStyle>
          <a:p>
            <a:endParaRPr lang="en-IE" sz="40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0821F7-C995-042F-5807-841919E2FD53}"/>
              </a:ext>
            </a:extLst>
          </p:cNvPr>
          <p:cNvSpPr txBox="1"/>
          <p:nvPr/>
        </p:nvSpPr>
        <p:spPr>
          <a:xfrm>
            <a:off x="1244600" y="1648400"/>
            <a:ext cx="9483271" cy="390876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en-IE" sz="4000" dirty="0">
              <a:solidFill>
                <a:srgbClr val="0F5494"/>
              </a:solidFill>
              <a:latin typeface="EC Square Sans Pro Medium"/>
            </a:endParaRPr>
          </a:p>
          <a:p>
            <a:r>
              <a:rPr lang="en-US" sz="3200" dirty="0">
                <a:solidFill>
                  <a:srgbClr val="0F5494"/>
                </a:solidFill>
                <a:latin typeface="EC Square Sans Pro" panose="020B0506040000020004" pitchFamily="34" charset="0"/>
                <a:cs typeface="Arial"/>
              </a:rPr>
              <a:t>For questions about </a:t>
            </a:r>
          </a:p>
          <a:p>
            <a:r>
              <a:rPr lang="en-US" sz="3200" dirty="0">
                <a:solidFill>
                  <a:srgbClr val="0F5494"/>
                </a:solidFill>
                <a:latin typeface="EC Square Sans Pro" panose="020B0506040000020004" pitchFamily="34" charset="0"/>
                <a:cs typeface="Arial"/>
              </a:rPr>
              <a:t>research and Horizon Europe </a:t>
            </a:r>
          </a:p>
          <a:p>
            <a:r>
              <a:rPr lang="en-US" sz="3200" dirty="0">
                <a:solidFill>
                  <a:srgbClr val="0F5494"/>
                </a:solidFill>
                <a:latin typeface="EC Square Sans Pro"/>
                <a:cs typeface="Arial"/>
              </a:rPr>
              <a:t>please</a:t>
            </a:r>
            <a:r>
              <a:rPr lang="en-IE" sz="3200" dirty="0">
                <a:solidFill>
                  <a:srgbClr val="0F5494"/>
                </a:solidFill>
                <a:latin typeface="EC Square Sans Pro"/>
                <a:cs typeface="Calibri"/>
              </a:rPr>
              <a:t> </a:t>
            </a:r>
            <a:r>
              <a:rPr lang="en-US" sz="3200" dirty="0">
                <a:solidFill>
                  <a:srgbClr val="0F5494"/>
                </a:solidFill>
                <a:latin typeface="EC Square Sans Pro"/>
                <a:cs typeface="Arial"/>
              </a:rPr>
              <a:t>contact </a:t>
            </a:r>
          </a:p>
          <a:p>
            <a:r>
              <a:rPr lang="en-US" sz="3200" dirty="0">
                <a:solidFill>
                  <a:srgbClr val="0F5494"/>
                </a:solidFill>
                <a:latin typeface="EC Square Sans Pro"/>
                <a:cs typeface="Arial"/>
              </a:rPr>
              <a:t>the </a:t>
            </a:r>
            <a:r>
              <a:rPr lang="en-US" sz="3200" dirty="0">
                <a:solidFill>
                  <a:srgbClr val="4D4D4D"/>
                </a:solidFill>
                <a:latin typeface="EC Square Sans Pro"/>
                <a:cs typeface="Arial"/>
                <a:hlinkClick r:id="rId3"/>
              </a:rPr>
              <a:t>Research Enquiry Service (europa.eu)</a:t>
            </a:r>
            <a:endParaRPr lang="en-IE" sz="3200" dirty="0">
              <a:solidFill>
                <a:srgbClr val="0F5494"/>
              </a:solidFill>
              <a:latin typeface="EC Square Sans Pro"/>
              <a:ea typeface="Calibri"/>
              <a:cs typeface="Calibri"/>
            </a:endParaRPr>
          </a:p>
          <a:p>
            <a:endParaRPr lang="en-US" sz="4000" b="1" dirty="0">
              <a:solidFill>
                <a:srgbClr val="0F5494"/>
              </a:solidFill>
              <a:cs typeface="Arial"/>
            </a:endParaRPr>
          </a:p>
          <a:p>
            <a:endParaRPr lang="en-IE" sz="4000" b="1" dirty="0">
              <a:solidFill>
                <a:srgbClr val="0F5494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48D82D-659C-55C9-D42C-9C07DE46FEA6}"/>
              </a:ext>
            </a:extLst>
          </p:cNvPr>
          <p:cNvSpPr txBox="1"/>
          <p:nvPr/>
        </p:nvSpPr>
        <p:spPr>
          <a:xfrm>
            <a:off x="1244600" y="931933"/>
            <a:ext cx="8427357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000">
                <a:solidFill>
                  <a:srgbClr val="8D216B"/>
                </a:solidFill>
                <a:latin typeface="EC Square Sans Pro Medium"/>
                <a:cs typeface="Arial"/>
              </a:rPr>
              <a:t>Research Enquiry Service</a:t>
            </a:r>
            <a:endParaRPr lang="en-US" sz="4000">
              <a:latin typeface="EC Square Sans Pro Medium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18092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2892A-A4C0-262C-A5C2-CE936DD5D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Learn more about this call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FD4CD-8804-E69F-04FB-B6A8885F7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IE" dirty="0"/>
              <a:t> </a:t>
            </a:r>
          </a:p>
          <a:p>
            <a:pPr marL="0" indent="0">
              <a:buNone/>
            </a:pPr>
            <a:r>
              <a:rPr lang="en-IE" sz="3800" dirty="0">
                <a:solidFill>
                  <a:srgbClr val="2B409B"/>
                </a:solidFill>
              </a:rPr>
              <a:t>	Check out our info session video </a:t>
            </a:r>
            <a:r>
              <a:rPr lang="en-IE" dirty="0"/>
              <a:t>⬇️</a:t>
            </a:r>
          </a:p>
          <a:p>
            <a:pPr marL="0" indent="0">
              <a:buNone/>
            </a:pPr>
            <a:br>
              <a:rPr lang="en-IE" dirty="0"/>
            </a:br>
            <a:r>
              <a:rPr lang="en-IE" dirty="0"/>
              <a:t>	</a:t>
            </a:r>
            <a:r>
              <a:rPr lang="en-IE" dirty="0">
                <a:solidFill>
                  <a:srgbClr val="2B409B"/>
                </a:solidFill>
              </a:rPr>
              <a:t>Watch here: </a:t>
            </a:r>
            <a:r>
              <a:rPr lang="en-IE" b="1" u="sng" dirty="0">
                <a:hlinkClick r:id="rId3"/>
              </a:rPr>
              <a:t>https://lnkd.in/g9XqFxPX</a:t>
            </a:r>
            <a:endParaRPr lang="en-IE" b="1" u="sng" dirty="0"/>
          </a:p>
          <a:p>
            <a:pPr marL="0" indent="0">
              <a:buNone/>
            </a:pPr>
            <a:endParaRPr lang="en-IE" dirty="0"/>
          </a:p>
          <a:p>
            <a:pPr marL="0" indent="0">
              <a:buNone/>
            </a:pPr>
            <a:r>
              <a:rPr lang="en-IE" dirty="0">
                <a:solidFill>
                  <a:srgbClr val="2B409B"/>
                </a:solidFill>
              </a:rPr>
              <a:t>	Join our live Q&amp;A session on 3 March 2026, 15:00 - 17:00 (CET) 	</a:t>
            </a:r>
            <a:r>
              <a:rPr lang="en-IE" b="1" u="sng" dirty="0">
                <a:hlinkClick r:id="rId4"/>
              </a:rPr>
              <a:t>https://lnkd.in/gjUMTPtE</a:t>
            </a:r>
            <a:br>
              <a:rPr lang="en-IE" dirty="0"/>
            </a:br>
            <a:br>
              <a:rPr lang="en-IE" dirty="0"/>
            </a:br>
            <a:r>
              <a:rPr lang="en-IE" dirty="0"/>
              <a:t>	</a:t>
            </a:r>
            <a:r>
              <a:rPr lang="en-IE" dirty="0">
                <a:solidFill>
                  <a:srgbClr val="2B409B"/>
                </a:solidFill>
              </a:rPr>
              <a:t>You can already submit your questions via </a:t>
            </a:r>
            <a:r>
              <a:rPr lang="en-IE" dirty="0" err="1">
                <a:solidFill>
                  <a:srgbClr val="2B409B"/>
                </a:solidFill>
              </a:rPr>
              <a:t>Slido</a:t>
            </a:r>
            <a:r>
              <a:rPr lang="en-IE" dirty="0">
                <a:solidFill>
                  <a:srgbClr val="2B409B"/>
                </a:solidFill>
              </a:rPr>
              <a:t>: 	</a:t>
            </a:r>
            <a:r>
              <a:rPr lang="en-IE" b="1" u="sng" dirty="0">
                <a:hlinkClick r:id="rId5"/>
              </a:rPr>
              <a:t>https://lnkd.in/gpn85yV2</a:t>
            </a:r>
            <a:br>
              <a:rPr lang="en-IE" dirty="0"/>
            </a:br>
            <a:br>
              <a:rPr lang="en-IE" dirty="0"/>
            </a:br>
            <a:endParaRPr lang="en-IE" dirty="0"/>
          </a:p>
          <a:p>
            <a:pPr marL="0" indent="0">
              <a:buNone/>
            </a:pPr>
            <a:endParaRPr lang="en-IE" dirty="0"/>
          </a:p>
          <a:p>
            <a:endParaRPr lang="en-IE" dirty="0"/>
          </a:p>
        </p:txBody>
      </p:sp>
      <p:pic>
        <p:nvPicPr>
          <p:cNvPr id="5" name="Graphic 4" descr="Clapper board outline">
            <a:extLst>
              <a:ext uri="{FF2B5EF4-FFF2-40B4-BE49-F238E27FC236}">
                <a16:creationId xmlns:a16="http://schemas.microsoft.com/office/drawing/2014/main" id="{46C69EE8-8294-82FA-0F14-4673977D5F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852" y="2069432"/>
            <a:ext cx="914400" cy="914400"/>
          </a:xfrm>
          <a:prstGeom prst="rect">
            <a:avLst/>
          </a:prstGeom>
        </p:spPr>
      </p:pic>
      <p:pic>
        <p:nvPicPr>
          <p:cNvPr id="9" name="Graphic 8" descr="Questions outline">
            <a:extLst>
              <a:ext uri="{FF2B5EF4-FFF2-40B4-BE49-F238E27FC236}">
                <a16:creationId xmlns:a16="http://schemas.microsoft.com/office/drawing/2014/main" id="{3F39ADAE-3933-4EF5-F41E-E9ED9A6D3C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5852" y="398172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099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23F3C-C13F-2366-9945-7260EA81D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3091" y="1600200"/>
            <a:ext cx="4206734" cy="3201297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000" i="1"/>
              <a:t>“Nothing in life is </a:t>
            </a:r>
            <a:br>
              <a:rPr lang="en-US" sz="4000" i="1"/>
            </a:br>
            <a:r>
              <a:rPr lang="en-US" sz="4000" i="1"/>
              <a:t>to be feared; it is only </a:t>
            </a:r>
            <a:br>
              <a:rPr lang="en-US" sz="4000" i="1"/>
            </a:br>
            <a:r>
              <a:rPr lang="en-US" sz="4000" i="1"/>
              <a:t>to be</a:t>
            </a:r>
            <a:endParaRPr lang="en-IE" sz="4000" i="1"/>
          </a:p>
        </p:txBody>
      </p:sp>
      <p:pic>
        <p:nvPicPr>
          <p:cNvPr id="5" name="Picture 4" descr="A person with a black jacket&#10;&#10;AI-generated content may be incorrect.">
            <a:extLst>
              <a:ext uri="{FF2B5EF4-FFF2-40B4-BE49-F238E27FC236}">
                <a16:creationId xmlns:a16="http://schemas.microsoft.com/office/drawing/2014/main" id="{7BBB8EF5-EC81-526F-0C66-1F053C23C5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808" y="249391"/>
            <a:ext cx="11834071" cy="579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418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43109"/>
            <a:ext cx="10515600" cy="964911"/>
          </a:xfrm>
        </p:spPr>
        <p:txBody>
          <a:bodyPr/>
          <a:lstStyle/>
          <a:p>
            <a:r>
              <a:rPr lang="es-ES" err="1">
                <a:latin typeface="EC Square Sans Cond Pro Medium" panose="020B0606000000020004" pitchFamily="34" charset="0"/>
                <a:cs typeface="EC Square Sans Pro"/>
              </a:rPr>
              <a:t>Thank</a:t>
            </a:r>
            <a:r>
              <a:rPr lang="es-ES">
                <a:latin typeface="EC Square Sans Cond Pro Medium" panose="020B0606000000020004" pitchFamily="34" charset="0"/>
                <a:cs typeface="EC Square Sans Pro"/>
              </a:rPr>
              <a:t> </a:t>
            </a:r>
            <a:r>
              <a:rPr lang="es-ES" err="1">
                <a:latin typeface="EC Square Sans Cond Pro Medium" panose="020B0606000000020004" pitchFamily="34" charset="0"/>
                <a:cs typeface="EC Square Sans Pro"/>
              </a:rPr>
              <a:t>you</a:t>
            </a:r>
            <a:r>
              <a:rPr lang="es-ES">
                <a:latin typeface="EC Square Sans Cond Pro Medium" panose="020B0606000000020004" pitchFamily="34" charset="0"/>
                <a:cs typeface="EC Square Sans Pro"/>
              </a:rPr>
              <a:t>!</a:t>
            </a:r>
            <a:endParaRPr lang="fr-BE">
              <a:latin typeface="EC Square Sans Cond Pro Medium" panose="020B0606000000020004" pitchFamily="34" charset="0"/>
              <a:cs typeface="EC Square Sans Pro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838200" y="2913304"/>
            <a:ext cx="10515600" cy="228954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2000" kern="1200">
                <a:solidFill>
                  <a:schemeClr val="tx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>
                <a:solidFill>
                  <a:srgbClr val="93168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3"/>
              </a:rPr>
              <a:t>European Research Executive Agency</a:t>
            </a:r>
            <a:endParaRPr lang="en-US" b="1">
              <a:solidFill>
                <a:srgbClr val="8D21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>
                <a:solidFill>
                  <a:srgbClr val="8D21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#MSCA #HorizonEU</a:t>
            </a:r>
          </a:p>
          <a:p>
            <a:r>
              <a:rPr lang="en-US" b="1">
                <a:solidFill>
                  <a:srgbClr val="8D21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@REA_research @MSCActions</a:t>
            </a:r>
          </a:p>
          <a:p>
            <a:r>
              <a:rPr lang="en-IE" sz="2400">
                <a:hlinkClick r:id="rId4"/>
              </a:rPr>
              <a:t>Horizon Europe: Marie Skłodowska-Curie Actions - European Research Executive Agency</a:t>
            </a:r>
            <a:endParaRPr lang="en-US" sz="2500">
              <a:solidFill>
                <a:srgbClr val="3B383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5256932" y="2574231"/>
            <a:ext cx="1678136" cy="0"/>
          </a:xfrm>
          <a:prstGeom prst="line">
            <a:avLst/>
          </a:prstGeom>
          <a:ln w="38100" cmpd="sng">
            <a:solidFill>
              <a:srgbClr val="8D216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256932" y="5205163"/>
            <a:ext cx="1678136" cy="0"/>
          </a:xfrm>
          <a:prstGeom prst="line">
            <a:avLst/>
          </a:prstGeom>
          <a:ln w="19050" cmpd="sng">
            <a:solidFill>
              <a:srgbClr val="8D216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57" y="3837949"/>
            <a:ext cx="592602" cy="64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086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024" y="495614"/>
            <a:ext cx="10515600" cy="698459"/>
          </a:xfrm>
        </p:spPr>
        <p:txBody>
          <a:bodyPr>
            <a:noAutofit/>
          </a:bodyPr>
          <a:lstStyle/>
          <a:p>
            <a:r>
              <a:rPr lang="en-GB" sz="4000"/>
              <a:t>The MSCA under Horizon Europe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44398" y="5334022"/>
            <a:ext cx="70192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b="1" kern="0" cap="all">
                <a:solidFill>
                  <a:srgbClr val="034EA2"/>
                </a:solidFill>
                <a:latin typeface="Arial"/>
              </a:rPr>
              <a:t>Widening Participation and Strengthening the European</a:t>
            </a:r>
            <a:r>
              <a:rPr lang="en-GB" sz="1100" b="1" kern="0">
                <a:solidFill>
                  <a:srgbClr val="FFFFFF"/>
                </a:solidFill>
                <a:latin typeface="Arial"/>
              </a:rPr>
              <a:t> </a:t>
            </a:r>
            <a:r>
              <a:rPr lang="en-GB" sz="1100" b="1" kern="0" cap="all">
                <a:solidFill>
                  <a:srgbClr val="034EA2"/>
                </a:solidFill>
                <a:latin typeface="Arial"/>
              </a:rPr>
              <a:t>Research Area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57824" y="5740776"/>
            <a:ext cx="3240000" cy="430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b="1" kern="0">
                <a:solidFill>
                  <a:srgbClr val="034EA2"/>
                </a:solidFill>
                <a:latin typeface="Arial"/>
              </a:rPr>
              <a:t>Reforming &amp; enhancing the European R&amp;I system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051" y="5740776"/>
            <a:ext cx="3240000" cy="43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100" b="1" kern="0">
                <a:solidFill>
                  <a:srgbClr val="034EA2"/>
                </a:solidFill>
                <a:latin typeface="Arial"/>
              </a:rPr>
              <a:t>Widening participation &amp; spreading excellence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32869" y="1545162"/>
            <a:ext cx="2314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>
                <a:solidFill>
                  <a:srgbClr val="931680"/>
                </a:solidFill>
                <a:latin typeface="Arial"/>
              </a:rPr>
              <a:t>Pillar III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 cap="all">
                <a:solidFill>
                  <a:srgbClr val="034EA2"/>
                </a:solidFill>
                <a:latin typeface="Arial"/>
              </a:rPr>
              <a:t>Innovative</a:t>
            </a:r>
            <a:r>
              <a:rPr lang="en-GB" sz="1400" kern="0">
                <a:solidFill>
                  <a:srgbClr val="FFFFFF"/>
                </a:solidFill>
                <a:latin typeface="Arial"/>
              </a:rPr>
              <a:t> </a:t>
            </a:r>
            <a:r>
              <a:rPr lang="en-GB" sz="1400" b="1" kern="0" cap="all">
                <a:solidFill>
                  <a:srgbClr val="034EA2"/>
                </a:solidFill>
                <a:latin typeface="Arial"/>
              </a:rPr>
              <a:t>Europe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710876" y="2598164"/>
            <a:ext cx="2786941" cy="73866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400" b="1" kern="0">
              <a:solidFill>
                <a:srgbClr val="034EA2"/>
              </a:solidFill>
              <a:latin typeface="Arial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>
                <a:solidFill>
                  <a:srgbClr val="034EA2"/>
                </a:solidFill>
                <a:latin typeface="Arial"/>
              </a:rPr>
              <a:t>European Innovation Council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400" b="1" kern="0">
              <a:solidFill>
                <a:srgbClr val="034EA2"/>
              </a:solidFill>
              <a:latin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10876" y="3435448"/>
            <a:ext cx="2786941" cy="95410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400" b="1" kern="0">
              <a:solidFill>
                <a:srgbClr val="034EA2"/>
              </a:solidFill>
              <a:latin typeface="Arial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>
                <a:solidFill>
                  <a:srgbClr val="034EA2"/>
                </a:solidFill>
                <a:latin typeface="Arial"/>
              </a:rPr>
              <a:t>European Innovation Ecosystems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400" b="1" kern="0">
              <a:solidFill>
                <a:srgbClr val="034EA2"/>
              </a:solidFill>
              <a:latin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10876" y="4471879"/>
            <a:ext cx="2786941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>
                <a:solidFill>
                  <a:srgbClr val="034EA2"/>
                </a:solidFill>
                <a:latin typeface="Arial"/>
              </a:rPr>
              <a:t>European Institute of Innovation &amp; Technology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630" y="1410624"/>
            <a:ext cx="944492" cy="94449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377819" y="1703867"/>
            <a:ext cx="2129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>
                <a:solidFill>
                  <a:srgbClr val="931680"/>
                </a:solidFill>
                <a:latin typeface="Arial"/>
              </a:rPr>
              <a:t>Pillar I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 cap="all">
                <a:solidFill>
                  <a:srgbClr val="034EA2"/>
                </a:solidFill>
                <a:latin typeface="Arial"/>
              </a:rPr>
              <a:t>Excellent Science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55558" y="2598164"/>
            <a:ext cx="2303375" cy="9079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br>
              <a:rPr lang="en-GB" sz="1400" b="1" kern="0">
                <a:solidFill>
                  <a:srgbClr val="034EA2"/>
                </a:solidFill>
                <a:latin typeface="Arial"/>
              </a:rPr>
            </a:br>
            <a:r>
              <a:rPr lang="en-GB" sz="1400" b="1" kern="0">
                <a:solidFill>
                  <a:srgbClr val="034EA2"/>
                </a:solidFill>
                <a:latin typeface="Arial"/>
              </a:rPr>
              <a:t>European Research Council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100" b="1" kern="0">
              <a:solidFill>
                <a:srgbClr val="034EA2"/>
              </a:solidFill>
              <a:latin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45" y="1334303"/>
            <a:ext cx="976478" cy="907941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260178" y="3692054"/>
            <a:ext cx="2303376" cy="523220"/>
          </a:xfrm>
          <a:prstGeom prst="rect">
            <a:avLst/>
          </a:prstGeom>
          <a:solidFill>
            <a:srgbClr val="8D3A96"/>
          </a:solidFill>
          <a:ln w="28575" cmpd="sng">
            <a:solidFill>
              <a:srgbClr val="8D216B"/>
            </a:solidFill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>
                <a:solidFill>
                  <a:srgbClr val="F5F5F5"/>
                </a:solidFill>
                <a:latin typeface="Arial"/>
              </a:rPr>
              <a:t>Marie </a:t>
            </a:r>
            <a:r>
              <a:rPr lang="en-GB" sz="1400" b="1" kern="0" err="1">
                <a:solidFill>
                  <a:srgbClr val="F5F5F5"/>
                </a:solidFill>
                <a:latin typeface="Arial"/>
              </a:rPr>
              <a:t>Skłodowska</a:t>
            </a:r>
            <a:r>
              <a:rPr lang="en-GB" sz="1400" b="1" kern="0">
                <a:solidFill>
                  <a:srgbClr val="F5F5F5"/>
                </a:solidFill>
                <a:latin typeface="Arial"/>
              </a:rPr>
              <a:t>-Curie Actions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55559" y="4384735"/>
            <a:ext cx="2303376" cy="4770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100" b="1" kern="0">
              <a:solidFill>
                <a:srgbClr val="034EA2"/>
              </a:solidFill>
              <a:latin typeface="Arial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>
                <a:solidFill>
                  <a:srgbClr val="034EA2"/>
                </a:solidFill>
                <a:latin typeface="Arial"/>
              </a:rPr>
              <a:t>Research Infrastructures</a:t>
            </a:r>
            <a:endParaRPr lang="en-GB" sz="1100" b="1" kern="0">
              <a:solidFill>
                <a:srgbClr val="034EA2"/>
              </a:solidFill>
              <a:latin typeface="Arial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917374" y="1385817"/>
            <a:ext cx="0" cy="3651552"/>
          </a:xfrm>
          <a:prstGeom prst="line">
            <a:avLst/>
          </a:prstGeom>
          <a:ln w="28575" cmpd="sng">
            <a:solidFill>
              <a:srgbClr val="8D216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094640" y="1534118"/>
            <a:ext cx="2585236" cy="962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>
                <a:solidFill>
                  <a:srgbClr val="931680"/>
                </a:solidFill>
                <a:latin typeface="Arial"/>
              </a:rPr>
              <a:t>Pillar II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 cap="all">
                <a:solidFill>
                  <a:srgbClr val="034EA2"/>
                </a:solidFill>
                <a:latin typeface="Arial"/>
              </a:rPr>
              <a:t>Global Challenges &amp; European Industrial Competitiveness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276059" y="2590943"/>
            <a:ext cx="2347123" cy="161582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108000" indent="-10800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Font typeface="Arial" panose="020B0604020202020204" pitchFamily="34" charset="0"/>
              <a:buChar char="•"/>
              <a:defRPr/>
            </a:pPr>
            <a:r>
              <a:rPr lang="en-GB" sz="1100" b="1" kern="0">
                <a:solidFill>
                  <a:srgbClr val="034EA2"/>
                </a:solidFill>
                <a:latin typeface="Arial"/>
              </a:rPr>
              <a:t>Health</a:t>
            </a:r>
          </a:p>
          <a:p>
            <a:pPr marL="108000" indent="-10800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Font typeface="Arial" panose="020B0604020202020204" pitchFamily="34" charset="0"/>
              <a:buChar char="•"/>
              <a:defRPr/>
            </a:pPr>
            <a:r>
              <a:rPr lang="en-GB" sz="1100" b="1" kern="0">
                <a:solidFill>
                  <a:srgbClr val="034EA2"/>
                </a:solidFill>
                <a:latin typeface="Arial"/>
              </a:rPr>
              <a:t>Culture, Creativity &amp; Inclusive Society </a:t>
            </a:r>
          </a:p>
          <a:p>
            <a:pPr marL="108000" indent="-10800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Font typeface="Arial" panose="020B0604020202020204" pitchFamily="34" charset="0"/>
              <a:buChar char="•"/>
              <a:defRPr/>
            </a:pPr>
            <a:r>
              <a:rPr lang="en-GB" sz="1100" b="1" kern="0">
                <a:solidFill>
                  <a:srgbClr val="034EA2"/>
                </a:solidFill>
                <a:latin typeface="Arial"/>
              </a:rPr>
              <a:t>Civil Security for Society</a:t>
            </a:r>
          </a:p>
          <a:p>
            <a:pPr marL="108000" indent="-10800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Font typeface="Arial" panose="020B0604020202020204" pitchFamily="34" charset="0"/>
              <a:buChar char="•"/>
              <a:defRPr/>
            </a:pPr>
            <a:r>
              <a:rPr lang="en-GB" sz="1100" b="1" kern="0">
                <a:solidFill>
                  <a:srgbClr val="034EA2"/>
                </a:solidFill>
                <a:latin typeface="Arial"/>
              </a:rPr>
              <a:t>Digital, Industry &amp; Space</a:t>
            </a:r>
          </a:p>
          <a:p>
            <a:pPr marL="108000" indent="-10800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Font typeface="Arial" panose="020B0604020202020204" pitchFamily="34" charset="0"/>
              <a:buChar char="•"/>
              <a:defRPr/>
            </a:pPr>
            <a:r>
              <a:rPr lang="en-GB" sz="1100" b="1" kern="0">
                <a:solidFill>
                  <a:srgbClr val="034EA2"/>
                </a:solidFill>
                <a:latin typeface="Arial"/>
              </a:rPr>
              <a:t>Climate, Energy &amp; Mobility</a:t>
            </a:r>
          </a:p>
          <a:p>
            <a:pPr marL="108000" indent="-10800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Font typeface="Arial" panose="020B0604020202020204" pitchFamily="34" charset="0"/>
              <a:buChar char="•"/>
              <a:defRPr/>
            </a:pPr>
            <a:r>
              <a:rPr lang="en-GB" sz="1100" b="1" kern="0">
                <a:solidFill>
                  <a:srgbClr val="034EA2"/>
                </a:solidFill>
                <a:latin typeface="Arial"/>
              </a:rPr>
              <a:t>Food, </a:t>
            </a:r>
            <a:r>
              <a:rPr lang="en-GB" sz="1100" b="1" kern="0" err="1">
                <a:solidFill>
                  <a:srgbClr val="034EA2"/>
                </a:solidFill>
                <a:latin typeface="Arial"/>
              </a:rPr>
              <a:t>Bioeconomy</a:t>
            </a:r>
            <a:r>
              <a:rPr lang="en-GB" sz="1100" b="1" kern="0">
                <a:solidFill>
                  <a:srgbClr val="034EA2"/>
                </a:solidFill>
                <a:latin typeface="Arial"/>
              </a:rPr>
              <a:t>, Natural Resources, Agriculture &amp; Environment</a:t>
            </a:r>
          </a:p>
        </p:txBody>
      </p:sp>
      <p:sp>
        <p:nvSpPr>
          <p:cNvPr id="36" name="TextBox 35"/>
          <p:cNvSpPr txBox="1"/>
          <p:nvPr/>
        </p:nvSpPr>
        <p:spPr>
          <a:xfrm rot="16200000">
            <a:off x="4231249" y="3258511"/>
            <a:ext cx="1621652" cy="28038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200" b="1" kern="0">
                <a:solidFill>
                  <a:srgbClr val="034EA2"/>
                </a:solidFill>
                <a:latin typeface="Arial"/>
              </a:rPr>
              <a:t>Clusters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829" y="1431640"/>
            <a:ext cx="893399" cy="89392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5289774" y="4308849"/>
            <a:ext cx="2344745" cy="6924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400" b="1" kern="0">
              <a:solidFill>
                <a:srgbClr val="034EA2"/>
              </a:solidFill>
              <a:latin typeface="Arial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kern="0">
                <a:solidFill>
                  <a:srgbClr val="034EA2"/>
                </a:solidFill>
                <a:latin typeface="Arial"/>
              </a:rPr>
              <a:t>Joint Research </a:t>
            </a:r>
            <a:r>
              <a:rPr lang="en-GB" sz="1400" b="1" kern="0" err="1">
                <a:solidFill>
                  <a:srgbClr val="034EA2"/>
                </a:solidFill>
                <a:latin typeface="Arial"/>
              </a:rPr>
              <a:t>Center</a:t>
            </a:r>
            <a:endParaRPr lang="en-GB" sz="1400" b="1" kern="0">
              <a:solidFill>
                <a:srgbClr val="034EA2"/>
              </a:solidFill>
              <a:latin typeface="Arial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1100" b="1" kern="0">
              <a:solidFill>
                <a:srgbClr val="034EA2"/>
              </a:solidFill>
              <a:latin typeface="Arial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8076733" y="1385817"/>
            <a:ext cx="0" cy="3651552"/>
          </a:xfrm>
          <a:prstGeom prst="line">
            <a:avLst/>
          </a:prstGeom>
          <a:ln w="28575" cmpd="sng">
            <a:solidFill>
              <a:srgbClr val="8D216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48A1D46F-EB1D-732F-E3D7-CFD1D7AB4162}"/>
              </a:ext>
            </a:extLst>
          </p:cNvPr>
          <p:cNvSpPr/>
          <p:nvPr/>
        </p:nvSpPr>
        <p:spPr>
          <a:xfrm>
            <a:off x="876375" y="1194073"/>
            <a:ext cx="3016859" cy="4546703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446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6B366F9D-EF69-0477-368C-79B1FD2F77CD}"/>
              </a:ext>
            </a:extLst>
          </p:cNvPr>
          <p:cNvGrpSpPr>
            <a:grpSpLocks noChangeAspect="1"/>
          </p:cNvGrpSpPr>
          <p:nvPr/>
        </p:nvGrpSpPr>
        <p:grpSpPr>
          <a:xfrm>
            <a:off x="2006722" y="1288940"/>
            <a:ext cx="7797436" cy="5101644"/>
            <a:chOff x="1235716" y="1470104"/>
            <a:chExt cx="5666358" cy="3707339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76B86B6F-9841-F00A-1457-DE6CF2988A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01519" y="2428671"/>
              <a:ext cx="2140127" cy="1800000"/>
            </a:xfrm>
            <a:prstGeom prst="hexagon">
              <a:avLst/>
            </a:prstGeom>
            <a:blipFill rotWithShape="1">
              <a:blip r:embed="rId3"/>
              <a:srcRect/>
              <a:stretch>
                <a:fillRect l="-4000" r="-4000"/>
              </a:stretch>
            </a:blipFill>
            <a:ln w="38100">
              <a:solidFill>
                <a:srgbClr val="8D216B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4ED7BC94-AE22-871C-9A7C-30903E8D67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5716" y="1499968"/>
              <a:ext cx="2140127" cy="1800000"/>
            </a:xfrm>
            <a:prstGeom prst="hexagon">
              <a:avLst/>
            </a:prstGeom>
            <a:blipFill rotWithShape="1">
              <a:blip r:embed="rId4"/>
              <a:srcRect/>
              <a:stretch>
                <a:fillRect l="-21000" r="-21000"/>
              </a:stretch>
            </a:blipFill>
            <a:ln w="38100">
              <a:solidFill>
                <a:srgbClr val="8D216B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CB085CDB-C3F5-061B-92C1-F2D35FDBF1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5716" y="3377443"/>
              <a:ext cx="2140132" cy="1800000"/>
            </a:xfrm>
            <a:prstGeom prst="hexagon">
              <a:avLst/>
            </a:prstGeom>
            <a:blipFill rotWithShape="1">
              <a:blip r:embed="rId5"/>
              <a:srcRect/>
              <a:stretch>
                <a:fillRect l="-23000" r="-23000"/>
              </a:stretch>
            </a:blipFill>
            <a:ln w="38100">
              <a:solidFill>
                <a:srgbClr val="8D216B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D101C0DD-687C-3DCF-DCDC-BCE417C0B6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54481" y="1470104"/>
              <a:ext cx="2140127" cy="1800000"/>
            </a:xfrm>
            <a:prstGeom prst="hexagon">
              <a:avLst/>
            </a:prstGeom>
            <a:blipFill rotWithShape="1">
              <a:blip r:embed="rId6"/>
              <a:srcRect/>
              <a:stretch>
                <a:fillRect l="-26000" r="-26000"/>
              </a:stretch>
            </a:blipFill>
            <a:ln w="38100">
              <a:solidFill>
                <a:srgbClr val="8D216B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CD80CE8A-5DD6-ECA7-65F6-54BAA6F166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61947" y="3357374"/>
              <a:ext cx="2140127" cy="1800000"/>
            </a:xfrm>
            <a:prstGeom prst="hexagon">
              <a:avLst/>
            </a:prstGeom>
            <a:blipFill rotWithShape="1">
              <a:blip r:embed="rId7"/>
              <a:srcRect/>
              <a:stretch>
                <a:fillRect l="-19000" r="-19000"/>
              </a:stretch>
            </a:blipFill>
            <a:ln w="38100">
              <a:solidFill>
                <a:srgbClr val="8D216B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000">
                <a:latin typeface="EC Square Sans Pro Medium"/>
              </a:rPr>
              <a:t>Marie </a:t>
            </a:r>
            <a:r>
              <a:rPr lang="fr-FR" sz="4000" err="1">
                <a:latin typeface="EC Square Sans Pro Medium"/>
              </a:rPr>
              <a:t>Skłodowska</a:t>
            </a:r>
            <a:r>
              <a:rPr lang="fr-FR" sz="4000">
                <a:latin typeface="EC Square Sans Pro Medium"/>
              </a:rPr>
              <a:t>-Curie Actions (MSCA)</a:t>
            </a:r>
            <a:endParaRPr lang="fr-FR" sz="4000">
              <a:highlight>
                <a:srgbClr val="FFFF00"/>
              </a:highlight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9FBEC1D-4771-075F-B7C8-27D39E2482FC}"/>
              </a:ext>
            </a:extLst>
          </p:cNvPr>
          <p:cNvSpPr>
            <a:spLocks noChangeAspect="1"/>
          </p:cNvSpPr>
          <p:nvPr/>
        </p:nvSpPr>
        <p:spPr>
          <a:xfrm>
            <a:off x="5108569" y="4706822"/>
            <a:ext cx="1573200" cy="1573200"/>
          </a:xfrm>
          <a:custGeom>
            <a:avLst/>
            <a:gdLst>
              <a:gd name="connsiteX0" fmla="*/ 0 w 920120"/>
              <a:gd name="connsiteY0" fmla="*/ 0 h 920120"/>
              <a:gd name="connsiteX1" fmla="*/ 920120 w 920120"/>
              <a:gd name="connsiteY1" fmla="*/ 0 h 920120"/>
              <a:gd name="connsiteX2" fmla="*/ 920120 w 920120"/>
              <a:gd name="connsiteY2" fmla="*/ 920120 h 920120"/>
              <a:gd name="connsiteX3" fmla="*/ 0 w 920120"/>
              <a:gd name="connsiteY3" fmla="*/ 920120 h 920120"/>
              <a:gd name="connsiteX4" fmla="*/ 0 w 920120"/>
              <a:gd name="connsiteY4" fmla="*/ 0 h 92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120" h="920120">
                <a:moveTo>
                  <a:pt x="0" y="0"/>
                </a:moveTo>
                <a:lnTo>
                  <a:pt x="920120" y="0"/>
                </a:lnTo>
                <a:lnTo>
                  <a:pt x="920120" y="920120"/>
                </a:lnTo>
                <a:lnTo>
                  <a:pt x="0" y="920120"/>
                </a:lnTo>
                <a:lnTo>
                  <a:pt x="0" y="0"/>
                </a:lnTo>
                <a:close/>
              </a:path>
            </a:pathLst>
          </a:custGeom>
          <a:solidFill>
            <a:srgbClr val="BE81A3"/>
          </a:solidFill>
          <a:ln w="63500">
            <a:solidFill>
              <a:srgbClr val="FF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BE" sz="2400">
                <a:latin typeface="EC Square Sans Pro"/>
              </a:rPr>
              <a:t>Staff</a:t>
            </a:r>
            <a:r>
              <a:rPr lang="fr-BE" sz="2400" kern="1200">
                <a:latin typeface="EC Square Sans Pro"/>
              </a:rPr>
              <a:t> </a:t>
            </a:r>
            <a:r>
              <a:rPr lang="fr-BE" sz="2400">
                <a:latin typeface="EC Square Sans Pro"/>
              </a:rPr>
              <a:t>Exchanges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BE27C44-C2B9-6D04-05B3-B9337CA7203C}"/>
              </a:ext>
            </a:extLst>
          </p:cNvPr>
          <p:cNvSpPr>
            <a:spLocks noChangeAspect="1"/>
          </p:cNvSpPr>
          <p:nvPr/>
        </p:nvSpPr>
        <p:spPr>
          <a:xfrm>
            <a:off x="916221" y="1641718"/>
            <a:ext cx="1703845" cy="1572842"/>
          </a:xfrm>
          <a:custGeom>
            <a:avLst/>
            <a:gdLst>
              <a:gd name="connsiteX0" fmla="*/ 0 w 920120"/>
              <a:gd name="connsiteY0" fmla="*/ 0 h 920120"/>
              <a:gd name="connsiteX1" fmla="*/ 920120 w 920120"/>
              <a:gd name="connsiteY1" fmla="*/ 0 h 920120"/>
              <a:gd name="connsiteX2" fmla="*/ 920120 w 920120"/>
              <a:gd name="connsiteY2" fmla="*/ 920120 h 920120"/>
              <a:gd name="connsiteX3" fmla="*/ 0 w 920120"/>
              <a:gd name="connsiteY3" fmla="*/ 920120 h 920120"/>
              <a:gd name="connsiteX4" fmla="*/ 0 w 920120"/>
              <a:gd name="connsiteY4" fmla="*/ 0 h 92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120" h="920120">
                <a:moveTo>
                  <a:pt x="0" y="0"/>
                </a:moveTo>
                <a:lnTo>
                  <a:pt x="920120" y="0"/>
                </a:lnTo>
                <a:lnTo>
                  <a:pt x="920120" y="920120"/>
                </a:lnTo>
                <a:lnTo>
                  <a:pt x="0" y="920120"/>
                </a:lnTo>
                <a:lnTo>
                  <a:pt x="0" y="0"/>
                </a:lnTo>
                <a:close/>
              </a:path>
            </a:pathLst>
          </a:custGeom>
          <a:solidFill>
            <a:srgbClr val="BE81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BE" sz="2400" kern="1200">
                <a:latin typeface="EC Square Sans Pro"/>
              </a:rPr>
              <a:t>Doctoral Networks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18B8CEE-FE08-4C03-F5C1-A21BFDFD19A1}"/>
              </a:ext>
            </a:extLst>
          </p:cNvPr>
          <p:cNvSpPr>
            <a:spLocks/>
          </p:cNvSpPr>
          <p:nvPr/>
        </p:nvSpPr>
        <p:spPr>
          <a:xfrm>
            <a:off x="928731" y="4298386"/>
            <a:ext cx="1702800" cy="1573200"/>
          </a:xfrm>
          <a:custGeom>
            <a:avLst/>
            <a:gdLst>
              <a:gd name="connsiteX0" fmla="*/ 0 w 920120"/>
              <a:gd name="connsiteY0" fmla="*/ 0 h 920120"/>
              <a:gd name="connsiteX1" fmla="*/ 920120 w 920120"/>
              <a:gd name="connsiteY1" fmla="*/ 0 h 920120"/>
              <a:gd name="connsiteX2" fmla="*/ 920120 w 920120"/>
              <a:gd name="connsiteY2" fmla="*/ 920120 h 920120"/>
              <a:gd name="connsiteX3" fmla="*/ 0 w 920120"/>
              <a:gd name="connsiteY3" fmla="*/ 920120 h 920120"/>
              <a:gd name="connsiteX4" fmla="*/ 0 w 920120"/>
              <a:gd name="connsiteY4" fmla="*/ 0 h 92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120" h="920120">
                <a:moveTo>
                  <a:pt x="0" y="0"/>
                </a:moveTo>
                <a:lnTo>
                  <a:pt x="920120" y="0"/>
                </a:lnTo>
                <a:lnTo>
                  <a:pt x="920120" y="920120"/>
                </a:lnTo>
                <a:lnTo>
                  <a:pt x="0" y="920120"/>
                </a:lnTo>
                <a:lnTo>
                  <a:pt x="0" y="0"/>
                </a:lnTo>
                <a:close/>
              </a:path>
            </a:pathLst>
          </a:custGeom>
          <a:solidFill>
            <a:srgbClr val="BE81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2400">
                <a:latin typeface="EC Square Sans Pro"/>
              </a:rPr>
              <a:t>Postdoctoral </a:t>
            </a:r>
            <a:r>
              <a:rPr lang="fr-BE" sz="2400" err="1">
                <a:latin typeface="EC Square Sans Pro"/>
              </a:rPr>
              <a:t>Fellowships</a:t>
            </a:r>
            <a:endParaRPr lang="fr-BE" sz="2400">
              <a:latin typeface="EC Square Sans Pro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60BF993-1F60-8C5E-DD34-A68641EB4AE3}"/>
              </a:ext>
            </a:extLst>
          </p:cNvPr>
          <p:cNvSpPr>
            <a:spLocks noChangeAspect="1"/>
          </p:cNvSpPr>
          <p:nvPr/>
        </p:nvSpPr>
        <p:spPr>
          <a:xfrm>
            <a:off x="9289046" y="1665521"/>
            <a:ext cx="1573200" cy="1573200"/>
          </a:xfrm>
          <a:custGeom>
            <a:avLst/>
            <a:gdLst>
              <a:gd name="connsiteX0" fmla="*/ 0 w 920120"/>
              <a:gd name="connsiteY0" fmla="*/ 0 h 920120"/>
              <a:gd name="connsiteX1" fmla="*/ 920120 w 920120"/>
              <a:gd name="connsiteY1" fmla="*/ 0 h 920120"/>
              <a:gd name="connsiteX2" fmla="*/ 920120 w 920120"/>
              <a:gd name="connsiteY2" fmla="*/ 920120 h 920120"/>
              <a:gd name="connsiteX3" fmla="*/ 0 w 920120"/>
              <a:gd name="connsiteY3" fmla="*/ 920120 h 920120"/>
              <a:gd name="connsiteX4" fmla="*/ 0 w 920120"/>
              <a:gd name="connsiteY4" fmla="*/ 0 h 92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120" h="920120">
                <a:moveTo>
                  <a:pt x="0" y="0"/>
                </a:moveTo>
                <a:lnTo>
                  <a:pt x="920120" y="0"/>
                </a:lnTo>
                <a:lnTo>
                  <a:pt x="920120" y="920120"/>
                </a:lnTo>
                <a:lnTo>
                  <a:pt x="0" y="920120"/>
                </a:lnTo>
                <a:lnTo>
                  <a:pt x="0" y="0"/>
                </a:lnTo>
                <a:close/>
              </a:path>
            </a:pathLst>
          </a:custGeom>
          <a:solidFill>
            <a:srgbClr val="BE81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r-BE" sz="2400">
                <a:latin typeface="EC Square Sans Pro"/>
              </a:rPr>
              <a:t>COFUND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1B60936-3F9D-3CBA-ED3E-6BCF8351E6DA}"/>
              </a:ext>
            </a:extLst>
          </p:cNvPr>
          <p:cNvSpPr>
            <a:spLocks noChangeAspect="1"/>
          </p:cNvSpPr>
          <p:nvPr/>
        </p:nvSpPr>
        <p:spPr>
          <a:xfrm>
            <a:off x="9289046" y="4270942"/>
            <a:ext cx="1573200" cy="1573200"/>
          </a:xfrm>
          <a:custGeom>
            <a:avLst/>
            <a:gdLst>
              <a:gd name="connsiteX0" fmla="*/ 0 w 920120"/>
              <a:gd name="connsiteY0" fmla="*/ 0 h 920120"/>
              <a:gd name="connsiteX1" fmla="*/ 920120 w 920120"/>
              <a:gd name="connsiteY1" fmla="*/ 0 h 920120"/>
              <a:gd name="connsiteX2" fmla="*/ 920120 w 920120"/>
              <a:gd name="connsiteY2" fmla="*/ 920120 h 920120"/>
              <a:gd name="connsiteX3" fmla="*/ 0 w 920120"/>
              <a:gd name="connsiteY3" fmla="*/ 920120 h 920120"/>
              <a:gd name="connsiteX4" fmla="*/ 0 w 920120"/>
              <a:gd name="connsiteY4" fmla="*/ 0 h 92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120" h="920120">
                <a:moveTo>
                  <a:pt x="0" y="0"/>
                </a:moveTo>
                <a:lnTo>
                  <a:pt x="920120" y="0"/>
                </a:lnTo>
                <a:lnTo>
                  <a:pt x="920120" y="920120"/>
                </a:lnTo>
                <a:lnTo>
                  <a:pt x="0" y="920120"/>
                </a:lnTo>
                <a:lnTo>
                  <a:pt x="0" y="0"/>
                </a:lnTo>
                <a:close/>
              </a:path>
            </a:pathLst>
          </a:custGeom>
          <a:solidFill>
            <a:srgbClr val="BE81A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2400">
                <a:latin typeface="EC Square Sans Pro"/>
              </a:rPr>
              <a:t>MSCA and </a:t>
            </a:r>
            <a:r>
              <a:rPr lang="fr-BE" sz="2400" err="1">
                <a:latin typeface="EC Square Sans Pro"/>
              </a:rPr>
              <a:t>Citizens</a:t>
            </a:r>
            <a:endParaRPr lang="fr-BE" sz="2400">
              <a:latin typeface="EC Squar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885738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E5C7A1D-DA02-9ACC-5677-8D85FA0DCAF9}"/>
              </a:ext>
            </a:extLst>
          </p:cNvPr>
          <p:cNvSpPr/>
          <p:nvPr/>
        </p:nvSpPr>
        <p:spPr>
          <a:xfrm>
            <a:off x="-1" y="0"/>
            <a:ext cx="5976259" cy="6858000"/>
          </a:xfrm>
          <a:prstGeom prst="rect">
            <a:avLst/>
          </a:prstGeom>
          <a:solidFill>
            <a:srgbClr val="2E4C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0D1D629-4A30-36D2-2322-D32C3BF4A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6192"/>
            <a:ext cx="5876104" cy="3252265"/>
          </a:xfrm>
          <a:prstGeom prst="rect">
            <a:avLst/>
          </a:prstGeom>
        </p:spPr>
      </p:pic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62EC4421-4009-5A91-73D5-39FDD8109FF4}"/>
              </a:ext>
            </a:extLst>
          </p:cNvPr>
          <p:cNvGraphicFramePr/>
          <p:nvPr/>
        </p:nvGraphicFramePr>
        <p:xfrm>
          <a:off x="6357258" y="1641662"/>
          <a:ext cx="5379357" cy="3574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71734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b="1" kern="0"/>
              <a:t>2. Staff Exchanges</a:t>
            </a:r>
            <a:endParaRPr lang="en-IE" b="1" kern="0">
              <a:cs typeface="Arial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 sz="4000" b="1" kern="0"/>
              <a:t>Main features</a:t>
            </a:r>
            <a:endParaRPr lang="fr-BE" sz="4000" b="1"/>
          </a:p>
        </p:txBody>
      </p:sp>
    </p:spTree>
    <p:extLst>
      <p:ext uri="{BB962C8B-B14F-4D97-AF65-F5344CB8AC3E}">
        <p14:creationId xmlns:p14="http://schemas.microsoft.com/office/powerpoint/2010/main" val="2109365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4ACEA-0BD2-D3A4-E58E-8103AB42D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77" y="295150"/>
            <a:ext cx="10515600" cy="964911"/>
          </a:xfrm>
        </p:spPr>
        <p:txBody>
          <a:bodyPr>
            <a:normAutofit/>
          </a:bodyPr>
          <a:lstStyle/>
          <a:p>
            <a:r>
              <a:rPr lang="en-US" sz="4000"/>
              <a:t>What is Staff Exchanges?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1D4F0-B8DF-7724-2EB8-880C27178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7504" y="1048928"/>
            <a:ext cx="10261600" cy="516116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endParaRPr lang="en-US"/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None/>
              <a:defRPr/>
            </a:pP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Research &amp; Innovation </a:t>
            </a:r>
            <a:r>
              <a:rPr lang="en-US" sz="2400" b="1" kern="0">
                <a:solidFill>
                  <a:schemeClr val="accent5"/>
                </a:solidFill>
                <a:latin typeface="EC Square Sans Pro"/>
              </a:rPr>
              <a:t>mobility</a:t>
            </a: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 action </a:t>
            </a:r>
            <a:endParaRPr lang="en-US" sz="2400" kern="0">
              <a:solidFill>
                <a:schemeClr val="accent5"/>
              </a:solidFill>
              <a:latin typeface="EC Square Sans Pro"/>
              <a:cs typeface="Arial"/>
            </a:endParaRPr>
          </a:p>
          <a:p>
            <a:pPr marL="107950" indent="-10795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defRPr/>
            </a:pPr>
            <a:endParaRPr lang="en-US" sz="2400" kern="0">
              <a:solidFill>
                <a:schemeClr val="accent5"/>
              </a:solidFill>
              <a:cs typeface="Arial"/>
            </a:endParaRPr>
          </a:p>
          <a:p>
            <a:pPr marL="107950" indent="-107950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defRPr/>
            </a:pPr>
            <a:endParaRPr lang="en-US" sz="2400" kern="0">
              <a:solidFill>
                <a:schemeClr val="accent5"/>
              </a:solidFill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None/>
              <a:defRPr/>
            </a:pP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It equips researchers and </a:t>
            </a:r>
            <a:r>
              <a:rPr lang="en-US" sz="2400" kern="0" err="1">
                <a:solidFill>
                  <a:schemeClr val="accent5"/>
                </a:solidFill>
                <a:latin typeface="EC Square Sans Pro"/>
              </a:rPr>
              <a:t>organisations</a:t>
            </a: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 </a:t>
            </a:r>
            <a:r>
              <a:rPr lang="en-US" sz="2400" b="1" kern="0">
                <a:solidFill>
                  <a:schemeClr val="accent5"/>
                </a:solidFill>
                <a:latin typeface="EC Square Sans Pro"/>
              </a:rPr>
              <a:t>worldwide</a:t>
            </a: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 with advanced skills and cutting knowledge</a:t>
            </a:r>
            <a:endParaRPr lang="en-US" sz="2400" kern="0">
              <a:solidFill>
                <a:schemeClr val="accent5"/>
              </a:solidFill>
              <a:latin typeface="EC Square Sans Pro"/>
              <a:cs typeface="Arial"/>
            </a:endParaRPr>
          </a:p>
          <a:p>
            <a:pPr marL="107950" indent="-10795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defRPr/>
            </a:pPr>
            <a:endParaRPr lang="en-US" sz="2400" kern="0">
              <a:solidFill>
                <a:schemeClr val="accent5"/>
              </a:solidFill>
              <a:cs typeface="Arial"/>
            </a:endParaRPr>
          </a:p>
          <a:p>
            <a:pPr marL="107950" indent="-107950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defRPr/>
            </a:pPr>
            <a:endParaRPr lang="en-US" sz="2400" kern="0">
              <a:solidFill>
                <a:schemeClr val="accent5"/>
              </a:solidFill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None/>
              <a:defRPr/>
            </a:pP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It fosters mobility of entities from both the </a:t>
            </a:r>
            <a:r>
              <a:rPr lang="en-US" sz="2400" b="1" kern="0">
                <a:solidFill>
                  <a:schemeClr val="accent5"/>
                </a:solidFill>
                <a:latin typeface="EC Square Sans Pro"/>
              </a:rPr>
              <a:t>academic</a:t>
            </a: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 and </a:t>
            </a:r>
            <a:r>
              <a:rPr lang="en-US" sz="2400" b="1" kern="0">
                <a:solidFill>
                  <a:schemeClr val="accent5"/>
                </a:solidFill>
                <a:latin typeface="EC Square Sans Pro"/>
              </a:rPr>
              <a:t>private</a:t>
            </a: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 sectors </a:t>
            </a:r>
            <a:endParaRPr lang="en-US" sz="2400" kern="0">
              <a:solidFill>
                <a:schemeClr val="accent5"/>
              </a:solidFill>
              <a:latin typeface="EC Square Sans Pro"/>
              <a:cs typeface="Arial"/>
            </a:endParaRPr>
          </a:p>
          <a:p>
            <a:pPr marL="107950" indent="-10795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defRPr/>
            </a:pPr>
            <a:endParaRPr lang="en-US" sz="2400" kern="0">
              <a:solidFill>
                <a:schemeClr val="accent5"/>
              </a:solidFill>
              <a:cs typeface="Arial"/>
            </a:endParaRPr>
          </a:p>
          <a:p>
            <a:pPr marL="107950" indent="-107950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defRPr/>
            </a:pPr>
            <a:endParaRPr lang="en-US" sz="2400" kern="0">
              <a:solidFill>
                <a:schemeClr val="accent5"/>
              </a:solidFill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None/>
              <a:defRPr/>
            </a:pP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It c</a:t>
            </a:r>
            <a:r>
              <a:rPr lang="en-US" sz="2400">
                <a:solidFill>
                  <a:schemeClr val="accent5"/>
                </a:solidFill>
                <a:latin typeface="EC Square Sans Pro"/>
              </a:rPr>
              <a:t>an be combined with other </a:t>
            </a:r>
            <a:r>
              <a:rPr lang="en-US" sz="2400" err="1">
                <a:solidFill>
                  <a:schemeClr val="accent5"/>
                </a:solidFill>
                <a:latin typeface="EC Square Sans Pro"/>
              </a:rPr>
              <a:t>programmes</a:t>
            </a:r>
            <a:r>
              <a:rPr lang="en-US" sz="2400">
                <a:solidFill>
                  <a:schemeClr val="accent5"/>
                </a:solidFill>
                <a:latin typeface="EC Square Sans Pro"/>
              </a:rPr>
              <a:t> (synerg</a:t>
            </a:r>
            <a:r>
              <a:rPr lang="en-US" sz="2400" b="1" kern="0">
                <a:solidFill>
                  <a:schemeClr val="accent5"/>
                </a:solidFill>
                <a:latin typeface="EC Square Sans Pro"/>
              </a:rPr>
              <a:t>y</a:t>
            </a: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)</a:t>
            </a:r>
            <a:endParaRPr lang="en-US" sz="2400" kern="0">
              <a:solidFill>
                <a:schemeClr val="accent5"/>
              </a:solidFill>
              <a:latin typeface="EC Square Sans Pro"/>
              <a:cs typeface="Arial"/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None/>
              <a:defRPr/>
            </a:pPr>
            <a:endParaRPr lang="en-US" sz="2400" kern="0">
              <a:solidFill>
                <a:schemeClr val="accent5"/>
              </a:solidFill>
              <a:cs typeface="Arial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None/>
              <a:defRPr/>
            </a:pPr>
            <a:endParaRPr lang="en-US" sz="2400" kern="0">
              <a:solidFill>
                <a:schemeClr val="accent5"/>
              </a:solidFill>
            </a:endParaRP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>
                <a:srgbClr val="034EA2"/>
              </a:buClr>
              <a:buNone/>
              <a:defRPr/>
            </a:pP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The </a:t>
            </a:r>
            <a:r>
              <a:rPr lang="en-US" sz="2400" b="1" kern="0">
                <a:solidFill>
                  <a:schemeClr val="accent5"/>
                </a:solidFill>
                <a:latin typeface="EC Square Sans Pro"/>
              </a:rPr>
              <a:t>budget</a:t>
            </a:r>
            <a:r>
              <a:rPr lang="en-US" sz="2400" kern="0">
                <a:solidFill>
                  <a:schemeClr val="accent5"/>
                </a:solidFill>
                <a:latin typeface="EC Square Sans Pro"/>
              </a:rPr>
              <a:t> allocated in the 2026 call is</a:t>
            </a:r>
            <a:r>
              <a:rPr lang="en-US" sz="2400" kern="0">
                <a:solidFill>
                  <a:schemeClr val="accent5"/>
                </a:solidFill>
                <a:latin typeface="EC Square Sans Pro"/>
                <a:ea typeface="Calibri"/>
                <a:cs typeface="Calibri"/>
              </a:rPr>
              <a:t> </a:t>
            </a:r>
            <a:r>
              <a:rPr lang="el-GR" sz="2400" b="1" kern="0">
                <a:solidFill>
                  <a:schemeClr val="accent5"/>
                </a:solidFill>
                <a:latin typeface="EC Square Sans Cond Pro"/>
                <a:ea typeface="Calibri"/>
                <a:cs typeface="Calibri"/>
              </a:rPr>
              <a:t>97.9 </a:t>
            </a:r>
            <a:r>
              <a:rPr lang="en-US" sz="2400" b="1" kern="0">
                <a:solidFill>
                  <a:schemeClr val="accent5"/>
                </a:solidFill>
                <a:latin typeface="EC Square Sans Pro"/>
                <a:ea typeface="Calibri"/>
                <a:cs typeface="Calibri"/>
              </a:rPr>
              <a:t>M EUR</a:t>
            </a:r>
            <a:r>
              <a:rPr lang="en-US" sz="2400" kern="0">
                <a:solidFill>
                  <a:schemeClr val="accent5"/>
                </a:solidFill>
                <a:latin typeface="EC Square Sans Pro"/>
                <a:ea typeface="Calibri"/>
                <a:cs typeface="Arial"/>
              </a:rPr>
              <a:t> </a:t>
            </a:r>
            <a:r>
              <a:rPr lang="en-US" sz="2400" b="1" kern="0">
                <a:solidFill>
                  <a:schemeClr val="accent5"/>
                </a:solidFill>
                <a:latin typeface="EC Square Sans Pro"/>
                <a:ea typeface="Calibri"/>
                <a:cs typeface="Arial"/>
              </a:rPr>
              <a:t>€ 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sz="2400" kern="0">
              <a:solidFill>
                <a:srgbClr val="034EA2"/>
              </a:solidFill>
              <a:latin typeface="EC Square Sans Cond Pro"/>
              <a:cs typeface="Arial"/>
            </a:endParaRPr>
          </a:p>
        </p:txBody>
      </p:sp>
      <p:sp>
        <p:nvSpPr>
          <p:cNvPr id="65" name="Rectangle 64" descr="Handshake with solid fill">
            <a:extLst>
              <a:ext uri="{FF2B5EF4-FFF2-40B4-BE49-F238E27FC236}">
                <a16:creationId xmlns:a16="http://schemas.microsoft.com/office/drawing/2014/main" id="{3911B9F8-69B2-7D31-39B9-3B235B715FE1}"/>
              </a:ext>
            </a:extLst>
          </p:cNvPr>
          <p:cNvSpPr/>
          <p:nvPr/>
        </p:nvSpPr>
        <p:spPr>
          <a:xfrm>
            <a:off x="628889" y="4506302"/>
            <a:ext cx="908515" cy="919558"/>
          </a:xfrm>
          <a:prstGeom prst="rect">
            <a:avLst/>
          </a:pr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pic>
        <p:nvPicPr>
          <p:cNvPr id="4" name="Graphic 3" descr="Earth globe: Americas with solid fill">
            <a:extLst>
              <a:ext uri="{FF2B5EF4-FFF2-40B4-BE49-F238E27FC236}">
                <a16:creationId xmlns:a16="http://schemas.microsoft.com/office/drawing/2014/main" id="{F84E3EE4-7857-E58A-1304-FD89168820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1930" y="2342864"/>
            <a:ext cx="914400" cy="914400"/>
          </a:xfrm>
          <a:prstGeom prst="rect">
            <a:avLst/>
          </a:prstGeom>
        </p:spPr>
      </p:pic>
      <p:pic>
        <p:nvPicPr>
          <p:cNvPr id="6" name="Graphic 5" descr="Microscope outline">
            <a:extLst>
              <a:ext uri="{FF2B5EF4-FFF2-40B4-BE49-F238E27FC236}">
                <a16:creationId xmlns:a16="http://schemas.microsoft.com/office/drawing/2014/main" id="{5BA1264B-7E68-2A81-432D-96CDB21624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7092" y="1171713"/>
            <a:ext cx="914400" cy="914400"/>
          </a:xfrm>
          <a:prstGeom prst="rect">
            <a:avLst/>
          </a:prstGeom>
        </p:spPr>
      </p:pic>
      <p:pic>
        <p:nvPicPr>
          <p:cNvPr id="7" name="Graphic 6" descr="Boardroom with solid fill">
            <a:extLst>
              <a:ext uri="{FF2B5EF4-FFF2-40B4-BE49-F238E27FC236}">
                <a16:creationId xmlns:a16="http://schemas.microsoft.com/office/drawing/2014/main" id="{A2A37602-AD87-BB84-3BDC-91309D2882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5947" y="3424583"/>
            <a:ext cx="914400" cy="914400"/>
          </a:xfrm>
          <a:prstGeom prst="rect">
            <a:avLst/>
          </a:prstGeom>
        </p:spPr>
      </p:pic>
      <p:pic>
        <p:nvPicPr>
          <p:cNvPr id="8" name="Graphic 7" descr="Euro with solid fill">
            <a:extLst>
              <a:ext uri="{FF2B5EF4-FFF2-40B4-BE49-F238E27FC236}">
                <a16:creationId xmlns:a16="http://schemas.microsoft.com/office/drawing/2014/main" id="{FFD39429-8FC1-F2DE-5DD1-3C5FB3FD9E2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10584" y="5524112"/>
            <a:ext cx="307593" cy="307593"/>
          </a:xfrm>
          <a:prstGeom prst="rect">
            <a:avLst/>
          </a:prstGeom>
        </p:spPr>
      </p:pic>
      <p:pic>
        <p:nvPicPr>
          <p:cNvPr id="10" name="Graphic 9" descr="Open hand with solid fill">
            <a:extLst>
              <a:ext uri="{FF2B5EF4-FFF2-40B4-BE49-F238E27FC236}">
                <a16:creationId xmlns:a16="http://schemas.microsoft.com/office/drawing/2014/main" id="{04643AE6-FFF1-2558-06EB-9C33C62C08D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3004" y="5584385"/>
            <a:ext cx="914400" cy="91440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B2022E56-062A-334E-2FCB-8AC823E9960B}"/>
              </a:ext>
            </a:extLst>
          </p:cNvPr>
          <p:cNvSpPr/>
          <p:nvPr/>
        </p:nvSpPr>
        <p:spPr>
          <a:xfrm>
            <a:off x="988374" y="5483333"/>
            <a:ext cx="374943" cy="389929"/>
          </a:xfrm>
          <a:prstGeom prst="ellipse">
            <a:avLst/>
          </a:prstGeom>
          <a:noFill/>
          <a:ln w="28575">
            <a:solidFill>
              <a:srgbClr val="5B9B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1790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242" y="261907"/>
            <a:ext cx="5219307" cy="114779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>
                <a:latin typeface="EC Square Sans Pro Medium"/>
              </a:rPr>
              <a:t>Objectives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064" y="1687285"/>
            <a:ext cx="2717193" cy="4493817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3954841" y="1128712"/>
          <a:ext cx="7745095" cy="4600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84012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our palette new PPT" id="{E6BB5664-7BDD-4A65-BCFB-018F3705D2C3}" vid="{6B9E8826-94D2-4F42-A051-4126D816BAA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1a8a8b-b856-4d35-a5c7-7f2c0ec3d499">
      <Terms xmlns="http://schemas.microsoft.com/office/infopath/2007/PartnerControls"/>
    </lcf76f155ced4ddcb4097134ff3c332f>
    <TaxCatchAll xmlns="e0757b53-df10-4b98-9811-094c4c3e23a8" xsi:nil="true"/>
    <SharedWithUsers xmlns="e0757b53-df10-4b98-9811-094c4c3e23a8">
      <UserInfo>
        <DisplayName>DEMIRKAN AYDOGAN Merve (REA)</DisplayName>
        <AccountId>281</AccountId>
        <AccountType/>
      </UserInfo>
      <UserInfo>
        <DisplayName>ARFI Audrey (REA)</DisplayName>
        <AccountId>286</AccountId>
        <AccountType/>
      </UserInfo>
      <UserInfo>
        <DisplayName>HOLIK Monika (REA)</DisplayName>
        <AccountId>40</AccountId>
        <AccountType/>
      </UserInfo>
      <UserInfo>
        <DisplayName>GUTIERREZ-DOMINGUEZ Rodrigo (REA)</DisplayName>
        <AccountId>27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7E4EC354ADFB40AC5D4FC129E379BA" ma:contentTypeVersion="18" ma:contentTypeDescription="Create a new document." ma:contentTypeScope="" ma:versionID="c607f14380a9ab8748798424dfe51be7">
  <xsd:schema xmlns:xsd="http://www.w3.org/2001/XMLSchema" xmlns:xs="http://www.w3.org/2001/XMLSchema" xmlns:p="http://schemas.microsoft.com/office/2006/metadata/properties" xmlns:ns2="541a8a8b-b856-4d35-a5c7-7f2c0ec3d499" xmlns:ns3="e0757b53-df10-4b98-9811-094c4c3e23a8" targetNamespace="http://schemas.microsoft.com/office/2006/metadata/properties" ma:root="true" ma:fieldsID="c23b17e3f76fee040c05047905ac6e9c" ns2:_="" ns3:_="">
    <xsd:import namespace="541a8a8b-b856-4d35-a5c7-7f2c0ec3d499"/>
    <xsd:import namespace="e0757b53-df10-4b98-9811-094c4c3e23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1a8a8b-b856-4d35-a5c7-7f2c0ec3d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2b2fad6-9d2c-441c-a321-3f5f1e9bd9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757b53-df10-4b98-9811-094c4c3e23a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354a761-4627-4294-8078-a2584e87de96}" ma:internalName="TaxCatchAll" ma:showField="CatchAllData" ma:web="e0757b53-df10-4b98-9811-094c4c3e23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0CCF30-0937-4DA5-906F-6AB2BC0098F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B452B1-F777-4934-B024-D63F6C16B6F1}">
  <ds:schemaRefs>
    <ds:schemaRef ds:uri="541a8a8b-b856-4d35-a5c7-7f2c0ec3d499"/>
    <ds:schemaRef ds:uri="e0757b53-df10-4b98-9811-094c4c3e23a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2E2DAC1-18F4-44DC-9D17-6FC095655EDD}">
  <ds:schemaRefs>
    <ds:schemaRef ds:uri="541a8a8b-b856-4d35-a5c7-7f2c0ec3d499"/>
    <ds:schemaRef ds:uri="e0757b53-df10-4b98-9811-094c4c3e23a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1363</Words>
  <Application>Microsoft Office PowerPoint</Application>
  <PresentationFormat>Widescreen</PresentationFormat>
  <Paragraphs>289</Paragraphs>
  <Slides>37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50" baseType="lpstr">
      <vt:lpstr>Aptos</vt:lpstr>
      <vt:lpstr>Arial</vt:lpstr>
      <vt:lpstr>Arial,Sans-Serif</vt:lpstr>
      <vt:lpstr>Calibri</vt:lpstr>
      <vt:lpstr>Calibri Light</vt:lpstr>
      <vt:lpstr>Courier New</vt:lpstr>
      <vt:lpstr>EC Square Sans Cond Pro</vt:lpstr>
      <vt:lpstr>EC Square Sans Cond Pro Medium</vt:lpstr>
      <vt:lpstr>EC Square Sans Pro</vt:lpstr>
      <vt:lpstr>EC Square Sans Pro Medium</vt:lpstr>
      <vt:lpstr>Wingdings</vt:lpstr>
      <vt:lpstr>Office Theme</vt:lpstr>
      <vt:lpstr>colour palette new PPT</vt:lpstr>
      <vt:lpstr>   </vt:lpstr>
      <vt:lpstr>Overview</vt:lpstr>
      <vt:lpstr>1. Policy background</vt:lpstr>
      <vt:lpstr>The MSCA under Horizon Europe</vt:lpstr>
      <vt:lpstr>Marie Skłodowska-Curie Actions (MSCA)</vt:lpstr>
      <vt:lpstr>PowerPoint Presentation</vt:lpstr>
      <vt:lpstr>2. Staff Exchanges</vt:lpstr>
      <vt:lpstr>What is Staff Exchanges?</vt:lpstr>
      <vt:lpstr>Objectives</vt:lpstr>
      <vt:lpstr>Added value</vt:lpstr>
      <vt:lpstr>Key features </vt:lpstr>
      <vt:lpstr>PowerPoint Presentation</vt:lpstr>
      <vt:lpstr>Eligible Staff</vt:lpstr>
      <vt:lpstr>Eligible secondments in Europe &amp; AC </vt:lpstr>
      <vt:lpstr>Eligible international secondments</vt:lpstr>
      <vt:lpstr>     What does staff exchanges fund?</vt:lpstr>
      <vt:lpstr>Secondments made simpler</vt:lpstr>
      <vt:lpstr>PowerPoint Presentation</vt:lpstr>
      <vt:lpstr>PowerPoint Presentation</vt:lpstr>
      <vt:lpstr>3. Staff Exchanges</vt:lpstr>
      <vt:lpstr>Key Dates &amp; Budget Call 2026</vt:lpstr>
      <vt:lpstr>How to start an application </vt:lpstr>
      <vt:lpstr>Reference Documents</vt:lpstr>
      <vt:lpstr>How to submit your proposal</vt:lpstr>
      <vt:lpstr>How to fill in Part A</vt:lpstr>
      <vt:lpstr>Scientific panels​</vt:lpstr>
      <vt:lpstr>How to fill in Part B</vt:lpstr>
      <vt:lpstr>PowerPoint Presentation</vt:lpstr>
      <vt:lpstr>Evaluation phases</vt:lpstr>
      <vt:lpstr>HORIZON-MSCA-2026-SE-01 – Indicative timeline </vt:lpstr>
      <vt:lpstr>How to find partners? </vt:lpstr>
      <vt:lpstr>How to find partners F&amp;T opportunities</vt:lpstr>
      <vt:lpstr>Tips and tricks </vt:lpstr>
      <vt:lpstr>PowerPoint Presentation</vt:lpstr>
      <vt:lpstr>Learn more about this call</vt:lpstr>
      <vt:lpstr>“Nothing in life is  to be feared; it is only  to be</vt:lpstr>
      <vt:lpstr>Thank you!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BUZZINO Verena (REA)</dc:creator>
  <cp:keywords/>
  <dc:description/>
  <cp:lastModifiedBy>LYKOURESSI Eleftheria (REA)</cp:lastModifiedBy>
  <cp:revision>6</cp:revision>
  <cp:lastPrinted>2024-05-08T10:18:30Z</cp:lastPrinted>
  <dcterms:created xsi:type="dcterms:W3CDTF">2021-11-23T15:22:53Z</dcterms:created>
  <dcterms:modified xsi:type="dcterms:W3CDTF">2026-02-23T12:39:50Z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0x010100087E4EC354ADFB40AC5D4FC129E379BA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2022-07-04T09:25:48Z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cc1adb6e-d191-4256-a4f3-061b336b59ab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ediaServiceImageTags">
    <vt:lpwstr/>
  </property>
</Properties>
</file>