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700" r:id="rId5"/>
  </p:sldMasterIdLst>
  <p:notesMasterIdLst>
    <p:notesMasterId r:id="rId19"/>
  </p:notesMasterIdLst>
  <p:sldIdLst>
    <p:sldId id="256" r:id="rId6"/>
    <p:sldId id="325" r:id="rId7"/>
    <p:sldId id="336" r:id="rId8"/>
    <p:sldId id="693" r:id="rId9"/>
    <p:sldId id="713" r:id="rId10"/>
    <p:sldId id="714" r:id="rId11"/>
    <p:sldId id="699" r:id="rId12"/>
    <p:sldId id="327" r:id="rId13"/>
    <p:sldId id="328" r:id="rId14"/>
    <p:sldId id="329" r:id="rId15"/>
    <p:sldId id="311" r:id="rId16"/>
    <p:sldId id="335" r:id="rId17"/>
    <p:sldId id="334" r:id="rId18"/>
  </p:sldIdLst>
  <p:sldSz cx="9144000" cy="5143500" type="screen16x9"/>
  <p:notesSz cx="7010400" cy="92964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3" userDrawn="1">
          <p15:clr>
            <a:srgbClr val="A4A3A4"/>
          </p15:clr>
        </p15:guide>
        <p15:guide id="2" pos="567" userDrawn="1">
          <p15:clr>
            <a:srgbClr val="A4A3A4"/>
          </p15:clr>
        </p15:guide>
        <p15:guide id="3" orient="horz" pos="27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1259"/>
    <a:srgbClr val="0093ED"/>
    <a:srgbClr val="B6195D"/>
    <a:srgbClr val="4BACC6"/>
    <a:srgbClr val="1111FF"/>
    <a:srgbClr val="000099"/>
    <a:srgbClr val="404040"/>
    <a:srgbClr val="387F95"/>
    <a:srgbClr val="4EB69F"/>
    <a:srgbClr val="3CBB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89" autoAdjust="0"/>
    <p:restoredTop sz="94660"/>
  </p:normalViewPr>
  <p:slideViewPr>
    <p:cSldViewPr snapToGrid="0" showGuides="1">
      <p:cViewPr varScale="1">
        <p:scale>
          <a:sx n="142" d="100"/>
          <a:sy n="142" d="100"/>
        </p:scale>
        <p:origin x="624" y="114"/>
      </p:cViewPr>
      <p:guideLst>
        <p:guide orient="horz" pos="463"/>
        <p:guide pos="567"/>
        <p:guide orient="horz" pos="275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8" name="PlaceHolder 1"/>
          <p:cNvSpPr>
            <a:spLocks noGrp="1" noRot="1" noChangeAspect="1"/>
          </p:cNvSpPr>
          <p:nvPr>
            <p:ph type="sldImg"/>
          </p:nvPr>
        </p:nvSpPr>
        <p:spPr>
          <a:xfrm>
            <a:off x="239713" y="825500"/>
            <a:ext cx="7246937" cy="4076700"/>
          </a:xfrm>
          <a:prstGeom prst="rect">
            <a:avLst/>
          </a:prstGeom>
        </p:spPr>
        <p:txBody>
          <a:bodyPr lIns="0" tIns="0" rIns="0" bIns="0" anchor="ctr"/>
          <a:lstStyle/>
          <a:p>
            <a:pPr algn="ctr"/>
            <a:r>
              <a:rPr lang="el-GR" sz="4500" b="0" strike="noStrike" spc="-1">
                <a:latin typeface="Arial"/>
              </a:rPr>
              <a:t>Click to move the slide</a:t>
            </a:r>
          </a:p>
        </p:txBody>
      </p:sp>
      <p:sp>
        <p:nvSpPr>
          <p:cNvPr id="229" name="PlaceHolder 2"/>
          <p:cNvSpPr>
            <a:spLocks noGrp="1"/>
          </p:cNvSpPr>
          <p:nvPr>
            <p:ph type="body"/>
          </p:nvPr>
        </p:nvSpPr>
        <p:spPr>
          <a:xfrm>
            <a:off x="772800" y="5163162"/>
            <a:ext cx="6182032" cy="4891224"/>
          </a:xfrm>
          <a:prstGeom prst="rect">
            <a:avLst/>
          </a:prstGeom>
        </p:spPr>
        <p:txBody>
          <a:bodyPr lIns="0" tIns="0" rIns="0" bIns="0"/>
          <a:lstStyle/>
          <a:p>
            <a:r>
              <a:rPr lang="el-GR" sz="2000" b="0" strike="noStrike" spc="-1">
                <a:latin typeface="Arial"/>
              </a:rPr>
              <a:t>Click to edit the notes format</a:t>
            </a:r>
          </a:p>
        </p:txBody>
      </p:sp>
      <p:sp>
        <p:nvSpPr>
          <p:cNvPr id="230" name="PlaceHolder 3"/>
          <p:cNvSpPr>
            <a:spLocks noGrp="1"/>
          </p:cNvSpPr>
          <p:nvPr>
            <p:ph type="hdr"/>
          </p:nvPr>
        </p:nvSpPr>
        <p:spPr>
          <a:xfrm>
            <a:off x="0" y="0"/>
            <a:ext cx="3353584" cy="543144"/>
          </a:xfrm>
          <a:prstGeom prst="rect">
            <a:avLst/>
          </a:prstGeom>
        </p:spPr>
        <p:txBody>
          <a:bodyPr lIns="0" tIns="0" rIns="0" bIns="0"/>
          <a:lstStyle/>
          <a:p>
            <a:r>
              <a:rPr lang="el-GR" sz="1400" b="0" strike="noStrike" spc="-1">
                <a:latin typeface="Times New Roman"/>
              </a:rPr>
              <a:t> </a:t>
            </a:r>
          </a:p>
        </p:txBody>
      </p:sp>
      <p:sp>
        <p:nvSpPr>
          <p:cNvPr id="231" name="PlaceHolder 4"/>
          <p:cNvSpPr>
            <a:spLocks noGrp="1"/>
          </p:cNvSpPr>
          <p:nvPr>
            <p:ph type="dt"/>
          </p:nvPr>
        </p:nvSpPr>
        <p:spPr>
          <a:xfrm>
            <a:off x="4374048" y="0"/>
            <a:ext cx="3353584" cy="543144"/>
          </a:xfrm>
          <a:prstGeom prst="rect">
            <a:avLst/>
          </a:prstGeom>
        </p:spPr>
        <p:txBody>
          <a:bodyPr lIns="0" tIns="0" rIns="0" bIns="0"/>
          <a:lstStyle/>
          <a:p>
            <a:pPr algn="r"/>
            <a:r>
              <a:rPr lang="el-GR" sz="1400" b="0" strike="noStrike" spc="-1">
                <a:latin typeface="Times New Roman"/>
              </a:rPr>
              <a:t> </a:t>
            </a:r>
          </a:p>
        </p:txBody>
      </p:sp>
      <p:sp>
        <p:nvSpPr>
          <p:cNvPr id="232" name="PlaceHolder 5"/>
          <p:cNvSpPr>
            <a:spLocks noGrp="1"/>
          </p:cNvSpPr>
          <p:nvPr>
            <p:ph type="ftr"/>
          </p:nvPr>
        </p:nvSpPr>
        <p:spPr>
          <a:xfrm>
            <a:off x="0" y="10326690"/>
            <a:ext cx="3353584" cy="543144"/>
          </a:xfrm>
          <a:prstGeom prst="rect">
            <a:avLst/>
          </a:prstGeom>
        </p:spPr>
        <p:txBody>
          <a:bodyPr lIns="0" tIns="0" rIns="0" bIns="0" anchor="b"/>
          <a:lstStyle/>
          <a:p>
            <a:r>
              <a:rPr lang="el-GR" sz="1400" b="0" strike="noStrike" spc="-1">
                <a:latin typeface="Times New Roman"/>
              </a:rPr>
              <a:t> </a:t>
            </a:r>
          </a:p>
        </p:txBody>
      </p:sp>
      <p:sp>
        <p:nvSpPr>
          <p:cNvPr id="233" name="PlaceHolder 6"/>
          <p:cNvSpPr>
            <a:spLocks noGrp="1"/>
          </p:cNvSpPr>
          <p:nvPr>
            <p:ph type="sldNum"/>
          </p:nvPr>
        </p:nvSpPr>
        <p:spPr>
          <a:xfrm>
            <a:off x="4374048" y="10326690"/>
            <a:ext cx="3353584" cy="543144"/>
          </a:xfrm>
          <a:prstGeom prst="rect">
            <a:avLst/>
          </a:prstGeom>
        </p:spPr>
        <p:txBody>
          <a:bodyPr lIns="0" tIns="0" rIns="0" bIns="0" anchor="b"/>
          <a:lstStyle/>
          <a:p>
            <a:pPr algn="r"/>
            <a:fld id="{927CB135-6A31-49F5-9906-D3DA60759BDA}" type="slidenum">
              <a:rPr lang="el-GR" sz="1400" b="0" strike="noStrike" spc="-1">
                <a:latin typeface="Times New Roman"/>
              </a:rPr>
              <a:t>‹#›</a:t>
            </a:fld>
            <a:endParaRPr lang="el-GR" sz="1400" b="0" strike="noStrike" spc="-1">
              <a:latin typeface="Times New Roman"/>
            </a:endParaRPr>
          </a:p>
        </p:txBody>
      </p:sp>
    </p:spTree>
    <p:extLst>
      <p:ext uri="{BB962C8B-B14F-4D97-AF65-F5344CB8AC3E}">
        <p14:creationId xmlns:p14="http://schemas.microsoft.com/office/powerpoint/2010/main" val="2470752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p:txBody>
          <a:bodyPr/>
          <a:lstStyle/>
          <a:p>
            <a:fld id="{C809DC24-6052-4493-B941-F5BE20281E51}" type="slidenum">
              <a:rPr lang="en-US" smtClean="0"/>
              <a:pPr/>
              <a:t>4</a:t>
            </a:fld>
            <a:endParaRPr lang="en-US"/>
          </a:p>
        </p:txBody>
      </p:sp>
    </p:spTree>
    <p:extLst>
      <p:ext uri="{BB962C8B-B14F-4D97-AF65-F5344CB8AC3E}">
        <p14:creationId xmlns:p14="http://schemas.microsoft.com/office/powerpoint/2010/main" val="3096976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09DC24-6052-4493-B941-F5BE20281E51}" type="slidenum">
              <a:rPr lang="en-US" smtClean="0"/>
              <a:pPr/>
              <a:t>5</a:t>
            </a:fld>
            <a:endParaRPr lang="en-US"/>
          </a:p>
        </p:txBody>
      </p:sp>
    </p:spTree>
    <p:extLst>
      <p:ext uri="{BB962C8B-B14F-4D97-AF65-F5344CB8AC3E}">
        <p14:creationId xmlns:p14="http://schemas.microsoft.com/office/powerpoint/2010/main" val="3305165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24" name="PlaceHolder 2"/>
          <p:cNvSpPr>
            <a:spLocks noGrp="1"/>
          </p:cNvSpPr>
          <p:nvPr>
            <p:ph type="body"/>
          </p:nvPr>
        </p:nvSpPr>
        <p:spPr>
          <a:xfrm>
            <a:off x="457200" y="1203480"/>
            <a:ext cx="8229240" cy="1422720"/>
          </a:xfrm>
          <a:prstGeom prst="rect">
            <a:avLst/>
          </a:prstGeom>
        </p:spPr>
        <p:txBody>
          <a:bodyPr lIns="0" tIns="0" rIns="0" bIns="0">
            <a:normAutofit/>
          </a:bodyPr>
          <a:lstStyle/>
          <a:p>
            <a:endParaRPr lang="el-GR" sz="3200" b="0" strike="noStrike" spc="-1">
              <a:latin typeface="Arial"/>
            </a:endParaRPr>
          </a:p>
        </p:txBody>
      </p:sp>
      <p:sp>
        <p:nvSpPr>
          <p:cNvPr id="25" name="PlaceHolder 3"/>
          <p:cNvSpPr>
            <a:spLocks noGrp="1"/>
          </p:cNvSpPr>
          <p:nvPr>
            <p:ph type="body"/>
          </p:nvPr>
        </p:nvSpPr>
        <p:spPr>
          <a:xfrm>
            <a:off x="457200" y="2761920"/>
            <a:ext cx="822924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27" name="PlaceHolder 2"/>
          <p:cNvSpPr>
            <a:spLocks noGrp="1"/>
          </p:cNvSpPr>
          <p:nvPr>
            <p:ph type="body"/>
          </p:nvPr>
        </p:nvSpPr>
        <p:spPr>
          <a:xfrm>
            <a:off x="457200" y="1203480"/>
            <a:ext cx="4015800" cy="1422720"/>
          </a:xfrm>
          <a:prstGeom prst="rect">
            <a:avLst/>
          </a:prstGeom>
        </p:spPr>
        <p:txBody>
          <a:bodyPr lIns="0" tIns="0" rIns="0" bIns="0">
            <a:normAutofit/>
          </a:bodyPr>
          <a:lstStyle/>
          <a:p>
            <a:endParaRPr lang="el-GR" sz="3200" b="0" strike="noStrike" spc="-1">
              <a:latin typeface="Arial"/>
            </a:endParaRPr>
          </a:p>
        </p:txBody>
      </p:sp>
      <p:sp>
        <p:nvSpPr>
          <p:cNvPr id="28" name="PlaceHolder 3"/>
          <p:cNvSpPr>
            <a:spLocks noGrp="1"/>
          </p:cNvSpPr>
          <p:nvPr>
            <p:ph type="body"/>
          </p:nvPr>
        </p:nvSpPr>
        <p:spPr>
          <a:xfrm>
            <a:off x="4674240" y="1203480"/>
            <a:ext cx="4015800" cy="1422720"/>
          </a:xfrm>
          <a:prstGeom prst="rect">
            <a:avLst/>
          </a:prstGeom>
        </p:spPr>
        <p:txBody>
          <a:bodyPr lIns="0" tIns="0" rIns="0" bIns="0">
            <a:normAutofit/>
          </a:bodyPr>
          <a:lstStyle/>
          <a:p>
            <a:endParaRPr lang="el-GR" sz="3200" b="0" strike="noStrike" spc="-1">
              <a:latin typeface="Arial"/>
            </a:endParaRPr>
          </a:p>
        </p:txBody>
      </p:sp>
      <p:sp>
        <p:nvSpPr>
          <p:cNvPr id="29" name="PlaceHolder 4"/>
          <p:cNvSpPr>
            <a:spLocks noGrp="1"/>
          </p:cNvSpPr>
          <p:nvPr>
            <p:ph type="body"/>
          </p:nvPr>
        </p:nvSpPr>
        <p:spPr>
          <a:xfrm>
            <a:off x="457200" y="2761920"/>
            <a:ext cx="4015800" cy="1422720"/>
          </a:xfrm>
          <a:prstGeom prst="rect">
            <a:avLst/>
          </a:prstGeom>
        </p:spPr>
        <p:txBody>
          <a:bodyPr lIns="0" tIns="0" rIns="0" bIns="0">
            <a:normAutofit/>
          </a:bodyPr>
          <a:lstStyle/>
          <a:p>
            <a:endParaRPr lang="el-GR" sz="3200" b="0" strike="noStrike" spc="-1">
              <a:latin typeface="Arial"/>
            </a:endParaRPr>
          </a:p>
        </p:txBody>
      </p:sp>
      <p:sp>
        <p:nvSpPr>
          <p:cNvPr id="30" name="PlaceHolder 5"/>
          <p:cNvSpPr>
            <a:spLocks noGrp="1"/>
          </p:cNvSpPr>
          <p:nvPr>
            <p:ph type="body"/>
          </p:nvPr>
        </p:nvSpPr>
        <p:spPr>
          <a:xfrm>
            <a:off x="4674240" y="2761920"/>
            <a:ext cx="401580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32" name="PlaceHolder 2"/>
          <p:cNvSpPr>
            <a:spLocks noGrp="1"/>
          </p:cNvSpPr>
          <p:nvPr>
            <p:ph type="body"/>
          </p:nvPr>
        </p:nvSpPr>
        <p:spPr>
          <a:xfrm>
            <a:off x="457200" y="1203480"/>
            <a:ext cx="2649600" cy="1422720"/>
          </a:xfrm>
          <a:prstGeom prst="rect">
            <a:avLst/>
          </a:prstGeom>
        </p:spPr>
        <p:txBody>
          <a:bodyPr lIns="0" tIns="0" rIns="0" bIns="0">
            <a:normAutofit/>
          </a:bodyPr>
          <a:lstStyle/>
          <a:p>
            <a:endParaRPr lang="el-GR" sz="3200" b="0" strike="noStrike" spc="-1">
              <a:latin typeface="Arial"/>
            </a:endParaRPr>
          </a:p>
        </p:txBody>
      </p:sp>
      <p:sp>
        <p:nvSpPr>
          <p:cNvPr id="33" name="PlaceHolder 3"/>
          <p:cNvSpPr>
            <a:spLocks noGrp="1"/>
          </p:cNvSpPr>
          <p:nvPr>
            <p:ph type="body"/>
          </p:nvPr>
        </p:nvSpPr>
        <p:spPr>
          <a:xfrm>
            <a:off x="3239640" y="1203480"/>
            <a:ext cx="2649600" cy="1422720"/>
          </a:xfrm>
          <a:prstGeom prst="rect">
            <a:avLst/>
          </a:prstGeom>
        </p:spPr>
        <p:txBody>
          <a:bodyPr lIns="0" tIns="0" rIns="0" bIns="0">
            <a:normAutofit/>
          </a:bodyPr>
          <a:lstStyle/>
          <a:p>
            <a:endParaRPr lang="el-GR" sz="3200" b="0" strike="noStrike" spc="-1">
              <a:latin typeface="Arial"/>
            </a:endParaRPr>
          </a:p>
        </p:txBody>
      </p:sp>
      <p:sp>
        <p:nvSpPr>
          <p:cNvPr id="34" name="PlaceHolder 4"/>
          <p:cNvSpPr>
            <a:spLocks noGrp="1"/>
          </p:cNvSpPr>
          <p:nvPr>
            <p:ph type="body"/>
          </p:nvPr>
        </p:nvSpPr>
        <p:spPr>
          <a:xfrm>
            <a:off x="6022080" y="1203480"/>
            <a:ext cx="2649600" cy="1422720"/>
          </a:xfrm>
          <a:prstGeom prst="rect">
            <a:avLst/>
          </a:prstGeom>
        </p:spPr>
        <p:txBody>
          <a:bodyPr lIns="0" tIns="0" rIns="0" bIns="0">
            <a:normAutofit/>
          </a:bodyPr>
          <a:lstStyle/>
          <a:p>
            <a:endParaRPr lang="el-GR" sz="3200" b="0" strike="noStrike" spc="-1">
              <a:latin typeface="Arial"/>
            </a:endParaRPr>
          </a:p>
        </p:txBody>
      </p:sp>
      <p:sp>
        <p:nvSpPr>
          <p:cNvPr id="35" name="PlaceHolder 5"/>
          <p:cNvSpPr>
            <a:spLocks noGrp="1"/>
          </p:cNvSpPr>
          <p:nvPr>
            <p:ph type="body"/>
          </p:nvPr>
        </p:nvSpPr>
        <p:spPr>
          <a:xfrm>
            <a:off x="457200" y="2761920"/>
            <a:ext cx="2649600" cy="1422720"/>
          </a:xfrm>
          <a:prstGeom prst="rect">
            <a:avLst/>
          </a:prstGeom>
        </p:spPr>
        <p:txBody>
          <a:bodyPr lIns="0" tIns="0" rIns="0" bIns="0">
            <a:normAutofit/>
          </a:bodyPr>
          <a:lstStyle/>
          <a:p>
            <a:endParaRPr lang="el-GR" sz="3200" b="0" strike="noStrike" spc="-1">
              <a:latin typeface="Arial"/>
            </a:endParaRPr>
          </a:p>
        </p:txBody>
      </p:sp>
      <p:sp>
        <p:nvSpPr>
          <p:cNvPr id="36" name="PlaceHolder 6"/>
          <p:cNvSpPr>
            <a:spLocks noGrp="1"/>
          </p:cNvSpPr>
          <p:nvPr>
            <p:ph type="body"/>
          </p:nvPr>
        </p:nvSpPr>
        <p:spPr>
          <a:xfrm>
            <a:off x="3239640" y="2761920"/>
            <a:ext cx="2649600" cy="1422720"/>
          </a:xfrm>
          <a:prstGeom prst="rect">
            <a:avLst/>
          </a:prstGeom>
        </p:spPr>
        <p:txBody>
          <a:bodyPr lIns="0" tIns="0" rIns="0" bIns="0">
            <a:normAutofit/>
          </a:bodyPr>
          <a:lstStyle/>
          <a:p>
            <a:endParaRPr lang="el-GR" sz="3200" b="0" strike="noStrike" spc="-1">
              <a:latin typeface="Arial"/>
            </a:endParaRPr>
          </a:p>
        </p:txBody>
      </p:sp>
      <p:sp>
        <p:nvSpPr>
          <p:cNvPr id="37" name="PlaceHolder 7"/>
          <p:cNvSpPr>
            <a:spLocks noGrp="1"/>
          </p:cNvSpPr>
          <p:nvPr>
            <p:ph type="body"/>
          </p:nvPr>
        </p:nvSpPr>
        <p:spPr>
          <a:xfrm>
            <a:off x="6022080" y="2761920"/>
            <a:ext cx="264960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5" name="Rectangle 4"/>
          <p:cNvSpPr/>
          <p:nvPr userDrawn="1"/>
        </p:nvSpPr>
        <p:spPr>
          <a:xfrm>
            <a:off x="0" y="0"/>
            <a:ext cx="4572000" cy="5143500"/>
          </a:xfrm>
          <a:prstGeom prst="rect">
            <a:avLst/>
          </a:prstGeom>
          <a:solidFill>
            <a:srgbClr val="008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2">
            <a:extLst>
              <a:ext uri="{FF2B5EF4-FFF2-40B4-BE49-F238E27FC236}">
                <a16:creationId xmlns:a16="http://schemas.microsoft.com/office/drawing/2014/main" id="{A4339C82-1566-4429-8C6E-27A06076D757}"/>
              </a:ext>
            </a:extLst>
          </p:cNvPr>
          <p:cNvSpPr>
            <a:spLocks noGrp="1"/>
          </p:cNvSpPr>
          <p:nvPr>
            <p:ph idx="1" hasCustomPrompt="1"/>
          </p:nvPr>
        </p:nvSpPr>
        <p:spPr>
          <a:xfrm>
            <a:off x="5176149" y="1788319"/>
            <a:ext cx="3255948" cy="2203580"/>
          </a:xfrm>
          <a:prstGeom prst="rect">
            <a:avLst/>
          </a:prstGeom>
        </p:spPr>
        <p:txBody>
          <a:bodyPr vert="horz" lIns="0" tIns="45720" rIns="91440" bIns="45720" rtlCol="0">
            <a:normAutofit/>
          </a:bodyPr>
          <a:lstStyle>
            <a:lvl1pPr marL="0" indent="0">
              <a:lnSpc>
                <a:spcPts val="2250"/>
              </a:lnSpc>
              <a:spcBef>
                <a:spcPts val="450"/>
              </a:spcBef>
              <a:spcAft>
                <a:spcPts val="450"/>
              </a:spcAft>
              <a:buNone/>
              <a:defRPr sz="1800">
                <a:solidFill>
                  <a:schemeClr val="tx1">
                    <a:lumMod val="65000"/>
                    <a:lumOff val="35000"/>
                  </a:schemeClr>
                </a:solidFill>
                <a:latin typeface="Arial" panose="020B0604020202020204" pitchFamily="34" charset="0"/>
                <a:cs typeface="Arial" panose="020B0604020202020204" pitchFamily="34" charset="0"/>
              </a:defRPr>
            </a:lvl1pPr>
            <a:lvl2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2pPr>
            <a:lvl3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3pPr>
            <a:lvl4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4pPr>
            <a:lvl5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13" name="Text Placeholder 2">
            <a:extLst>
              <a:ext uri="{FF2B5EF4-FFF2-40B4-BE49-F238E27FC236}">
                <a16:creationId xmlns:a16="http://schemas.microsoft.com/office/drawing/2014/main" id="{A4339C82-1566-4429-8C6E-27A06076D757}"/>
              </a:ext>
            </a:extLst>
          </p:cNvPr>
          <p:cNvSpPr>
            <a:spLocks noGrp="1"/>
          </p:cNvSpPr>
          <p:nvPr>
            <p:ph idx="10" hasCustomPrompt="1"/>
          </p:nvPr>
        </p:nvSpPr>
        <p:spPr>
          <a:xfrm>
            <a:off x="542452" y="2627832"/>
            <a:ext cx="3255948" cy="2173601"/>
          </a:xfrm>
          <a:prstGeom prst="rect">
            <a:avLst/>
          </a:prstGeom>
        </p:spPr>
        <p:txBody>
          <a:bodyPr vert="horz" lIns="0" tIns="45720" rIns="91440" bIns="45720" rtlCol="0">
            <a:normAutofit/>
          </a:bodyPr>
          <a:lstStyle>
            <a:lvl1pPr marL="0" indent="0">
              <a:lnSpc>
                <a:spcPts val="2250"/>
              </a:lnSpc>
              <a:spcBef>
                <a:spcPts val="450"/>
              </a:spcBef>
              <a:spcAft>
                <a:spcPts val="450"/>
              </a:spcAft>
              <a:buNone/>
              <a:defRPr sz="2400">
                <a:solidFill>
                  <a:schemeClr val="bg1"/>
                </a:solidFill>
                <a:latin typeface="Arial" panose="020B0604020202020204" pitchFamily="34" charset="0"/>
                <a:cs typeface="Arial" panose="020B0604020202020204" pitchFamily="34" charset="0"/>
              </a:defRPr>
            </a:lvl1pPr>
            <a:lvl2pPr marL="342900" indent="0">
              <a:lnSpc>
                <a:spcPts val="2250"/>
              </a:lnSpc>
              <a:spcBef>
                <a:spcPts val="450"/>
              </a:spcBef>
              <a:spcAft>
                <a:spcPts val="450"/>
              </a:spcAft>
              <a:buNone/>
              <a:defRPr sz="2400">
                <a:solidFill>
                  <a:schemeClr val="bg1"/>
                </a:solidFill>
                <a:latin typeface="Arial" panose="020B0604020202020204" pitchFamily="34" charset="0"/>
                <a:cs typeface="Arial" panose="020B0604020202020204" pitchFamily="34" charset="0"/>
              </a:defRPr>
            </a:lvl2pPr>
            <a:lvl3pPr>
              <a:lnSpc>
                <a:spcPts val="2250"/>
              </a:lnSpc>
              <a:spcBef>
                <a:spcPts val="450"/>
              </a:spcBef>
              <a:spcAft>
                <a:spcPts val="450"/>
              </a:spcAft>
              <a:defRPr sz="2400">
                <a:solidFill>
                  <a:schemeClr val="bg1"/>
                </a:solidFill>
                <a:latin typeface="Arial" panose="020B0604020202020204" pitchFamily="34" charset="0"/>
                <a:cs typeface="Arial" panose="020B0604020202020204" pitchFamily="34" charset="0"/>
              </a:defRPr>
            </a:lvl3pPr>
            <a:lvl4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4pPr>
            <a:lvl5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pic>
        <p:nvPicPr>
          <p:cNvPr id="2" name="Picture 1" descr="A logo with a black background&#10;&#10;AI-generated content may be incorrect.">
            <a:extLst>
              <a:ext uri="{FF2B5EF4-FFF2-40B4-BE49-F238E27FC236}">
                <a16:creationId xmlns:a16="http://schemas.microsoft.com/office/drawing/2014/main" id="{61325510-25C9-A311-FE15-64F3579F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26515" y="4557882"/>
            <a:ext cx="835493" cy="394055"/>
          </a:xfrm>
          <a:prstGeom prst="rect">
            <a:avLst/>
          </a:prstGeom>
        </p:spPr>
      </p:pic>
      <p:pic>
        <p:nvPicPr>
          <p:cNvPr id="14" name="Picture 13" descr="A white text on a black background&#10;&#10;AI-generated content may be incorrect.">
            <a:extLst>
              <a:ext uri="{FF2B5EF4-FFF2-40B4-BE49-F238E27FC236}">
                <a16:creationId xmlns:a16="http://schemas.microsoft.com/office/drawing/2014/main" id="{C3B43DE7-46E9-A56C-6F4A-93C04B995FC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2480" y="571371"/>
            <a:ext cx="2447102" cy="1888862"/>
          </a:xfrm>
          <a:prstGeom prst="rect">
            <a:avLst/>
          </a:prstGeom>
        </p:spPr>
      </p:pic>
    </p:spTree>
    <p:extLst>
      <p:ext uri="{BB962C8B-B14F-4D97-AF65-F5344CB8AC3E}">
        <p14:creationId xmlns:p14="http://schemas.microsoft.com/office/powerpoint/2010/main" val="1906758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Two Content">
    <p:spTree>
      <p:nvGrpSpPr>
        <p:cNvPr id="1" name=""/>
        <p:cNvGrpSpPr/>
        <p:nvPr/>
      </p:nvGrpSpPr>
      <p:grpSpPr>
        <a:xfrm>
          <a:off x="0" y="0"/>
          <a:ext cx="0" cy="0"/>
          <a:chOff x="0" y="0"/>
          <a:chExt cx="0" cy="0"/>
        </a:xfrm>
      </p:grpSpPr>
      <p:sp>
        <p:nvSpPr>
          <p:cNvPr id="5" name="Rectangle 4"/>
          <p:cNvSpPr/>
          <p:nvPr userDrawn="1"/>
        </p:nvSpPr>
        <p:spPr>
          <a:xfrm>
            <a:off x="0" y="0"/>
            <a:ext cx="4572000" cy="5143500"/>
          </a:xfrm>
          <a:prstGeom prst="rect">
            <a:avLst/>
          </a:prstGeom>
          <a:solidFill>
            <a:srgbClr val="B619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2">
            <a:extLst>
              <a:ext uri="{FF2B5EF4-FFF2-40B4-BE49-F238E27FC236}">
                <a16:creationId xmlns:a16="http://schemas.microsoft.com/office/drawing/2014/main" id="{A4339C82-1566-4429-8C6E-27A06076D757}"/>
              </a:ext>
            </a:extLst>
          </p:cNvPr>
          <p:cNvSpPr>
            <a:spLocks noGrp="1"/>
          </p:cNvSpPr>
          <p:nvPr>
            <p:ph idx="1" hasCustomPrompt="1"/>
          </p:nvPr>
        </p:nvSpPr>
        <p:spPr>
          <a:xfrm>
            <a:off x="5176149" y="1788319"/>
            <a:ext cx="3255948" cy="2203580"/>
          </a:xfrm>
          <a:prstGeom prst="rect">
            <a:avLst/>
          </a:prstGeom>
        </p:spPr>
        <p:txBody>
          <a:bodyPr vert="horz" lIns="0" tIns="45720" rIns="91440" bIns="45720" rtlCol="0">
            <a:normAutofit/>
          </a:bodyPr>
          <a:lstStyle>
            <a:lvl1pPr marL="0" indent="0">
              <a:lnSpc>
                <a:spcPts val="2250"/>
              </a:lnSpc>
              <a:spcBef>
                <a:spcPts val="450"/>
              </a:spcBef>
              <a:spcAft>
                <a:spcPts val="450"/>
              </a:spcAft>
              <a:buNone/>
              <a:defRPr sz="1800">
                <a:solidFill>
                  <a:schemeClr val="tx1">
                    <a:lumMod val="65000"/>
                    <a:lumOff val="35000"/>
                  </a:schemeClr>
                </a:solidFill>
                <a:latin typeface="Arial" panose="020B0604020202020204" pitchFamily="34" charset="0"/>
                <a:cs typeface="Arial" panose="020B0604020202020204" pitchFamily="34" charset="0"/>
              </a:defRPr>
            </a:lvl1pPr>
            <a:lvl2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2pPr>
            <a:lvl3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3pPr>
            <a:lvl4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4pPr>
            <a:lvl5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13" name="Text Placeholder 2">
            <a:extLst>
              <a:ext uri="{FF2B5EF4-FFF2-40B4-BE49-F238E27FC236}">
                <a16:creationId xmlns:a16="http://schemas.microsoft.com/office/drawing/2014/main" id="{A4339C82-1566-4429-8C6E-27A06076D757}"/>
              </a:ext>
            </a:extLst>
          </p:cNvPr>
          <p:cNvSpPr>
            <a:spLocks noGrp="1"/>
          </p:cNvSpPr>
          <p:nvPr>
            <p:ph idx="10" hasCustomPrompt="1"/>
          </p:nvPr>
        </p:nvSpPr>
        <p:spPr>
          <a:xfrm>
            <a:off x="542452" y="2627832"/>
            <a:ext cx="3255948" cy="2173601"/>
          </a:xfrm>
          <a:prstGeom prst="rect">
            <a:avLst/>
          </a:prstGeom>
        </p:spPr>
        <p:txBody>
          <a:bodyPr vert="horz" lIns="0" tIns="45720" rIns="91440" bIns="45720" rtlCol="0">
            <a:normAutofit/>
          </a:bodyPr>
          <a:lstStyle>
            <a:lvl1pPr marL="0" indent="0">
              <a:lnSpc>
                <a:spcPts val="2250"/>
              </a:lnSpc>
              <a:spcBef>
                <a:spcPts val="450"/>
              </a:spcBef>
              <a:spcAft>
                <a:spcPts val="450"/>
              </a:spcAft>
              <a:buNone/>
              <a:defRPr sz="2400">
                <a:solidFill>
                  <a:schemeClr val="bg1"/>
                </a:solidFill>
                <a:latin typeface="Arial" panose="020B0604020202020204" pitchFamily="34" charset="0"/>
                <a:cs typeface="Arial" panose="020B0604020202020204" pitchFamily="34" charset="0"/>
              </a:defRPr>
            </a:lvl1pPr>
            <a:lvl2pPr marL="342900" indent="0">
              <a:lnSpc>
                <a:spcPts val="2250"/>
              </a:lnSpc>
              <a:spcBef>
                <a:spcPts val="450"/>
              </a:spcBef>
              <a:spcAft>
                <a:spcPts val="450"/>
              </a:spcAft>
              <a:buNone/>
              <a:defRPr sz="2400">
                <a:solidFill>
                  <a:schemeClr val="bg1"/>
                </a:solidFill>
                <a:latin typeface="Arial" panose="020B0604020202020204" pitchFamily="34" charset="0"/>
                <a:cs typeface="Arial" panose="020B0604020202020204" pitchFamily="34" charset="0"/>
              </a:defRPr>
            </a:lvl2pPr>
            <a:lvl3pPr>
              <a:lnSpc>
                <a:spcPts val="2250"/>
              </a:lnSpc>
              <a:spcBef>
                <a:spcPts val="450"/>
              </a:spcBef>
              <a:spcAft>
                <a:spcPts val="450"/>
              </a:spcAft>
              <a:defRPr sz="2400">
                <a:solidFill>
                  <a:schemeClr val="bg1"/>
                </a:solidFill>
                <a:latin typeface="Arial" panose="020B0604020202020204" pitchFamily="34" charset="0"/>
                <a:cs typeface="Arial" panose="020B0604020202020204" pitchFamily="34" charset="0"/>
              </a:defRPr>
            </a:lvl3pPr>
            <a:lvl4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4pPr>
            <a:lvl5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pic>
        <p:nvPicPr>
          <p:cNvPr id="2" name="Picture 1" descr="A logo with a black background&#10;&#10;AI-generated content may be incorrect.">
            <a:extLst>
              <a:ext uri="{FF2B5EF4-FFF2-40B4-BE49-F238E27FC236}">
                <a16:creationId xmlns:a16="http://schemas.microsoft.com/office/drawing/2014/main" id="{61325510-25C9-A311-FE15-64F3579F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26515" y="4557882"/>
            <a:ext cx="835493" cy="394055"/>
          </a:xfrm>
          <a:prstGeom prst="rect">
            <a:avLst/>
          </a:prstGeom>
        </p:spPr>
      </p:pic>
      <p:pic>
        <p:nvPicPr>
          <p:cNvPr id="15" name="Picture 14" descr="A white circle with black background&#10;&#10;AI-generated content may be incorrect.">
            <a:extLst>
              <a:ext uri="{FF2B5EF4-FFF2-40B4-BE49-F238E27FC236}">
                <a16:creationId xmlns:a16="http://schemas.microsoft.com/office/drawing/2014/main" id="{401E35FC-22CC-1161-D5BF-43F8FE889EF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2480" y="664412"/>
            <a:ext cx="2151736" cy="1795821"/>
          </a:xfrm>
          <a:prstGeom prst="rect">
            <a:avLst/>
          </a:prstGeom>
        </p:spPr>
      </p:pic>
    </p:spTree>
    <p:extLst>
      <p:ext uri="{BB962C8B-B14F-4D97-AF65-F5344CB8AC3E}">
        <p14:creationId xmlns:p14="http://schemas.microsoft.com/office/powerpoint/2010/main" val="11146773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wo Content">
    <p:spTree>
      <p:nvGrpSpPr>
        <p:cNvPr id="1" name=""/>
        <p:cNvGrpSpPr/>
        <p:nvPr/>
      </p:nvGrpSpPr>
      <p:grpSpPr>
        <a:xfrm>
          <a:off x="0" y="0"/>
          <a:ext cx="0" cy="0"/>
          <a:chOff x="0" y="0"/>
          <a:chExt cx="0" cy="0"/>
        </a:xfrm>
      </p:grpSpPr>
      <p:sp>
        <p:nvSpPr>
          <p:cNvPr id="5" name="Rectangle 4"/>
          <p:cNvSpPr/>
          <p:nvPr userDrawn="1"/>
        </p:nvSpPr>
        <p:spPr>
          <a:xfrm>
            <a:off x="0" y="0"/>
            <a:ext cx="4572000" cy="5143500"/>
          </a:xfrm>
          <a:prstGeom prst="rect">
            <a:avLst/>
          </a:prstGeom>
          <a:solidFill>
            <a:srgbClr val="F58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2">
            <a:extLst>
              <a:ext uri="{FF2B5EF4-FFF2-40B4-BE49-F238E27FC236}">
                <a16:creationId xmlns:a16="http://schemas.microsoft.com/office/drawing/2014/main" id="{A4339C82-1566-4429-8C6E-27A06076D757}"/>
              </a:ext>
            </a:extLst>
          </p:cNvPr>
          <p:cNvSpPr>
            <a:spLocks noGrp="1"/>
          </p:cNvSpPr>
          <p:nvPr>
            <p:ph idx="1" hasCustomPrompt="1"/>
          </p:nvPr>
        </p:nvSpPr>
        <p:spPr>
          <a:xfrm>
            <a:off x="5176149" y="1788319"/>
            <a:ext cx="3255948" cy="2203580"/>
          </a:xfrm>
          <a:prstGeom prst="rect">
            <a:avLst/>
          </a:prstGeom>
        </p:spPr>
        <p:txBody>
          <a:bodyPr vert="horz" lIns="0" tIns="45720" rIns="91440" bIns="45720" rtlCol="0">
            <a:normAutofit/>
          </a:bodyPr>
          <a:lstStyle>
            <a:lvl1pPr marL="0" indent="0">
              <a:lnSpc>
                <a:spcPts val="2250"/>
              </a:lnSpc>
              <a:spcBef>
                <a:spcPts val="450"/>
              </a:spcBef>
              <a:spcAft>
                <a:spcPts val="450"/>
              </a:spcAft>
              <a:buNone/>
              <a:defRPr sz="1800">
                <a:solidFill>
                  <a:schemeClr val="tx1">
                    <a:lumMod val="65000"/>
                    <a:lumOff val="35000"/>
                  </a:schemeClr>
                </a:solidFill>
                <a:latin typeface="Arial" panose="020B0604020202020204" pitchFamily="34" charset="0"/>
                <a:cs typeface="Arial" panose="020B0604020202020204" pitchFamily="34" charset="0"/>
              </a:defRPr>
            </a:lvl1pPr>
            <a:lvl2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2pPr>
            <a:lvl3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3pPr>
            <a:lvl4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4pPr>
            <a:lvl5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13" name="Text Placeholder 2">
            <a:extLst>
              <a:ext uri="{FF2B5EF4-FFF2-40B4-BE49-F238E27FC236}">
                <a16:creationId xmlns:a16="http://schemas.microsoft.com/office/drawing/2014/main" id="{A4339C82-1566-4429-8C6E-27A06076D757}"/>
              </a:ext>
            </a:extLst>
          </p:cNvPr>
          <p:cNvSpPr>
            <a:spLocks noGrp="1"/>
          </p:cNvSpPr>
          <p:nvPr>
            <p:ph idx="10" hasCustomPrompt="1"/>
          </p:nvPr>
        </p:nvSpPr>
        <p:spPr>
          <a:xfrm>
            <a:off x="542452" y="2627832"/>
            <a:ext cx="3255948" cy="2173601"/>
          </a:xfrm>
          <a:prstGeom prst="rect">
            <a:avLst/>
          </a:prstGeom>
        </p:spPr>
        <p:txBody>
          <a:bodyPr vert="horz" lIns="0" tIns="45720" rIns="91440" bIns="45720" rtlCol="0">
            <a:normAutofit/>
          </a:bodyPr>
          <a:lstStyle>
            <a:lvl1pPr marL="0" indent="0">
              <a:lnSpc>
                <a:spcPts val="2250"/>
              </a:lnSpc>
              <a:spcBef>
                <a:spcPts val="450"/>
              </a:spcBef>
              <a:spcAft>
                <a:spcPts val="450"/>
              </a:spcAft>
              <a:buNone/>
              <a:defRPr sz="2400">
                <a:solidFill>
                  <a:schemeClr val="bg1"/>
                </a:solidFill>
                <a:latin typeface="Arial" panose="020B0604020202020204" pitchFamily="34" charset="0"/>
                <a:cs typeface="Arial" panose="020B0604020202020204" pitchFamily="34" charset="0"/>
              </a:defRPr>
            </a:lvl1pPr>
            <a:lvl2pPr marL="342900" indent="0">
              <a:lnSpc>
                <a:spcPts val="2250"/>
              </a:lnSpc>
              <a:spcBef>
                <a:spcPts val="450"/>
              </a:spcBef>
              <a:spcAft>
                <a:spcPts val="450"/>
              </a:spcAft>
              <a:buNone/>
              <a:defRPr sz="2400">
                <a:solidFill>
                  <a:schemeClr val="bg1"/>
                </a:solidFill>
                <a:latin typeface="Arial" panose="020B0604020202020204" pitchFamily="34" charset="0"/>
                <a:cs typeface="Arial" panose="020B0604020202020204" pitchFamily="34" charset="0"/>
              </a:defRPr>
            </a:lvl2pPr>
            <a:lvl3pPr>
              <a:lnSpc>
                <a:spcPts val="2250"/>
              </a:lnSpc>
              <a:spcBef>
                <a:spcPts val="450"/>
              </a:spcBef>
              <a:spcAft>
                <a:spcPts val="450"/>
              </a:spcAft>
              <a:defRPr sz="2400">
                <a:solidFill>
                  <a:schemeClr val="bg1"/>
                </a:solidFill>
                <a:latin typeface="Arial" panose="020B0604020202020204" pitchFamily="34" charset="0"/>
                <a:cs typeface="Arial" panose="020B0604020202020204" pitchFamily="34" charset="0"/>
              </a:defRPr>
            </a:lvl3pPr>
            <a:lvl4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4pPr>
            <a:lvl5pPr>
              <a:lnSpc>
                <a:spcPts val="2250"/>
              </a:lnSpc>
              <a:spcBef>
                <a:spcPts val="450"/>
              </a:spcBef>
              <a:spcAft>
                <a:spcPts val="450"/>
              </a:spcAft>
              <a:defRPr sz="1800">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Click to edit Master text styles</a:t>
            </a:r>
          </a:p>
        </p:txBody>
      </p:sp>
      <p:pic>
        <p:nvPicPr>
          <p:cNvPr id="2" name="Picture 1" descr="A logo with a black background&#10;&#10;AI-generated content may be incorrect.">
            <a:extLst>
              <a:ext uri="{FF2B5EF4-FFF2-40B4-BE49-F238E27FC236}">
                <a16:creationId xmlns:a16="http://schemas.microsoft.com/office/drawing/2014/main" id="{61325510-25C9-A311-FE15-64F3579F46B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26515" y="4557882"/>
            <a:ext cx="835493" cy="394055"/>
          </a:xfrm>
          <a:prstGeom prst="rect">
            <a:avLst/>
          </a:prstGeom>
        </p:spPr>
      </p:pic>
      <p:pic>
        <p:nvPicPr>
          <p:cNvPr id="9" name="Picture 8" descr="A white cross on a black background&#10;&#10;AI-generated content may be incorrect.">
            <a:extLst>
              <a:ext uri="{FF2B5EF4-FFF2-40B4-BE49-F238E27FC236}">
                <a16:creationId xmlns:a16="http://schemas.microsoft.com/office/drawing/2014/main" id="{71FFE2B7-45B8-76D3-5C58-9EF2801E0BD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2480" y="520076"/>
            <a:ext cx="1847510" cy="1934643"/>
          </a:xfrm>
          <a:prstGeom prst="rect">
            <a:avLst/>
          </a:prstGeom>
        </p:spPr>
      </p:pic>
    </p:spTree>
    <p:extLst>
      <p:ext uri="{BB962C8B-B14F-4D97-AF65-F5344CB8AC3E}">
        <p14:creationId xmlns:p14="http://schemas.microsoft.com/office/powerpoint/2010/main" val="35130093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54"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55" name="PlaceHolder 2"/>
          <p:cNvSpPr>
            <a:spLocks noGrp="1"/>
          </p:cNvSpPr>
          <p:nvPr>
            <p:ph type="subTitle"/>
          </p:nvPr>
        </p:nvSpPr>
        <p:spPr>
          <a:xfrm>
            <a:off x="457200" y="1203480"/>
            <a:ext cx="8229240" cy="2982960"/>
          </a:xfrm>
          <a:prstGeom prst="rect">
            <a:avLst/>
          </a:prstGeom>
        </p:spPr>
        <p:txBody>
          <a:bodyPr lIns="0" tIns="0" rIns="0" bIns="0" anchor="ctr"/>
          <a:lstStyle/>
          <a:p>
            <a:pPr algn="ctr"/>
            <a:endParaRPr lang="el-GR" sz="32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56"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57" name="PlaceHolder 2"/>
          <p:cNvSpPr>
            <a:spLocks noGrp="1"/>
          </p:cNvSpPr>
          <p:nvPr>
            <p:ph type="body"/>
          </p:nvPr>
        </p:nvSpPr>
        <p:spPr>
          <a:xfrm>
            <a:off x="457200" y="1203480"/>
            <a:ext cx="8229240" cy="298296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58"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59" name="PlaceHolder 2"/>
          <p:cNvSpPr>
            <a:spLocks noGrp="1"/>
          </p:cNvSpPr>
          <p:nvPr>
            <p:ph type="body"/>
          </p:nvPr>
        </p:nvSpPr>
        <p:spPr>
          <a:xfrm>
            <a:off x="457200" y="1203480"/>
            <a:ext cx="4015800" cy="2982960"/>
          </a:xfrm>
          <a:prstGeom prst="rect">
            <a:avLst/>
          </a:prstGeom>
        </p:spPr>
        <p:txBody>
          <a:bodyPr lIns="0" tIns="0" rIns="0" bIns="0">
            <a:normAutofit/>
          </a:bodyPr>
          <a:lstStyle/>
          <a:p>
            <a:endParaRPr lang="el-GR" sz="3200" b="0" strike="noStrike" spc="-1">
              <a:latin typeface="Arial"/>
            </a:endParaRPr>
          </a:p>
        </p:txBody>
      </p:sp>
      <p:sp>
        <p:nvSpPr>
          <p:cNvPr id="160" name="PlaceHolder 3"/>
          <p:cNvSpPr>
            <a:spLocks noGrp="1"/>
          </p:cNvSpPr>
          <p:nvPr>
            <p:ph type="body"/>
          </p:nvPr>
        </p:nvSpPr>
        <p:spPr>
          <a:xfrm>
            <a:off x="4674240" y="1203480"/>
            <a:ext cx="4015800" cy="298296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3" name="PlaceHolder 2"/>
          <p:cNvSpPr>
            <a:spLocks noGrp="1"/>
          </p:cNvSpPr>
          <p:nvPr>
            <p:ph type="subTitle"/>
          </p:nvPr>
        </p:nvSpPr>
        <p:spPr>
          <a:xfrm>
            <a:off x="457200" y="1203480"/>
            <a:ext cx="8229240" cy="2982960"/>
          </a:xfrm>
          <a:prstGeom prst="rect">
            <a:avLst/>
          </a:prstGeom>
        </p:spPr>
        <p:txBody>
          <a:bodyPr lIns="0" tIns="0" rIns="0" bIns="0" anchor="ctr"/>
          <a:lstStyle/>
          <a:p>
            <a:pPr algn="ctr"/>
            <a:endParaRPr lang="el-GR"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1"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62" name="PlaceHolder 1"/>
          <p:cNvSpPr>
            <a:spLocks noGrp="1"/>
          </p:cNvSpPr>
          <p:nvPr>
            <p:ph type="subTitle"/>
          </p:nvPr>
        </p:nvSpPr>
        <p:spPr>
          <a:xfrm>
            <a:off x="457200" y="205200"/>
            <a:ext cx="8229240" cy="3981240"/>
          </a:xfrm>
          <a:prstGeom prst="rect">
            <a:avLst/>
          </a:prstGeom>
        </p:spPr>
        <p:txBody>
          <a:bodyPr lIns="0" tIns="0" rIns="0" bIns="0" anchor="ctr"/>
          <a:lstStyle/>
          <a:p>
            <a:pPr algn="ctr"/>
            <a:endParaRPr lang="el-GR"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3"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64" name="PlaceHolder 2"/>
          <p:cNvSpPr>
            <a:spLocks noGrp="1"/>
          </p:cNvSpPr>
          <p:nvPr>
            <p:ph type="body"/>
          </p:nvPr>
        </p:nvSpPr>
        <p:spPr>
          <a:xfrm>
            <a:off x="457200" y="1203480"/>
            <a:ext cx="4015800" cy="1422720"/>
          </a:xfrm>
          <a:prstGeom prst="rect">
            <a:avLst/>
          </a:prstGeom>
        </p:spPr>
        <p:txBody>
          <a:bodyPr lIns="0" tIns="0" rIns="0" bIns="0">
            <a:normAutofit/>
          </a:bodyPr>
          <a:lstStyle/>
          <a:p>
            <a:endParaRPr lang="el-GR" sz="3200" b="0" strike="noStrike" spc="-1">
              <a:latin typeface="Arial"/>
            </a:endParaRPr>
          </a:p>
        </p:txBody>
      </p:sp>
      <p:sp>
        <p:nvSpPr>
          <p:cNvPr id="165" name="PlaceHolder 3"/>
          <p:cNvSpPr>
            <a:spLocks noGrp="1"/>
          </p:cNvSpPr>
          <p:nvPr>
            <p:ph type="body"/>
          </p:nvPr>
        </p:nvSpPr>
        <p:spPr>
          <a:xfrm>
            <a:off x="4674240" y="1203480"/>
            <a:ext cx="4015800" cy="2982960"/>
          </a:xfrm>
          <a:prstGeom prst="rect">
            <a:avLst/>
          </a:prstGeom>
        </p:spPr>
        <p:txBody>
          <a:bodyPr lIns="0" tIns="0" rIns="0" bIns="0">
            <a:normAutofit/>
          </a:bodyPr>
          <a:lstStyle/>
          <a:p>
            <a:endParaRPr lang="el-GR" sz="3200" b="0" strike="noStrike" spc="-1">
              <a:latin typeface="Arial"/>
            </a:endParaRPr>
          </a:p>
        </p:txBody>
      </p:sp>
      <p:sp>
        <p:nvSpPr>
          <p:cNvPr id="166" name="PlaceHolder 4"/>
          <p:cNvSpPr>
            <a:spLocks noGrp="1"/>
          </p:cNvSpPr>
          <p:nvPr>
            <p:ph type="body"/>
          </p:nvPr>
        </p:nvSpPr>
        <p:spPr>
          <a:xfrm>
            <a:off x="457200" y="2761920"/>
            <a:ext cx="401580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67"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68" name="PlaceHolder 2"/>
          <p:cNvSpPr>
            <a:spLocks noGrp="1"/>
          </p:cNvSpPr>
          <p:nvPr>
            <p:ph type="body"/>
          </p:nvPr>
        </p:nvSpPr>
        <p:spPr>
          <a:xfrm>
            <a:off x="457200" y="1203480"/>
            <a:ext cx="4015800" cy="2982960"/>
          </a:xfrm>
          <a:prstGeom prst="rect">
            <a:avLst/>
          </a:prstGeom>
        </p:spPr>
        <p:txBody>
          <a:bodyPr lIns="0" tIns="0" rIns="0" bIns="0">
            <a:normAutofit/>
          </a:bodyPr>
          <a:lstStyle/>
          <a:p>
            <a:endParaRPr lang="el-GR" sz="3200" b="0" strike="noStrike" spc="-1">
              <a:latin typeface="Arial"/>
            </a:endParaRPr>
          </a:p>
        </p:txBody>
      </p:sp>
      <p:sp>
        <p:nvSpPr>
          <p:cNvPr id="169" name="PlaceHolder 3"/>
          <p:cNvSpPr>
            <a:spLocks noGrp="1"/>
          </p:cNvSpPr>
          <p:nvPr>
            <p:ph type="body"/>
          </p:nvPr>
        </p:nvSpPr>
        <p:spPr>
          <a:xfrm>
            <a:off x="4674240" y="1203480"/>
            <a:ext cx="4015800" cy="1422720"/>
          </a:xfrm>
          <a:prstGeom prst="rect">
            <a:avLst/>
          </a:prstGeom>
        </p:spPr>
        <p:txBody>
          <a:bodyPr lIns="0" tIns="0" rIns="0" bIns="0">
            <a:normAutofit/>
          </a:bodyPr>
          <a:lstStyle/>
          <a:p>
            <a:endParaRPr lang="el-GR" sz="3200" b="0" strike="noStrike" spc="-1">
              <a:latin typeface="Arial"/>
            </a:endParaRPr>
          </a:p>
        </p:txBody>
      </p:sp>
      <p:sp>
        <p:nvSpPr>
          <p:cNvPr id="170" name="PlaceHolder 4"/>
          <p:cNvSpPr>
            <a:spLocks noGrp="1"/>
          </p:cNvSpPr>
          <p:nvPr>
            <p:ph type="body"/>
          </p:nvPr>
        </p:nvSpPr>
        <p:spPr>
          <a:xfrm>
            <a:off x="4674240" y="2761920"/>
            <a:ext cx="401580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71"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72" name="PlaceHolder 2"/>
          <p:cNvSpPr>
            <a:spLocks noGrp="1"/>
          </p:cNvSpPr>
          <p:nvPr>
            <p:ph type="body"/>
          </p:nvPr>
        </p:nvSpPr>
        <p:spPr>
          <a:xfrm>
            <a:off x="457200" y="1203480"/>
            <a:ext cx="4015800" cy="1422720"/>
          </a:xfrm>
          <a:prstGeom prst="rect">
            <a:avLst/>
          </a:prstGeom>
        </p:spPr>
        <p:txBody>
          <a:bodyPr lIns="0" tIns="0" rIns="0" bIns="0">
            <a:normAutofit/>
          </a:bodyPr>
          <a:lstStyle/>
          <a:p>
            <a:endParaRPr lang="el-GR" sz="3200" b="0" strike="noStrike" spc="-1">
              <a:latin typeface="Arial"/>
            </a:endParaRPr>
          </a:p>
        </p:txBody>
      </p:sp>
      <p:sp>
        <p:nvSpPr>
          <p:cNvPr id="173" name="PlaceHolder 3"/>
          <p:cNvSpPr>
            <a:spLocks noGrp="1"/>
          </p:cNvSpPr>
          <p:nvPr>
            <p:ph type="body"/>
          </p:nvPr>
        </p:nvSpPr>
        <p:spPr>
          <a:xfrm>
            <a:off x="4674240" y="1203480"/>
            <a:ext cx="4015800" cy="1422720"/>
          </a:xfrm>
          <a:prstGeom prst="rect">
            <a:avLst/>
          </a:prstGeom>
        </p:spPr>
        <p:txBody>
          <a:bodyPr lIns="0" tIns="0" rIns="0" bIns="0">
            <a:normAutofit/>
          </a:bodyPr>
          <a:lstStyle/>
          <a:p>
            <a:endParaRPr lang="el-GR" sz="3200" b="0" strike="noStrike" spc="-1">
              <a:latin typeface="Arial"/>
            </a:endParaRPr>
          </a:p>
        </p:txBody>
      </p:sp>
      <p:sp>
        <p:nvSpPr>
          <p:cNvPr id="174" name="PlaceHolder 4"/>
          <p:cNvSpPr>
            <a:spLocks noGrp="1"/>
          </p:cNvSpPr>
          <p:nvPr>
            <p:ph type="body"/>
          </p:nvPr>
        </p:nvSpPr>
        <p:spPr>
          <a:xfrm>
            <a:off x="457200" y="2761920"/>
            <a:ext cx="822924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75"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76" name="PlaceHolder 2"/>
          <p:cNvSpPr>
            <a:spLocks noGrp="1"/>
          </p:cNvSpPr>
          <p:nvPr>
            <p:ph type="body"/>
          </p:nvPr>
        </p:nvSpPr>
        <p:spPr>
          <a:xfrm>
            <a:off x="457200" y="1203480"/>
            <a:ext cx="8229240" cy="1422720"/>
          </a:xfrm>
          <a:prstGeom prst="rect">
            <a:avLst/>
          </a:prstGeom>
        </p:spPr>
        <p:txBody>
          <a:bodyPr lIns="0" tIns="0" rIns="0" bIns="0">
            <a:normAutofit/>
          </a:bodyPr>
          <a:lstStyle/>
          <a:p>
            <a:endParaRPr lang="el-GR" sz="3200" b="0" strike="noStrike" spc="-1">
              <a:latin typeface="Arial"/>
            </a:endParaRPr>
          </a:p>
        </p:txBody>
      </p:sp>
      <p:sp>
        <p:nvSpPr>
          <p:cNvPr id="177" name="PlaceHolder 3"/>
          <p:cNvSpPr>
            <a:spLocks noGrp="1"/>
          </p:cNvSpPr>
          <p:nvPr>
            <p:ph type="body"/>
          </p:nvPr>
        </p:nvSpPr>
        <p:spPr>
          <a:xfrm>
            <a:off x="457200" y="2761920"/>
            <a:ext cx="822924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78"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79" name="PlaceHolder 2"/>
          <p:cNvSpPr>
            <a:spLocks noGrp="1"/>
          </p:cNvSpPr>
          <p:nvPr>
            <p:ph type="body"/>
          </p:nvPr>
        </p:nvSpPr>
        <p:spPr>
          <a:xfrm>
            <a:off x="457200" y="1203480"/>
            <a:ext cx="4015800" cy="1422720"/>
          </a:xfrm>
          <a:prstGeom prst="rect">
            <a:avLst/>
          </a:prstGeom>
        </p:spPr>
        <p:txBody>
          <a:bodyPr lIns="0" tIns="0" rIns="0" bIns="0">
            <a:normAutofit/>
          </a:bodyPr>
          <a:lstStyle/>
          <a:p>
            <a:endParaRPr lang="el-GR" sz="3200" b="0" strike="noStrike" spc="-1">
              <a:latin typeface="Arial"/>
            </a:endParaRPr>
          </a:p>
        </p:txBody>
      </p:sp>
      <p:sp>
        <p:nvSpPr>
          <p:cNvPr id="180" name="PlaceHolder 3"/>
          <p:cNvSpPr>
            <a:spLocks noGrp="1"/>
          </p:cNvSpPr>
          <p:nvPr>
            <p:ph type="body"/>
          </p:nvPr>
        </p:nvSpPr>
        <p:spPr>
          <a:xfrm>
            <a:off x="4674240" y="1203480"/>
            <a:ext cx="4015800" cy="1422720"/>
          </a:xfrm>
          <a:prstGeom prst="rect">
            <a:avLst/>
          </a:prstGeom>
        </p:spPr>
        <p:txBody>
          <a:bodyPr lIns="0" tIns="0" rIns="0" bIns="0">
            <a:normAutofit/>
          </a:bodyPr>
          <a:lstStyle/>
          <a:p>
            <a:endParaRPr lang="el-GR" sz="3200" b="0" strike="noStrike" spc="-1">
              <a:latin typeface="Arial"/>
            </a:endParaRPr>
          </a:p>
        </p:txBody>
      </p:sp>
      <p:sp>
        <p:nvSpPr>
          <p:cNvPr id="181" name="PlaceHolder 4"/>
          <p:cNvSpPr>
            <a:spLocks noGrp="1"/>
          </p:cNvSpPr>
          <p:nvPr>
            <p:ph type="body"/>
          </p:nvPr>
        </p:nvSpPr>
        <p:spPr>
          <a:xfrm>
            <a:off x="457200" y="2761920"/>
            <a:ext cx="4015800" cy="1422720"/>
          </a:xfrm>
          <a:prstGeom prst="rect">
            <a:avLst/>
          </a:prstGeom>
        </p:spPr>
        <p:txBody>
          <a:bodyPr lIns="0" tIns="0" rIns="0" bIns="0">
            <a:normAutofit/>
          </a:bodyPr>
          <a:lstStyle/>
          <a:p>
            <a:endParaRPr lang="el-GR" sz="3200" b="0" strike="noStrike" spc="-1">
              <a:latin typeface="Arial"/>
            </a:endParaRPr>
          </a:p>
        </p:txBody>
      </p:sp>
      <p:sp>
        <p:nvSpPr>
          <p:cNvPr id="182" name="PlaceHolder 5"/>
          <p:cNvSpPr>
            <a:spLocks noGrp="1"/>
          </p:cNvSpPr>
          <p:nvPr>
            <p:ph type="body"/>
          </p:nvPr>
        </p:nvSpPr>
        <p:spPr>
          <a:xfrm>
            <a:off x="4674240" y="2761920"/>
            <a:ext cx="401580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84" name="PlaceHolder 2"/>
          <p:cNvSpPr>
            <a:spLocks noGrp="1"/>
          </p:cNvSpPr>
          <p:nvPr>
            <p:ph type="body"/>
          </p:nvPr>
        </p:nvSpPr>
        <p:spPr>
          <a:xfrm>
            <a:off x="457200" y="1203480"/>
            <a:ext cx="2649600" cy="1422720"/>
          </a:xfrm>
          <a:prstGeom prst="rect">
            <a:avLst/>
          </a:prstGeom>
        </p:spPr>
        <p:txBody>
          <a:bodyPr lIns="0" tIns="0" rIns="0" bIns="0">
            <a:normAutofit/>
          </a:bodyPr>
          <a:lstStyle/>
          <a:p>
            <a:endParaRPr lang="el-GR" sz="3200" b="0" strike="noStrike" spc="-1">
              <a:latin typeface="Arial"/>
            </a:endParaRPr>
          </a:p>
        </p:txBody>
      </p:sp>
      <p:sp>
        <p:nvSpPr>
          <p:cNvPr id="185" name="PlaceHolder 3"/>
          <p:cNvSpPr>
            <a:spLocks noGrp="1"/>
          </p:cNvSpPr>
          <p:nvPr>
            <p:ph type="body"/>
          </p:nvPr>
        </p:nvSpPr>
        <p:spPr>
          <a:xfrm>
            <a:off x="3239640" y="1203480"/>
            <a:ext cx="2649600" cy="1422720"/>
          </a:xfrm>
          <a:prstGeom prst="rect">
            <a:avLst/>
          </a:prstGeom>
        </p:spPr>
        <p:txBody>
          <a:bodyPr lIns="0" tIns="0" rIns="0" bIns="0">
            <a:normAutofit/>
          </a:bodyPr>
          <a:lstStyle/>
          <a:p>
            <a:endParaRPr lang="el-GR" sz="3200" b="0" strike="noStrike" spc="-1">
              <a:latin typeface="Arial"/>
            </a:endParaRPr>
          </a:p>
        </p:txBody>
      </p:sp>
      <p:sp>
        <p:nvSpPr>
          <p:cNvPr id="186" name="PlaceHolder 4"/>
          <p:cNvSpPr>
            <a:spLocks noGrp="1"/>
          </p:cNvSpPr>
          <p:nvPr>
            <p:ph type="body"/>
          </p:nvPr>
        </p:nvSpPr>
        <p:spPr>
          <a:xfrm>
            <a:off x="6022080" y="1203480"/>
            <a:ext cx="2649600" cy="1422720"/>
          </a:xfrm>
          <a:prstGeom prst="rect">
            <a:avLst/>
          </a:prstGeom>
        </p:spPr>
        <p:txBody>
          <a:bodyPr lIns="0" tIns="0" rIns="0" bIns="0">
            <a:normAutofit/>
          </a:bodyPr>
          <a:lstStyle/>
          <a:p>
            <a:endParaRPr lang="el-GR" sz="3200" b="0" strike="noStrike" spc="-1">
              <a:latin typeface="Arial"/>
            </a:endParaRPr>
          </a:p>
        </p:txBody>
      </p:sp>
      <p:sp>
        <p:nvSpPr>
          <p:cNvPr id="187" name="PlaceHolder 5"/>
          <p:cNvSpPr>
            <a:spLocks noGrp="1"/>
          </p:cNvSpPr>
          <p:nvPr>
            <p:ph type="body"/>
          </p:nvPr>
        </p:nvSpPr>
        <p:spPr>
          <a:xfrm>
            <a:off x="457200" y="2761920"/>
            <a:ext cx="2649600" cy="1422720"/>
          </a:xfrm>
          <a:prstGeom prst="rect">
            <a:avLst/>
          </a:prstGeom>
        </p:spPr>
        <p:txBody>
          <a:bodyPr lIns="0" tIns="0" rIns="0" bIns="0">
            <a:normAutofit/>
          </a:bodyPr>
          <a:lstStyle/>
          <a:p>
            <a:endParaRPr lang="el-GR" sz="3200" b="0" strike="noStrike" spc="-1">
              <a:latin typeface="Arial"/>
            </a:endParaRPr>
          </a:p>
        </p:txBody>
      </p:sp>
      <p:sp>
        <p:nvSpPr>
          <p:cNvPr id="188" name="PlaceHolder 6"/>
          <p:cNvSpPr>
            <a:spLocks noGrp="1"/>
          </p:cNvSpPr>
          <p:nvPr>
            <p:ph type="body"/>
          </p:nvPr>
        </p:nvSpPr>
        <p:spPr>
          <a:xfrm>
            <a:off x="3239640" y="2761920"/>
            <a:ext cx="2649600" cy="1422720"/>
          </a:xfrm>
          <a:prstGeom prst="rect">
            <a:avLst/>
          </a:prstGeom>
        </p:spPr>
        <p:txBody>
          <a:bodyPr lIns="0" tIns="0" rIns="0" bIns="0">
            <a:normAutofit/>
          </a:bodyPr>
          <a:lstStyle/>
          <a:p>
            <a:endParaRPr lang="el-GR" sz="3200" b="0" strike="noStrike" spc="-1">
              <a:latin typeface="Arial"/>
            </a:endParaRPr>
          </a:p>
        </p:txBody>
      </p:sp>
      <p:sp>
        <p:nvSpPr>
          <p:cNvPr id="189" name="PlaceHolder 7"/>
          <p:cNvSpPr>
            <a:spLocks noGrp="1"/>
          </p:cNvSpPr>
          <p:nvPr>
            <p:ph type="body"/>
          </p:nvPr>
        </p:nvSpPr>
        <p:spPr>
          <a:xfrm>
            <a:off x="6022080" y="2761920"/>
            <a:ext cx="264960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5" name="PlaceHolder 2"/>
          <p:cNvSpPr>
            <a:spLocks noGrp="1"/>
          </p:cNvSpPr>
          <p:nvPr>
            <p:ph type="body"/>
          </p:nvPr>
        </p:nvSpPr>
        <p:spPr>
          <a:xfrm>
            <a:off x="457200" y="1203480"/>
            <a:ext cx="8229240" cy="298296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7" name="PlaceHolder 2"/>
          <p:cNvSpPr>
            <a:spLocks noGrp="1"/>
          </p:cNvSpPr>
          <p:nvPr>
            <p:ph type="body"/>
          </p:nvPr>
        </p:nvSpPr>
        <p:spPr>
          <a:xfrm>
            <a:off x="457200" y="1203480"/>
            <a:ext cx="4015800" cy="2982960"/>
          </a:xfrm>
          <a:prstGeom prst="rect">
            <a:avLst/>
          </a:prstGeom>
        </p:spPr>
        <p:txBody>
          <a:bodyPr lIns="0" tIns="0" rIns="0" bIns="0">
            <a:normAutofit/>
          </a:bodyPr>
          <a:lstStyle/>
          <a:p>
            <a:endParaRPr lang="el-GR" sz="3200" b="0" strike="noStrike" spc="-1">
              <a:latin typeface="Arial"/>
            </a:endParaRPr>
          </a:p>
        </p:txBody>
      </p:sp>
      <p:sp>
        <p:nvSpPr>
          <p:cNvPr id="8" name="PlaceHolder 3"/>
          <p:cNvSpPr>
            <a:spLocks noGrp="1"/>
          </p:cNvSpPr>
          <p:nvPr>
            <p:ph type="body"/>
          </p:nvPr>
        </p:nvSpPr>
        <p:spPr>
          <a:xfrm>
            <a:off x="4674240" y="1203480"/>
            <a:ext cx="4015800" cy="298296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05200"/>
            <a:ext cx="8229240" cy="3981240"/>
          </a:xfrm>
          <a:prstGeom prst="rect">
            <a:avLst/>
          </a:prstGeom>
        </p:spPr>
        <p:txBody>
          <a:bodyPr lIns="0" tIns="0" rIns="0" bIns="0" anchor="ctr"/>
          <a:lstStyle/>
          <a:p>
            <a:pPr algn="ctr"/>
            <a:endParaRPr lang="el-GR"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2" name="PlaceHolder 2"/>
          <p:cNvSpPr>
            <a:spLocks noGrp="1"/>
          </p:cNvSpPr>
          <p:nvPr>
            <p:ph type="body"/>
          </p:nvPr>
        </p:nvSpPr>
        <p:spPr>
          <a:xfrm>
            <a:off x="457200" y="1203480"/>
            <a:ext cx="4015800" cy="1422720"/>
          </a:xfrm>
          <a:prstGeom prst="rect">
            <a:avLst/>
          </a:prstGeom>
        </p:spPr>
        <p:txBody>
          <a:bodyPr lIns="0" tIns="0" rIns="0" bIns="0">
            <a:normAutofit/>
          </a:bodyPr>
          <a:lstStyle/>
          <a:p>
            <a:endParaRPr lang="el-GR" sz="3200" b="0" strike="noStrike" spc="-1">
              <a:latin typeface="Arial"/>
            </a:endParaRPr>
          </a:p>
        </p:txBody>
      </p:sp>
      <p:sp>
        <p:nvSpPr>
          <p:cNvPr id="13" name="PlaceHolder 3"/>
          <p:cNvSpPr>
            <a:spLocks noGrp="1"/>
          </p:cNvSpPr>
          <p:nvPr>
            <p:ph type="body"/>
          </p:nvPr>
        </p:nvSpPr>
        <p:spPr>
          <a:xfrm>
            <a:off x="4674240" y="1203480"/>
            <a:ext cx="4015800" cy="2982960"/>
          </a:xfrm>
          <a:prstGeom prst="rect">
            <a:avLst/>
          </a:prstGeom>
        </p:spPr>
        <p:txBody>
          <a:bodyPr lIns="0" tIns="0" rIns="0" bIns="0">
            <a:normAutofit/>
          </a:bodyPr>
          <a:lstStyle/>
          <a:p>
            <a:endParaRPr lang="el-GR" sz="3200" b="0" strike="noStrike" spc="-1">
              <a:latin typeface="Arial"/>
            </a:endParaRPr>
          </a:p>
        </p:txBody>
      </p:sp>
      <p:sp>
        <p:nvSpPr>
          <p:cNvPr id="14" name="PlaceHolder 4"/>
          <p:cNvSpPr>
            <a:spLocks noGrp="1"/>
          </p:cNvSpPr>
          <p:nvPr>
            <p:ph type="body"/>
          </p:nvPr>
        </p:nvSpPr>
        <p:spPr>
          <a:xfrm>
            <a:off x="457200" y="2761920"/>
            <a:ext cx="401580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16" name="PlaceHolder 2"/>
          <p:cNvSpPr>
            <a:spLocks noGrp="1"/>
          </p:cNvSpPr>
          <p:nvPr>
            <p:ph type="body"/>
          </p:nvPr>
        </p:nvSpPr>
        <p:spPr>
          <a:xfrm>
            <a:off x="457200" y="1203480"/>
            <a:ext cx="4015800" cy="2982960"/>
          </a:xfrm>
          <a:prstGeom prst="rect">
            <a:avLst/>
          </a:prstGeom>
        </p:spPr>
        <p:txBody>
          <a:bodyPr lIns="0" tIns="0" rIns="0" bIns="0">
            <a:normAutofit/>
          </a:bodyPr>
          <a:lstStyle/>
          <a:p>
            <a:endParaRPr lang="el-GR" sz="3200" b="0" strike="noStrike" spc="-1">
              <a:latin typeface="Arial"/>
            </a:endParaRPr>
          </a:p>
        </p:txBody>
      </p:sp>
      <p:sp>
        <p:nvSpPr>
          <p:cNvPr id="17" name="PlaceHolder 3"/>
          <p:cNvSpPr>
            <a:spLocks noGrp="1"/>
          </p:cNvSpPr>
          <p:nvPr>
            <p:ph type="body"/>
          </p:nvPr>
        </p:nvSpPr>
        <p:spPr>
          <a:xfrm>
            <a:off x="4674240" y="1203480"/>
            <a:ext cx="4015800" cy="1422720"/>
          </a:xfrm>
          <a:prstGeom prst="rect">
            <a:avLst/>
          </a:prstGeom>
        </p:spPr>
        <p:txBody>
          <a:bodyPr lIns="0" tIns="0" rIns="0" bIns="0">
            <a:normAutofit/>
          </a:bodyPr>
          <a:lstStyle/>
          <a:p>
            <a:endParaRPr lang="el-GR" sz="3200" b="0" strike="noStrike" spc="-1">
              <a:latin typeface="Arial"/>
            </a:endParaRPr>
          </a:p>
        </p:txBody>
      </p:sp>
      <p:sp>
        <p:nvSpPr>
          <p:cNvPr id="18" name="PlaceHolder 4"/>
          <p:cNvSpPr>
            <a:spLocks noGrp="1"/>
          </p:cNvSpPr>
          <p:nvPr>
            <p:ph type="body"/>
          </p:nvPr>
        </p:nvSpPr>
        <p:spPr>
          <a:xfrm>
            <a:off x="4674240" y="2761920"/>
            <a:ext cx="401580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l-GR" sz="4400" b="0" strike="noStrike" spc="-1">
              <a:latin typeface="Arial"/>
            </a:endParaRPr>
          </a:p>
        </p:txBody>
      </p:sp>
      <p:sp>
        <p:nvSpPr>
          <p:cNvPr id="20" name="PlaceHolder 2"/>
          <p:cNvSpPr>
            <a:spLocks noGrp="1"/>
          </p:cNvSpPr>
          <p:nvPr>
            <p:ph type="body"/>
          </p:nvPr>
        </p:nvSpPr>
        <p:spPr>
          <a:xfrm>
            <a:off x="457200" y="1203480"/>
            <a:ext cx="4015800" cy="1422720"/>
          </a:xfrm>
          <a:prstGeom prst="rect">
            <a:avLst/>
          </a:prstGeom>
        </p:spPr>
        <p:txBody>
          <a:bodyPr lIns="0" tIns="0" rIns="0" bIns="0">
            <a:normAutofit/>
          </a:bodyPr>
          <a:lstStyle/>
          <a:p>
            <a:endParaRPr lang="el-GR" sz="3200" b="0" strike="noStrike" spc="-1">
              <a:latin typeface="Arial"/>
            </a:endParaRPr>
          </a:p>
        </p:txBody>
      </p:sp>
      <p:sp>
        <p:nvSpPr>
          <p:cNvPr id="21" name="PlaceHolder 3"/>
          <p:cNvSpPr>
            <a:spLocks noGrp="1"/>
          </p:cNvSpPr>
          <p:nvPr>
            <p:ph type="body"/>
          </p:nvPr>
        </p:nvSpPr>
        <p:spPr>
          <a:xfrm>
            <a:off x="4674240" y="1203480"/>
            <a:ext cx="4015800" cy="1422720"/>
          </a:xfrm>
          <a:prstGeom prst="rect">
            <a:avLst/>
          </a:prstGeom>
        </p:spPr>
        <p:txBody>
          <a:bodyPr lIns="0" tIns="0" rIns="0" bIns="0">
            <a:normAutofit/>
          </a:bodyPr>
          <a:lstStyle/>
          <a:p>
            <a:endParaRPr lang="el-GR" sz="3200" b="0" strike="noStrike" spc="-1">
              <a:latin typeface="Arial"/>
            </a:endParaRPr>
          </a:p>
        </p:txBody>
      </p:sp>
      <p:sp>
        <p:nvSpPr>
          <p:cNvPr id="22" name="PlaceHolder 4"/>
          <p:cNvSpPr>
            <a:spLocks noGrp="1"/>
          </p:cNvSpPr>
          <p:nvPr>
            <p:ph type="body"/>
          </p:nvPr>
        </p:nvSpPr>
        <p:spPr>
          <a:xfrm>
            <a:off x="457200" y="2761920"/>
            <a:ext cx="8229240" cy="1422720"/>
          </a:xfrm>
          <a:prstGeom prst="rect">
            <a:avLst/>
          </a:prstGeom>
        </p:spPr>
        <p:txBody>
          <a:bodyPr lIns="0" tIns="0" rIns="0" bIns="0">
            <a:normAutofit/>
          </a:bodyPr>
          <a:lstStyle/>
          <a:p>
            <a:endParaRPr lang="el-GR"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05200"/>
            <a:ext cx="8229240" cy="858600"/>
          </a:xfrm>
          <a:prstGeom prst="rect">
            <a:avLst/>
          </a:prstGeom>
        </p:spPr>
        <p:txBody>
          <a:bodyPr lIns="0" tIns="0" rIns="0" bIns="0" anchor="ctr"/>
          <a:lstStyle/>
          <a:p>
            <a:pPr algn="ctr"/>
            <a:r>
              <a:rPr lang="el-GR" sz="4400" b="0" strike="noStrike" spc="-1">
                <a:latin typeface="Arial"/>
              </a:rPr>
              <a:t>Click to edit the title text format</a:t>
            </a:r>
          </a:p>
        </p:txBody>
      </p:sp>
      <p:sp>
        <p:nvSpPr>
          <p:cNvPr id="3" name="PlaceHolder 2"/>
          <p:cNvSpPr>
            <a:spLocks noGrp="1"/>
          </p:cNvSpPr>
          <p:nvPr>
            <p:ph type="body"/>
          </p:nvPr>
        </p:nvSpPr>
        <p:spPr>
          <a:xfrm>
            <a:off x="457200" y="1203480"/>
            <a:ext cx="8229240" cy="298296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l-GR"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l-GR" sz="2800" b="0" strike="noStrike" spc="-1">
                <a:latin typeface="Arial"/>
              </a:rPr>
              <a:t>Second Outline Level</a:t>
            </a:r>
          </a:p>
          <a:p>
            <a:pPr marL="1296000" lvl="2" indent="-288000">
              <a:spcBef>
                <a:spcPts val="850"/>
              </a:spcBef>
              <a:buClr>
                <a:srgbClr val="000000"/>
              </a:buClr>
              <a:buSzPct val="45000"/>
              <a:buFont typeface="Wingdings" charset="2"/>
              <a:buChar char=""/>
            </a:pPr>
            <a:r>
              <a:rPr lang="el-GR" sz="2400" b="0" strike="noStrike" spc="-1">
                <a:latin typeface="Arial"/>
              </a:rPr>
              <a:t>Third Outline Level</a:t>
            </a:r>
          </a:p>
          <a:p>
            <a:pPr marL="1728000" lvl="3" indent="-216000">
              <a:spcBef>
                <a:spcPts val="567"/>
              </a:spcBef>
              <a:buClr>
                <a:srgbClr val="000000"/>
              </a:buClr>
              <a:buSzPct val="75000"/>
              <a:buFont typeface="Symbol" charset="2"/>
              <a:buChar char=""/>
            </a:pPr>
            <a:r>
              <a:rPr lang="el-GR" sz="2000" b="0" strike="noStrike" spc="-1">
                <a:latin typeface="Arial"/>
              </a:rPr>
              <a:t>Fourth Outline Level</a:t>
            </a:r>
          </a:p>
          <a:p>
            <a:pPr marL="2160000" lvl="4" indent="-216000">
              <a:spcBef>
                <a:spcPts val="283"/>
              </a:spcBef>
              <a:buClr>
                <a:srgbClr val="000000"/>
              </a:buClr>
              <a:buSzPct val="45000"/>
              <a:buFont typeface="Wingdings" charset="2"/>
              <a:buChar char=""/>
            </a:pPr>
            <a:r>
              <a:rPr lang="el-GR" sz="2000" b="0" strike="noStrike" spc="-1">
                <a:latin typeface="Arial"/>
              </a:rPr>
              <a:t>Fifth Outline Level</a:t>
            </a:r>
          </a:p>
          <a:p>
            <a:pPr marL="2592000" lvl="5" indent="-216000">
              <a:spcBef>
                <a:spcPts val="283"/>
              </a:spcBef>
              <a:buClr>
                <a:srgbClr val="000000"/>
              </a:buClr>
              <a:buSzPct val="45000"/>
              <a:buFont typeface="Wingdings" charset="2"/>
              <a:buChar char=""/>
            </a:pPr>
            <a:r>
              <a:rPr lang="el-GR" sz="2000" b="0" strike="noStrike" spc="-1">
                <a:latin typeface="Arial"/>
              </a:rPr>
              <a:t>Sixth Outline Level</a:t>
            </a:r>
          </a:p>
          <a:p>
            <a:pPr marL="3024000" lvl="6" indent="-216000">
              <a:spcBef>
                <a:spcPts val="283"/>
              </a:spcBef>
              <a:buClr>
                <a:srgbClr val="000000"/>
              </a:buClr>
              <a:buSzPct val="45000"/>
              <a:buFont typeface="Wingdings" charset="2"/>
              <a:buChar char=""/>
            </a:pPr>
            <a:r>
              <a:rPr lang="el-GR"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713" r:id="rId13"/>
    <p:sldLayoutId id="2147483717" r:id="rId14"/>
    <p:sldLayoutId id="2147483718"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2" name="PlaceHolder 1"/>
          <p:cNvSpPr>
            <a:spLocks noGrp="1"/>
          </p:cNvSpPr>
          <p:nvPr>
            <p:ph type="title"/>
          </p:nvPr>
        </p:nvSpPr>
        <p:spPr>
          <a:xfrm>
            <a:off x="457200" y="205200"/>
            <a:ext cx="8229240" cy="858600"/>
          </a:xfrm>
          <a:prstGeom prst="rect">
            <a:avLst/>
          </a:prstGeom>
        </p:spPr>
        <p:txBody>
          <a:bodyPr lIns="0" tIns="0" rIns="0" bIns="0" anchor="ctr"/>
          <a:lstStyle/>
          <a:p>
            <a:pPr algn="ctr"/>
            <a:r>
              <a:rPr lang="el-GR" sz="4400" b="0" strike="noStrike" spc="-1">
                <a:latin typeface="Arial"/>
              </a:rPr>
              <a:t>Click to edit the title text format</a:t>
            </a:r>
          </a:p>
        </p:txBody>
      </p:sp>
      <p:sp>
        <p:nvSpPr>
          <p:cNvPr id="153" name="PlaceHolder 2"/>
          <p:cNvSpPr>
            <a:spLocks noGrp="1"/>
          </p:cNvSpPr>
          <p:nvPr>
            <p:ph type="body"/>
          </p:nvPr>
        </p:nvSpPr>
        <p:spPr>
          <a:xfrm>
            <a:off x="457200" y="1203480"/>
            <a:ext cx="8229240" cy="298296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l-GR"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l-GR" sz="2800" b="0" strike="noStrike" spc="-1">
                <a:latin typeface="Arial"/>
              </a:rPr>
              <a:t>Second Outline Level</a:t>
            </a:r>
          </a:p>
          <a:p>
            <a:pPr marL="1296000" lvl="2" indent="-288000">
              <a:spcBef>
                <a:spcPts val="850"/>
              </a:spcBef>
              <a:buClr>
                <a:srgbClr val="000000"/>
              </a:buClr>
              <a:buSzPct val="45000"/>
              <a:buFont typeface="Wingdings" charset="2"/>
              <a:buChar char=""/>
            </a:pPr>
            <a:r>
              <a:rPr lang="el-GR" sz="2400" b="0" strike="noStrike" spc="-1">
                <a:latin typeface="Arial"/>
              </a:rPr>
              <a:t>Third Outline Level</a:t>
            </a:r>
          </a:p>
          <a:p>
            <a:pPr marL="1728000" lvl="3" indent="-216000">
              <a:spcBef>
                <a:spcPts val="567"/>
              </a:spcBef>
              <a:buClr>
                <a:srgbClr val="000000"/>
              </a:buClr>
              <a:buSzPct val="75000"/>
              <a:buFont typeface="Symbol" charset="2"/>
              <a:buChar char=""/>
            </a:pPr>
            <a:r>
              <a:rPr lang="el-GR" sz="2000" b="0" strike="noStrike" spc="-1">
                <a:latin typeface="Arial"/>
              </a:rPr>
              <a:t>Fourth Outline Level</a:t>
            </a:r>
          </a:p>
          <a:p>
            <a:pPr marL="2160000" lvl="4" indent="-216000">
              <a:spcBef>
                <a:spcPts val="283"/>
              </a:spcBef>
              <a:buClr>
                <a:srgbClr val="000000"/>
              </a:buClr>
              <a:buSzPct val="45000"/>
              <a:buFont typeface="Wingdings" charset="2"/>
              <a:buChar char=""/>
            </a:pPr>
            <a:r>
              <a:rPr lang="el-GR" sz="2000" b="0" strike="noStrike" spc="-1">
                <a:latin typeface="Arial"/>
              </a:rPr>
              <a:t>Fifth Outline Level</a:t>
            </a:r>
          </a:p>
          <a:p>
            <a:pPr marL="2592000" lvl="5" indent="-216000">
              <a:spcBef>
                <a:spcPts val="283"/>
              </a:spcBef>
              <a:buClr>
                <a:srgbClr val="000000"/>
              </a:buClr>
              <a:buSzPct val="45000"/>
              <a:buFont typeface="Wingdings" charset="2"/>
              <a:buChar char=""/>
            </a:pPr>
            <a:r>
              <a:rPr lang="el-GR" sz="2000" b="0" strike="noStrike" spc="-1">
                <a:latin typeface="Arial"/>
              </a:rPr>
              <a:t>Sixth Outline Level</a:t>
            </a:r>
          </a:p>
          <a:p>
            <a:pPr marL="3024000" lvl="6" indent="-216000">
              <a:spcBef>
                <a:spcPts val="283"/>
              </a:spcBef>
              <a:buClr>
                <a:srgbClr val="000000"/>
              </a:buClr>
              <a:buSzPct val="45000"/>
              <a:buFont typeface="Wingdings" charset="2"/>
              <a:buChar char=""/>
            </a:pPr>
            <a:r>
              <a:rPr lang="el-GR"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jp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jpg"/><Relationship Id="rId2" Type="http://schemas.openxmlformats.org/officeDocument/2006/relationships/image" Target="../media/image30.png"/><Relationship Id="rId16" Type="http://schemas.openxmlformats.org/officeDocument/2006/relationships/image" Target="../media/image44.jpeg"/><Relationship Id="rId1" Type="http://schemas.openxmlformats.org/officeDocument/2006/relationships/slideLayout" Target="../slideLayouts/slideLayout1.xml"/><Relationship Id="rId6" Type="http://schemas.openxmlformats.org/officeDocument/2006/relationships/image" Target="../media/image34.jp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jpg"/><Relationship Id="rId14" Type="http://schemas.openxmlformats.org/officeDocument/2006/relationships/image" Target="../media/image42.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5.png"/><Relationship Id="rId1" Type="http://schemas.openxmlformats.org/officeDocument/2006/relationships/slideLayout" Target="../slideLayouts/slideLayout16.xml"/><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8.png"/><Relationship Id="rId7" Type="http://schemas.openxmlformats.org/officeDocument/2006/relationships/image" Target="../media/image50.svg"/><Relationship Id="rId2" Type="http://schemas.openxmlformats.org/officeDocument/2006/relationships/image" Target="../media/image45.png"/><Relationship Id="rId1" Type="http://schemas.openxmlformats.org/officeDocument/2006/relationships/slideLayout" Target="../slideLayouts/slideLayout16.xml"/><Relationship Id="rId6" Type="http://schemas.openxmlformats.org/officeDocument/2006/relationships/image" Target="../media/image49.png"/><Relationship Id="rId11" Type="http://schemas.openxmlformats.org/officeDocument/2006/relationships/image" Target="../media/image54.jpeg"/><Relationship Id="rId5" Type="http://schemas.openxmlformats.org/officeDocument/2006/relationships/image" Target="../media/image48.svg"/><Relationship Id="rId10" Type="http://schemas.openxmlformats.org/officeDocument/2006/relationships/image" Target="../media/image53.jpeg"/><Relationship Id="rId4" Type="http://schemas.openxmlformats.org/officeDocument/2006/relationships/image" Target="../media/image47.png"/><Relationship Id="rId9" Type="http://schemas.openxmlformats.org/officeDocument/2006/relationships/image" Target="../media/image52.png"/></Relationships>
</file>

<file path=ppt/slides/_rels/slide13.xml.rels><?xml version="1.0" encoding="UTF-8" standalone="yes"?>
<Relationships xmlns="http://schemas.openxmlformats.org/package/2006/relationships"><Relationship Id="rId3" Type="http://schemas.openxmlformats.org/officeDocument/2006/relationships/hyperlink" Target="mailto:gtampaki@ekt.gr" TargetMode="External"/><Relationship Id="rId2" Type="http://schemas.openxmlformats.org/officeDocument/2006/relationships/hyperlink" Target="http://www.ekt.gr/" TargetMode="External"/><Relationship Id="rId1" Type="http://schemas.openxmlformats.org/officeDocument/2006/relationships/slideLayout" Target="../slideLayouts/slideLayout17.xml"/><Relationship Id="rId4" Type="http://schemas.openxmlformats.org/officeDocument/2006/relationships/image" Target="../media/image55.jp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hyperlink" Target="https://www.openarchives.gr/aggregator-openarchives/" TargetMode="External"/><Relationship Id="rId13" Type="http://schemas.openxmlformats.org/officeDocument/2006/relationships/image" Target="../media/image21.png"/><Relationship Id="rId3" Type="http://schemas.openxmlformats.org/officeDocument/2006/relationships/image" Target="../media/image15.jpeg"/><Relationship Id="rId7" Type="http://schemas.openxmlformats.org/officeDocument/2006/relationships/image" Target="../media/image18.png"/><Relationship Id="rId12" Type="http://schemas.openxmlformats.org/officeDocument/2006/relationships/hyperlink" Target="https://epublishing.ekt.gr/"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hyperlink" Target="https://www.searchculture.gr/aggregator/" TargetMode="External"/><Relationship Id="rId11" Type="http://schemas.openxmlformats.org/officeDocument/2006/relationships/image" Target="../media/image20.png"/><Relationship Id="rId5" Type="http://schemas.openxmlformats.org/officeDocument/2006/relationships/image" Target="../media/image17.png"/><Relationship Id="rId10" Type="http://schemas.openxmlformats.org/officeDocument/2006/relationships/hyperlink" Target="https://econtent.ekt.gr/el/pro/publishers/grissh" TargetMode="External"/><Relationship Id="rId4" Type="http://schemas.openxmlformats.org/officeDocument/2006/relationships/image" Target="../media/image16.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9.jpeg"/><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CustomShape 1"/>
          <p:cNvSpPr/>
          <p:nvPr/>
        </p:nvSpPr>
        <p:spPr>
          <a:xfrm>
            <a:off x="3666600" y="1349640"/>
            <a:ext cx="4765320" cy="146341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endParaRPr lang="el-GR" sz="2400" b="0" strike="noStrike" spc="-1" dirty="0">
              <a:latin typeface="Arial"/>
            </a:endParaRPr>
          </a:p>
          <a:p>
            <a:pPr>
              <a:lnSpc>
                <a:spcPct val="100000"/>
              </a:lnSpc>
            </a:pPr>
            <a:endParaRPr lang="el-GR" sz="2400" b="0" strike="noStrike" spc="-1" dirty="0">
              <a:latin typeface="Arial"/>
            </a:endParaRPr>
          </a:p>
        </p:txBody>
      </p:sp>
      <p:sp>
        <p:nvSpPr>
          <p:cNvPr id="7" name="CustomShape 1"/>
          <p:cNvSpPr/>
          <p:nvPr/>
        </p:nvSpPr>
        <p:spPr>
          <a:xfrm>
            <a:off x="4846451" y="3223374"/>
            <a:ext cx="4991625" cy="418775"/>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r>
              <a:rPr lang="el-GR" sz="1400" dirty="0">
                <a:solidFill>
                  <a:srgbClr val="8A1259"/>
                </a:solidFill>
              </a:rPr>
              <a:t>Γαρυφαλλιά Ταμπάκη</a:t>
            </a:r>
            <a:br>
              <a:rPr lang="en-US" sz="1400" b="0" strike="noStrike" spc="-1" dirty="0">
                <a:ea typeface="Arial"/>
              </a:rPr>
            </a:br>
            <a:r>
              <a:rPr lang="el-GR" sz="1000" b="0" strike="noStrike" spc="-1" dirty="0">
                <a:solidFill>
                  <a:srgbClr val="8A1259"/>
                </a:solidFill>
                <a:ea typeface="Arial"/>
              </a:rPr>
              <a:t>Εθνικό Σημείο Επαφ</a:t>
            </a:r>
            <a:r>
              <a:rPr lang="el-GR" sz="1000" spc="-1" dirty="0">
                <a:solidFill>
                  <a:srgbClr val="8A1259"/>
                </a:solidFill>
                <a:ea typeface="Arial"/>
              </a:rPr>
              <a:t>ής</a:t>
            </a:r>
            <a:r>
              <a:rPr lang="en-US" sz="1000" spc="-1" dirty="0">
                <a:solidFill>
                  <a:srgbClr val="8A1259"/>
                </a:solidFill>
                <a:ea typeface="Arial"/>
              </a:rPr>
              <a:t> Horizon Europe (MSCA)</a:t>
            </a:r>
          </a:p>
          <a:p>
            <a:r>
              <a:rPr lang="el-GR" sz="1000" spc="-1" dirty="0">
                <a:solidFill>
                  <a:srgbClr val="8A1259"/>
                </a:solidFill>
                <a:ea typeface="Arial"/>
              </a:rPr>
              <a:t>Σύμβουλος Καινοτομίας</a:t>
            </a:r>
            <a:r>
              <a:rPr lang="en-US" sz="1000" spc="-1" dirty="0">
                <a:solidFill>
                  <a:srgbClr val="8A1259"/>
                </a:solidFill>
                <a:ea typeface="Arial"/>
              </a:rPr>
              <a:t>-</a:t>
            </a:r>
            <a:r>
              <a:rPr lang="el-GR" sz="1000" spc="-1" dirty="0">
                <a:solidFill>
                  <a:srgbClr val="8A1259"/>
                </a:solidFill>
                <a:ea typeface="Arial"/>
              </a:rPr>
              <a:t> Τομείς Τουρισμού / Ναυτιλίας/ </a:t>
            </a:r>
            <a:r>
              <a:rPr lang="el-GR" sz="1000" spc="-1" dirty="0" err="1">
                <a:solidFill>
                  <a:srgbClr val="8A1259"/>
                </a:solidFill>
                <a:ea typeface="Arial"/>
              </a:rPr>
              <a:t>Αγροδιατροφής</a:t>
            </a:r>
            <a:r>
              <a:rPr lang="en-US" sz="1000" spc="-1" dirty="0">
                <a:solidFill>
                  <a:srgbClr val="8A1259"/>
                </a:solidFill>
                <a:ea typeface="Arial"/>
              </a:rPr>
              <a:t> </a:t>
            </a:r>
            <a:endParaRPr lang="el-GR" sz="1000" spc="-1" dirty="0">
              <a:solidFill>
                <a:srgbClr val="8A1259"/>
              </a:solidFill>
              <a:ea typeface="Arial"/>
            </a:endParaRPr>
          </a:p>
          <a:p>
            <a:r>
              <a:rPr lang="en-US" sz="1000" spc="-1" dirty="0">
                <a:solidFill>
                  <a:srgbClr val="8A1259"/>
                </a:solidFill>
                <a:ea typeface="Arial"/>
              </a:rPr>
              <a:t>Enterprise Europe Network</a:t>
            </a:r>
          </a:p>
          <a:p>
            <a:endParaRPr lang="el-GR" sz="1300" spc="-1" dirty="0">
              <a:solidFill>
                <a:srgbClr val="8A1259"/>
              </a:solidFill>
              <a:ea typeface="Arial"/>
            </a:endParaRPr>
          </a:p>
          <a:p>
            <a:endParaRPr lang="el-GR" sz="1200" spc="-1" dirty="0">
              <a:solidFill>
                <a:srgbClr val="8A1259"/>
              </a:solidFill>
              <a:ea typeface="Arial"/>
            </a:endParaRPr>
          </a:p>
        </p:txBody>
      </p:sp>
      <p:sp>
        <p:nvSpPr>
          <p:cNvPr id="3" name="Rectangle 2"/>
          <p:cNvSpPr/>
          <p:nvPr/>
        </p:nvSpPr>
        <p:spPr>
          <a:xfrm>
            <a:off x="4447607" y="2387084"/>
            <a:ext cx="248786" cy="369332"/>
          </a:xfrm>
          <a:prstGeom prst="rect">
            <a:avLst/>
          </a:prstGeom>
        </p:spPr>
        <p:txBody>
          <a:bodyPr wrap="none">
            <a:spAutoFit/>
          </a:bodyPr>
          <a:lstStyle/>
          <a:p>
            <a:r>
              <a:rPr lang="en-US" dirty="0"/>
              <a:t> </a:t>
            </a:r>
          </a:p>
        </p:txBody>
      </p:sp>
      <p:sp>
        <p:nvSpPr>
          <p:cNvPr id="4" name="AutoShape 2" descr="https://euc-powerpoint.officeapps.live.com/pods/GetClipboardImage.ashx?Id=0f7bbfbe-d6e1-4125-872a-2eefeceaa6c2&amp;DC=GEU9&amp;pkey=1bfd82d3-8f6b-456c-a583-f69ecb164e6d&amp;wdwaccluster=GEU9"/>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 name="Picture 1"/>
          <p:cNvPicPr>
            <a:picLocks noChangeAspect="1"/>
          </p:cNvPicPr>
          <p:nvPr/>
        </p:nvPicPr>
        <p:blipFill>
          <a:blip r:embed="rId2"/>
          <a:stretch>
            <a:fillRect/>
          </a:stretch>
        </p:blipFill>
        <p:spPr>
          <a:xfrm>
            <a:off x="521066" y="4067290"/>
            <a:ext cx="3926541" cy="866665"/>
          </a:xfrm>
          <a:prstGeom prst="rect">
            <a:avLst/>
          </a:prstGeom>
        </p:spPr>
      </p:pic>
      <p:pic>
        <p:nvPicPr>
          <p:cNvPr id="14" name="Google Shape;72;p15"/>
          <p:cNvPicPr/>
          <p:nvPr/>
        </p:nvPicPr>
        <p:blipFill>
          <a:blip r:embed="rId3"/>
          <a:stretch/>
        </p:blipFill>
        <p:spPr>
          <a:xfrm>
            <a:off x="702071" y="3642149"/>
            <a:ext cx="2964529" cy="433332"/>
          </a:xfrm>
          <a:prstGeom prst="rect">
            <a:avLst/>
          </a:prstGeom>
          <a:ln>
            <a:noFill/>
          </a:ln>
        </p:spPr>
      </p:pic>
      <p:sp>
        <p:nvSpPr>
          <p:cNvPr id="13" name="TextBox 12"/>
          <p:cNvSpPr txBox="1"/>
          <p:nvPr/>
        </p:nvSpPr>
        <p:spPr>
          <a:xfrm>
            <a:off x="4447607" y="2024942"/>
            <a:ext cx="3984313" cy="646331"/>
          </a:xfrm>
          <a:prstGeom prst="rect">
            <a:avLst/>
          </a:prstGeom>
          <a:noFill/>
        </p:spPr>
        <p:txBody>
          <a:bodyPr wrap="square" rtlCol="0">
            <a:spAutoFit/>
          </a:bodyPr>
          <a:lstStyle/>
          <a:p>
            <a:pPr algn="ctr"/>
            <a:r>
              <a:rPr lang="en-US" dirty="0">
                <a:solidFill>
                  <a:srgbClr val="8A1259"/>
                </a:solidFill>
              </a:rPr>
              <a:t>EKT:</a:t>
            </a:r>
            <a:r>
              <a:rPr lang="el-GR" dirty="0">
                <a:solidFill>
                  <a:srgbClr val="8A1259"/>
                </a:solidFill>
              </a:rPr>
              <a:t>Υπηρεσίες Υποστήριξης &amp; Δικτύωσης </a:t>
            </a:r>
          </a:p>
        </p:txBody>
      </p:sp>
      <p:pic>
        <p:nvPicPr>
          <p:cNvPr id="5" name="Picture 7" descr="A colorful cube with white letters&#10;&#10;AI-generated content may be incorrect.">
            <a:extLst>
              <a:ext uri="{FF2B5EF4-FFF2-40B4-BE49-F238E27FC236}">
                <a16:creationId xmlns:a16="http://schemas.microsoft.com/office/drawing/2014/main" id="{EDCD656E-F6E3-41F5-FD23-BF6F1EB792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482" y="512350"/>
            <a:ext cx="3184212" cy="3137989"/>
          </a:xfrm>
          <a:prstGeom prst="rect">
            <a:avLst/>
          </a:prstGeom>
        </p:spPr>
      </p:pic>
    </p:spTree>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Εικόνα 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5900" y="594136"/>
            <a:ext cx="1638707" cy="1325744"/>
          </a:xfrm>
          <a:prstGeom prst="rect">
            <a:avLst/>
          </a:prstGeom>
        </p:spPr>
      </p:pic>
      <p:pic>
        <p:nvPicPr>
          <p:cNvPr id="57" name="Εικόνα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5046" y="580145"/>
            <a:ext cx="1656000" cy="1339735"/>
          </a:xfrm>
          <a:prstGeom prst="rect">
            <a:avLst/>
          </a:prstGeom>
        </p:spPr>
      </p:pic>
      <p:pic>
        <p:nvPicPr>
          <p:cNvPr id="58" name="Εικόνα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5326" y="587140"/>
            <a:ext cx="1656000" cy="1339735"/>
          </a:xfrm>
          <a:prstGeom prst="rect">
            <a:avLst/>
          </a:prstGeom>
        </p:spPr>
      </p:pic>
      <p:sp>
        <p:nvSpPr>
          <p:cNvPr id="54" name="TextBox 53"/>
          <p:cNvSpPr txBox="1"/>
          <p:nvPr/>
        </p:nvSpPr>
        <p:spPr>
          <a:xfrm>
            <a:off x="795414" y="1235556"/>
            <a:ext cx="1398386" cy="584775"/>
          </a:xfrm>
          <a:prstGeom prst="rect">
            <a:avLst/>
          </a:prstGeom>
          <a:solidFill>
            <a:srgbClr val="3CBBCC"/>
          </a:solidFill>
        </p:spPr>
        <p:txBody>
          <a:bodyPr wrap="square" rtlCol="0">
            <a:spAutoFit/>
          </a:bodyPr>
          <a:lstStyle/>
          <a:p>
            <a:pPr algn="ctr"/>
            <a:r>
              <a:rPr lang="el-GR" sz="1600" dirty="0">
                <a:solidFill>
                  <a:schemeClr val="bg1"/>
                </a:solidFill>
              </a:rPr>
              <a:t>Υπηρεσίες Δικτύωσης </a:t>
            </a:r>
            <a:endParaRPr lang="en-GB" sz="1600" dirty="0">
              <a:solidFill>
                <a:schemeClr val="bg1"/>
              </a:solidFill>
            </a:endParaRPr>
          </a:p>
        </p:txBody>
      </p:sp>
      <p:sp>
        <p:nvSpPr>
          <p:cNvPr id="59" name="TextBox 58"/>
          <p:cNvSpPr txBox="1"/>
          <p:nvPr/>
        </p:nvSpPr>
        <p:spPr>
          <a:xfrm>
            <a:off x="3637622" y="1250012"/>
            <a:ext cx="1510849" cy="523220"/>
          </a:xfrm>
          <a:prstGeom prst="rect">
            <a:avLst/>
          </a:prstGeom>
          <a:solidFill>
            <a:srgbClr val="4EB69F"/>
          </a:solidFill>
        </p:spPr>
        <p:txBody>
          <a:bodyPr wrap="square" rtlCol="0">
            <a:spAutoFit/>
          </a:bodyPr>
          <a:lstStyle/>
          <a:p>
            <a:pPr algn="ctr"/>
            <a:r>
              <a:rPr lang="el-GR" sz="1400" dirty="0">
                <a:solidFill>
                  <a:schemeClr val="bg1"/>
                </a:solidFill>
              </a:rPr>
              <a:t>Συμβουλευτικές Υπηρεσίες</a:t>
            </a:r>
            <a:endParaRPr lang="en-GB" sz="1400" dirty="0">
              <a:solidFill>
                <a:schemeClr val="bg1"/>
              </a:solidFill>
            </a:endParaRPr>
          </a:p>
        </p:txBody>
      </p:sp>
      <p:sp>
        <p:nvSpPr>
          <p:cNvPr id="60" name="TextBox 59"/>
          <p:cNvSpPr txBox="1"/>
          <p:nvPr/>
        </p:nvSpPr>
        <p:spPr>
          <a:xfrm>
            <a:off x="6355326" y="1168840"/>
            <a:ext cx="1559468" cy="738664"/>
          </a:xfrm>
          <a:prstGeom prst="rect">
            <a:avLst/>
          </a:prstGeom>
          <a:solidFill>
            <a:srgbClr val="387F95"/>
          </a:solidFill>
        </p:spPr>
        <p:txBody>
          <a:bodyPr wrap="square" rtlCol="0">
            <a:spAutoFit/>
          </a:bodyPr>
          <a:lstStyle/>
          <a:p>
            <a:pPr algn="ctr"/>
            <a:r>
              <a:rPr lang="el-GR" sz="1350" dirty="0">
                <a:solidFill>
                  <a:schemeClr val="bg1"/>
                </a:solidFill>
              </a:rPr>
              <a:t>Υπηρεσίες Πληροφόρησης και Κατάρτισης</a:t>
            </a:r>
            <a:endParaRPr lang="en-GB" sz="1350" dirty="0">
              <a:solidFill>
                <a:schemeClr val="bg1"/>
              </a:solidFill>
            </a:endParaRPr>
          </a:p>
        </p:txBody>
      </p:sp>
      <p:pic>
        <p:nvPicPr>
          <p:cNvPr id="5" name="Εικόνα 4">
            <a:extLst>
              <a:ext uri="{FF2B5EF4-FFF2-40B4-BE49-F238E27FC236}">
                <a16:creationId xmlns:a16="http://schemas.microsoft.com/office/drawing/2014/main" id="{8C1EC8AA-4F4A-10D8-EAE2-6285BFF5BF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519" y="3412717"/>
            <a:ext cx="1176903" cy="385168"/>
          </a:xfrm>
          <a:prstGeom prst="rect">
            <a:avLst/>
          </a:prstGeom>
        </p:spPr>
      </p:pic>
      <p:pic>
        <p:nvPicPr>
          <p:cNvPr id="7" name="Εικόνα 6">
            <a:extLst>
              <a:ext uri="{FF2B5EF4-FFF2-40B4-BE49-F238E27FC236}">
                <a16:creationId xmlns:a16="http://schemas.microsoft.com/office/drawing/2014/main" id="{4566EA91-A9FB-C581-D7F8-A486DF7326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6037" y="4333733"/>
            <a:ext cx="1838382" cy="576583"/>
          </a:xfrm>
          <a:prstGeom prst="rect">
            <a:avLst/>
          </a:prstGeom>
        </p:spPr>
      </p:pic>
      <p:pic>
        <p:nvPicPr>
          <p:cNvPr id="9" name="Εικόνα 8">
            <a:extLst>
              <a:ext uri="{FF2B5EF4-FFF2-40B4-BE49-F238E27FC236}">
                <a16:creationId xmlns:a16="http://schemas.microsoft.com/office/drawing/2014/main" id="{18EA8D31-89F6-7C52-A179-5A440BB152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0248" y="2362339"/>
            <a:ext cx="1265611" cy="552267"/>
          </a:xfrm>
          <a:prstGeom prst="rect">
            <a:avLst/>
          </a:prstGeom>
        </p:spPr>
      </p:pic>
      <p:pic>
        <p:nvPicPr>
          <p:cNvPr id="11" name="Εικόνα 10">
            <a:extLst>
              <a:ext uri="{FF2B5EF4-FFF2-40B4-BE49-F238E27FC236}">
                <a16:creationId xmlns:a16="http://schemas.microsoft.com/office/drawing/2014/main" id="{89CAC35F-C967-50A3-E8A7-2C719C8E9B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5279" y="4186455"/>
            <a:ext cx="962367" cy="503055"/>
          </a:xfrm>
          <a:prstGeom prst="rect">
            <a:avLst/>
          </a:prstGeom>
        </p:spPr>
      </p:pic>
      <p:pic>
        <p:nvPicPr>
          <p:cNvPr id="13" name="Εικόνα 12">
            <a:extLst>
              <a:ext uri="{FF2B5EF4-FFF2-40B4-BE49-F238E27FC236}">
                <a16:creationId xmlns:a16="http://schemas.microsoft.com/office/drawing/2014/main" id="{2917D5B1-7E15-449C-37F3-2783DEF4A5A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75279" y="2238289"/>
            <a:ext cx="905755" cy="790477"/>
          </a:xfrm>
          <a:prstGeom prst="rect">
            <a:avLst/>
          </a:prstGeom>
        </p:spPr>
      </p:pic>
      <p:pic>
        <p:nvPicPr>
          <p:cNvPr id="15" name="Εικόνα 14">
            <a:extLst>
              <a:ext uri="{FF2B5EF4-FFF2-40B4-BE49-F238E27FC236}">
                <a16:creationId xmlns:a16="http://schemas.microsoft.com/office/drawing/2014/main" id="{D4494553-EE7D-1347-7B27-4605C1DD9A6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37622" y="3001695"/>
            <a:ext cx="1006849" cy="626992"/>
          </a:xfrm>
          <a:prstGeom prst="rect">
            <a:avLst/>
          </a:prstGeom>
        </p:spPr>
      </p:pic>
      <p:pic>
        <p:nvPicPr>
          <p:cNvPr id="17" name="Εικόνα 16">
            <a:extLst>
              <a:ext uri="{FF2B5EF4-FFF2-40B4-BE49-F238E27FC236}">
                <a16:creationId xmlns:a16="http://schemas.microsoft.com/office/drawing/2014/main" id="{9B0FD0EA-E2F3-CFD6-C710-2AA1174333E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64419" y="2508422"/>
            <a:ext cx="1463843" cy="552268"/>
          </a:xfrm>
          <a:prstGeom prst="rect">
            <a:avLst/>
          </a:prstGeom>
        </p:spPr>
      </p:pic>
      <p:pic>
        <p:nvPicPr>
          <p:cNvPr id="19" name="Εικόνα 18">
            <a:extLst>
              <a:ext uri="{FF2B5EF4-FFF2-40B4-BE49-F238E27FC236}">
                <a16:creationId xmlns:a16="http://schemas.microsoft.com/office/drawing/2014/main" id="{C5C01872-79AA-6414-0FA7-4271FAAEE39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745144" y="3706886"/>
            <a:ext cx="2095500" cy="514350"/>
          </a:xfrm>
          <a:prstGeom prst="rect">
            <a:avLst/>
          </a:prstGeom>
        </p:spPr>
      </p:pic>
      <p:pic>
        <p:nvPicPr>
          <p:cNvPr id="21" name="Εικόνα 20">
            <a:extLst>
              <a:ext uri="{FF2B5EF4-FFF2-40B4-BE49-F238E27FC236}">
                <a16:creationId xmlns:a16="http://schemas.microsoft.com/office/drawing/2014/main" id="{7FB431A3-C602-5C7D-3E5C-A91DE2BB0DD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58215" y="3552977"/>
            <a:ext cx="1114985" cy="527084"/>
          </a:xfrm>
          <a:prstGeom prst="rect">
            <a:avLst/>
          </a:prstGeom>
        </p:spPr>
      </p:pic>
      <p:pic>
        <p:nvPicPr>
          <p:cNvPr id="23" name="Εικόνα 22">
            <a:extLst>
              <a:ext uri="{FF2B5EF4-FFF2-40B4-BE49-F238E27FC236}">
                <a16:creationId xmlns:a16="http://schemas.microsoft.com/office/drawing/2014/main" id="{94191A62-5EE0-13AB-4625-BE71A056CA9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073700" y="2292191"/>
            <a:ext cx="622415" cy="622415"/>
          </a:xfrm>
          <a:prstGeom prst="rect">
            <a:avLst/>
          </a:prstGeom>
        </p:spPr>
      </p:pic>
      <p:pic>
        <p:nvPicPr>
          <p:cNvPr id="28" name="Εικόνα 27">
            <a:extLst>
              <a:ext uri="{FF2B5EF4-FFF2-40B4-BE49-F238E27FC236}">
                <a16:creationId xmlns:a16="http://schemas.microsoft.com/office/drawing/2014/main" id="{75EE87D3-C33A-9D9C-C8FC-BAADC110A763}"/>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162637" y="3001695"/>
            <a:ext cx="962366" cy="962366"/>
          </a:xfrm>
          <a:prstGeom prst="rect">
            <a:avLst/>
          </a:prstGeom>
        </p:spPr>
      </p:pic>
      <p:pic>
        <p:nvPicPr>
          <p:cNvPr id="1026" name="Picture 2" descr="MSCA-NET (@MSCANetwork) / Posts / X">
            <a:extLst>
              <a:ext uri="{FF2B5EF4-FFF2-40B4-BE49-F238E27FC236}">
                <a16:creationId xmlns:a16="http://schemas.microsoft.com/office/drawing/2014/main" id="{7E296655-6F14-83CE-C733-E82AD32AFB5F}"/>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845041" y="3964061"/>
            <a:ext cx="1710875" cy="962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7019585"/>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 name="Google Shape;212;p24"/>
          <p:cNvPicPr/>
          <p:nvPr/>
        </p:nvPicPr>
        <p:blipFill>
          <a:blip r:embed="rId2"/>
          <a:srcRect l="5319" t="7615" r="6002" b="5610"/>
          <a:stretch/>
        </p:blipFill>
        <p:spPr>
          <a:xfrm>
            <a:off x="755649" y="2972146"/>
            <a:ext cx="3042675" cy="1573863"/>
          </a:xfrm>
          <a:prstGeom prst="rect">
            <a:avLst/>
          </a:prstGeom>
          <a:ln>
            <a:noFill/>
          </a:ln>
        </p:spPr>
      </p:pic>
      <p:sp>
        <p:nvSpPr>
          <p:cNvPr id="285" name="CustomShape 1"/>
          <p:cNvSpPr/>
          <p:nvPr/>
        </p:nvSpPr>
        <p:spPr>
          <a:xfrm>
            <a:off x="646602" y="463204"/>
            <a:ext cx="3509640" cy="30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rmAutofit/>
          </a:bodyPr>
          <a:lstStyle/>
          <a:p>
            <a:pPr>
              <a:lnSpc>
                <a:spcPct val="100000"/>
              </a:lnSpc>
            </a:pPr>
            <a:r>
              <a:rPr lang="el-GR" spc="-1" dirty="0">
                <a:solidFill>
                  <a:srgbClr val="4BACC6"/>
                </a:solidFill>
                <a:latin typeface="Arial"/>
              </a:rPr>
              <a:t>Υποστήριξη των </a:t>
            </a:r>
            <a:r>
              <a:rPr lang="en-US" spc="-1" dirty="0">
                <a:solidFill>
                  <a:srgbClr val="4BACC6"/>
                </a:solidFill>
                <a:latin typeface="Arial"/>
              </a:rPr>
              <a:t>NCP </a:t>
            </a:r>
            <a:r>
              <a:rPr lang="el-GR" spc="-1" dirty="0">
                <a:solidFill>
                  <a:srgbClr val="4BACC6"/>
                </a:solidFill>
                <a:latin typeface="Arial"/>
              </a:rPr>
              <a:t>στο </a:t>
            </a:r>
            <a:r>
              <a:rPr lang="en-US" spc="-1" dirty="0">
                <a:solidFill>
                  <a:srgbClr val="4BACC6"/>
                </a:solidFill>
                <a:latin typeface="Arial"/>
              </a:rPr>
              <a:t>EKT</a:t>
            </a:r>
            <a:endParaRPr lang="el-GR" sz="1800" b="0" strike="noStrike" spc="-1" dirty="0">
              <a:latin typeface="Arial"/>
            </a:endParaRPr>
          </a:p>
        </p:txBody>
      </p:sp>
      <p:pic>
        <p:nvPicPr>
          <p:cNvPr id="286" name="Google Shape;116;p19"/>
          <p:cNvPicPr/>
          <p:nvPr/>
        </p:nvPicPr>
        <p:blipFill>
          <a:blip r:embed="rId3"/>
          <a:stretch/>
        </p:blipFill>
        <p:spPr>
          <a:xfrm rot="16200000">
            <a:off x="-59040" y="3899520"/>
            <a:ext cx="1098000" cy="151920"/>
          </a:xfrm>
          <a:prstGeom prst="rect">
            <a:avLst/>
          </a:prstGeom>
          <a:ln>
            <a:noFill/>
          </a:ln>
        </p:spPr>
      </p:pic>
      <p:sp>
        <p:nvSpPr>
          <p:cNvPr id="287" name="CustomShape 2"/>
          <p:cNvSpPr/>
          <p:nvPr/>
        </p:nvSpPr>
        <p:spPr>
          <a:xfrm>
            <a:off x="565920" y="1018414"/>
            <a:ext cx="4061228" cy="171003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eaLnBrk="0" fontAlgn="base" hangingPunct="0">
              <a:spcBef>
                <a:spcPct val="0"/>
              </a:spcBef>
              <a:spcAft>
                <a:spcPct val="0"/>
              </a:spcAft>
              <a:buFontTx/>
              <a:buChar char="•"/>
            </a:pPr>
            <a:r>
              <a:rPr lang="el-GR" sz="1000" dirty="0">
                <a:solidFill>
                  <a:schemeClr val="accent5">
                    <a:lumMod val="75000"/>
                  </a:schemeClr>
                </a:solidFill>
                <a:latin typeface="Arial" panose="020B0604020202020204" pitchFamily="34" charset="0"/>
              </a:rPr>
              <a:t>Το ΕΚΤ παρέχει υποστήριξη σε επιχειρήσεις, ακαδημαϊκούς και ερευνητικούς οργανισμούς σε όλο τον κύκλο ενός έργου, από τον εντοπισμό ευκαιριών χρηματοδότησης και τη σύνταξη προτάσεων, έως την υλοποίηση των έργων και την αξιοποίηση των αποτελεσμάτων της έρευνας. </a:t>
            </a:r>
          </a:p>
          <a:p>
            <a:pPr algn="just" eaLnBrk="0" fontAlgn="base" hangingPunct="0">
              <a:spcBef>
                <a:spcPct val="0"/>
              </a:spcBef>
              <a:spcAft>
                <a:spcPct val="0"/>
              </a:spcAft>
              <a:buFontTx/>
              <a:buChar char="•"/>
            </a:pPr>
            <a:endParaRPr lang="el-GR" sz="1000" dirty="0">
              <a:solidFill>
                <a:schemeClr val="accent5">
                  <a:lumMod val="75000"/>
                </a:schemeClr>
              </a:solidFill>
              <a:latin typeface="Arial" panose="020B0604020202020204" pitchFamily="34" charset="0"/>
            </a:endParaRPr>
          </a:p>
          <a:p>
            <a:pPr algn="just" eaLnBrk="0" fontAlgn="base" hangingPunct="0">
              <a:spcBef>
                <a:spcPct val="0"/>
              </a:spcBef>
              <a:spcAft>
                <a:spcPct val="0"/>
              </a:spcAft>
            </a:pPr>
            <a:r>
              <a:rPr lang="el-GR" sz="1000" dirty="0">
                <a:solidFill>
                  <a:schemeClr val="accent5">
                    <a:lumMod val="75000"/>
                  </a:schemeClr>
                </a:solidFill>
                <a:latin typeface="Arial" panose="020B0604020202020204" pitchFamily="34" charset="0"/>
              </a:rPr>
              <a:t>Στόχος είναι η επιτυχημένη συμμετοχή σε προγράμματα έρευνας και καινοτομίας και η μεγιστοποίηση των οφελών για τους συμμετέχοντες.</a:t>
            </a:r>
          </a:p>
        </p:txBody>
      </p:sp>
      <p:pic>
        <p:nvPicPr>
          <p:cNvPr id="22" name="Google Shape;241;p26"/>
          <p:cNvPicPr preferRelativeResize="0"/>
          <p:nvPr/>
        </p:nvPicPr>
        <p:blipFill>
          <a:blip r:embed="rId4">
            <a:alphaModFix/>
          </a:blip>
          <a:stretch>
            <a:fillRect/>
          </a:stretch>
        </p:blipFill>
        <p:spPr>
          <a:xfrm>
            <a:off x="4408964" y="1265955"/>
            <a:ext cx="3838812" cy="3062802"/>
          </a:xfrm>
          <a:prstGeom prst="rect">
            <a:avLst/>
          </a:prstGeom>
          <a:noFill/>
          <a:ln>
            <a:noFill/>
          </a:ln>
        </p:spPr>
      </p:pic>
      <p:sp>
        <p:nvSpPr>
          <p:cNvPr id="2" name="TextBox 1"/>
          <p:cNvSpPr txBox="1"/>
          <p:nvPr/>
        </p:nvSpPr>
        <p:spPr>
          <a:xfrm>
            <a:off x="6201698" y="1265955"/>
            <a:ext cx="1246238" cy="461665"/>
          </a:xfrm>
          <a:prstGeom prst="rect">
            <a:avLst/>
          </a:prstGeom>
          <a:solidFill>
            <a:schemeClr val="bg1"/>
          </a:solidFill>
        </p:spPr>
        <p:txBody>
          <a:bodyPr wrap="square" rtlCol="0">
            <a:spAutoFit/>
          </a:bodyPr>
          <a:lstStyle/>
          <a:p>
            <a:r>
              <a:rPr lang="en-US" sz="1200" dirty="0">
                <a:solidFill>
                  <a:srgbClr val="404040"/>
                </a:solidFill>
              </a:rPr>
              <a:t>Identification of opportunities</a:t>
            </a:r>
            <a:endParaRPr lang="en-GB" sz="1200" dirty="0">
              <a:solidFill>
                <a:srgbClr val="404040"/>
              </a:solidFill>
            </a:endParaRPr>
          </a:p>
        </p:txBody>
      </p:sp>
      <p:sp>
        <p:nvSpPr>
          <p:cNvPr id="3" name="TextBox 2"/>
          <p:cNvSpPr txBox="1"/>
          <p:nvPr/>
        </p:nvSpPr>
        <p:spPr>
          <a:xfrm>
            <a:off x="7447936" y="1953039"/>
            <a:ext cx="1091381" cy="461665"/>
          </a:xfrm>
          <a:prstGeom prst="rect">
            <a:avLst/>
          </a:prstGeom>
          <a:solidFill>
            <a:schemeClr val="bg1"/>
          </a:solidFill>
        </p:spPr>
        <p:txBody>
          <a:bodyPr wrap="square" rtlCol="0">
            <a:spAutoFit/>
          </a:bodyPr>
          <a:lstStyle/>
          <a:p>
            <a:r>
              <a:rPr lang="en-US" sz="1200" dirty="0">
                <a:solidFill>
                  <a:srgbClr val="404040"/>
                </a:solidFill>
              </a:rPr>
              <a:t>Proposal development</a:t>
            </a:r>
            <a:endParaRPr lang="en-GB" sz="1200" dirty="0">
              <a:solidFill>
                <a:srgbClr val="404040"/>
              </a:solidFill>
            </a:endParaRPr>
          </a:p>
        </p:txBody>
      </p:sp>
      <p:sp>
        <p:nvSpPr>
          <p:cNvPr id="4" name="TextBox 3"/>
          <p:cNvSpPr txBox="1"/>
          <p:nvPr/>
        </p:nvSpPr>
        <p:spPr>
          <a:xfrm>
            <a:off x="7536426" y="3047649"/>
            <a:ext cx="1076632" cy="461665"/>
          </a:xfrm>
          <a:prstGeom prst="rect">
            <a:avLst/>
          </a:prstGeom>
          <a:solidFill>
            <a:schemeClr val="bg1"/>
          </a:solidFill>
        </p:spPr>
        <p:txBody>
          <a:bodyPr wrap="square" rtlCol="0">
            <a:spAutoFit/>
          </a:bodyPr>
          <a:lstStyle/>
          <a:p>
            <a:r>
              <a:rPr lang="en-US" sz="1200" dirty="0">
                <a:solidFill>
                  <a:srgbClr val="404040"/>
                </a:solidFill>
              </a:rPr>
              <a:t>Proposal submission</a:t>
            </a:r>
            <a:endParaRPr lang="en-GB" sz="1200" dirty="0">
              <a:solidFill>
                <a:srgbClr val="404040"/>
              </a:solidFill>
            </a:endParaRPr>
          </a:p>
        </p:txBody>
      </p:sp>
      <p:sp>
        <p:nvSpPr>
          <p:cNvPr id="5" name="TextBox 4"/>
          <p:cNvSpPr txBox="1"/>
          <p:nvPr/>
        </p:nvSpPr>
        <p:spPr>
          <a:xfrm>
            <a:off x="6328370" y="3966068"/>
            <a:ext cx="1511710" cy="461665"/>
          </a:xfrm>
          <a:prstGeom prst="rect">
            <a:avLst/>
          </a:prstGeom>
          <a:solidFill>
            <a:schemeClr val="bg1"/>
          </a:solidFill>
        </p:spPr>
        <p:txBody>
          <a:bodyPr wrap="square" rtlCol="0">
            <a:spAutoFit/>
          </a:bodyPr>
          <a:lstStyle/>
          <a:p>
            <a:r>
              <a:rPr lang="en-US" sz="1200" dirty="0">
                <a:solidFill>
                  <a:srgbClr val="404040"/>
                </a:solidFill>
              </a:rPr>
              <a:t>Project implementation</a:t>
            </a:r>
            <a:endParaRPr lang="en-GB" sz="1200" dirty="0">
              <a:solidFill>
                <a:srgbClr val="404040"/>
              </a:solidFill>
            </a:endParaRPr>
          </a:p>
        </p:txBody>
      </p:sp>
      <p:sp>
        <p:nvSpPr>
          <p:cNvPr id="6" name="TextBox 5"/>
          <p:cNvSpPr txBox="1"/>
          <p:nvPr/>
        </p:nvSpPr>
        <p:spPr>
          <a:xfrm>
            <a:off x="4206021" y="2976942"/>
            <a:ext cx="1162499" cy="461665"/>
          </a:xfrm>
          <a:prstGeom prst="rect">
            <a:avLst/>
          </a:prstGeom>
          <a:solidFill>
            <a:schemeClr val="bg1"/>
          </a:solidFill>
        </p:spPr>
        <p:txBody>
          <a:bodyPr wrap="square" rtlCol="0">
            <a:spAutoFit/>
          </a:bodyPr>
          <a:lstStyle/>
          <a:p>
            <a:r>
              <a:rPr lang="en-US" sz="1200" dirty="0">
                <a:solidFill>
                  <a:srgbClr val="404040"/>
                </a:solidFill>
              </a:rPr>
              <a:t>Dissemination of results</a:t>
            </a:r>
            <a:endParaRPr lang="en-GB" sz="1200" dirty="0">
              <a:solidFill>
                <a:srgbClr val="404040"/>
              </a:solidFill>
            </a:endParaRPr>
          </a:p>
        </p:txBody>
      </p:sp>
    </p:spTree>
    <p:extLst>
      <p:ext uri="{BB962C8B-B14F-4D97-AF65-F5344CB8AC3E}">
        <p14:creationId xmlns:p14="http://schemas.microsoft.com/office/powerpoint/2010/main" val="304469492"/>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 name="Google Shape;212;p24"/>
          <p:cNvPicPr/>
          <p:nvPr/>
        </p:nvPicPr>
        <p:blipFill>
          <a:blip r:embed="rId2"/>
          <a:srcRect l="5319" t="7615" r="6002" b="5610"/>
          <a:stretch/>
        </p:blipFill>
        <p:spPr>
          <a:xfrm>
            <a:off x="1400303" y="2636039"/>
            <a:ext cx="2287994" cy="1258961"/>
          </a:xfrm>
          <a:prstGeom prst="rect">
            <a:avLst/>
          </a:prstGeom>
          <a:ln>
            <a:noFill/>
          </a:ln>
        </p:spPr>
      </p:pic>
      <p:sp>
        <p:nvSpPr>
          <p:cNvPr id="285" name="CustomShape 1"/>
          <p:cNvSpPr/>
          <p:nvPr/>
        </p:nvSpPr>
        <p:spPr>
          <a:xfrm>
            <a:off x="789480" y="468000"/>
            <a:ext cx="3509640" cy="30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rmAutofit/>
          </a:bodyPr>
          <a:lstStyle/>
          <a:p>
            <a:pPr>
              <a:lnSpc>
                <a:spcPct val="100000"/>
              </a:lnSpc>
            </a:pPr>
            <a:r>
              <a:rPr lang="el-GR" spc="-1" dirty="0">
                <a:solidFill>
                  <a:srgbClr val="4BACC6"/>
                </a:solidFill>
                <a:latin typeface="Arial"/>
              </a:rPr>
              <a:t>Εθνικά Σημεία Επαφής ΕΚΤ</a:t>
            </a:r>
          </a:p>
        </p:txBody>
      </p:sp>
      <p:pic>
        <p:nvPicPr>
          <p:cNvPr id="286" name="Google Shape;116;p19"/>
          <p:cNvPicPr/>
          <p:nvPr/>
        </p:nvPicPr>
        <p:blipFill>
          <a:blip r:embed="rId3"/>
          <a:stretch/>
        </p:blipFill>
        <p:spPr>
          <a:xfrm rot="16200000">
            <a:off x="-59040" y="3899520"/>
            <a:ext cx="1098000" cy="151920"/>
          </a:xfrm>
          <a:prstGeom prst="rect">
            <a:avLst/>
          </a:prstGeom>
          <a:ln>
            <a:noFill/>
          </a:ln>
        </p:spPr>
      </p:pic>
      <p:sp>
        <p:nvSpPr>
          <p:cNvPr id="287" name="CustomShape 2"/>
          <p:cNvSpPr/>
          <p:nvPr/>
        </p:nvSpPr>
        <p:spPr>
          <a:xfrm>
            <a:off x="695376" y="1019858"/>
            <a:ext cx="3876624" cy="1258961"/>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eaLnBrk="0" fontAlgn="base" hangingPunct="0">
              <a:spcBef>
                <a:spcPct val="0"/>
              </a:spcBef>
              <a:spcAft>
                <a:spcPct val="0"/>
              </a:spcAft>
            </a:pPr>
            <a:r>
              <a:rPr lang="el-GR" sz="1200" dirty="0">
                <a:solidFill>
                  <a:schemeClr val="accent5">
                    <a:lumMod val="75000"/>
                  </a:schemeClr>
                </a:solidFill>
                <a:latin typeface="Arial" panose="020B0604020202020204" pitchFamily="34" charset="0"/>
              </a:rPr>
              <a:t>Το ΕΚΤ λειτουργεί ως Εθνικό Σημείο Επαφής (</a:t>
            </a:r>
            <a:r>
              <a:rPr lang="ca-ES" sz="1200" dirty="0">
                <a:solidFill>
                  <a:schemeClr val="accent5">
                    <a:lumMod val="75000"/>
                  </a:schemeClr>
                </a:solidFill>
                <a:latin typeface="Arial" panose="020B0604020202020204" pitchFamily="34" charset="0"/>
              </a:rPr>
              <a:t>National Contact Point) </a:t>
            </a:r>
            <a:r>
              <a:rPr lang="el-GR" sz="1200" dirty="0">
                <a:solidFill>
                  <a:schemeClr val="accent5">
                    <a:lumMod val="75000"/>
                  </a:schemeClr>
                </a:solidFill>
                <a:latin typeface="Arial" panose="020B0604020202020204" pitchFamily="34" charset="0"/>
              </a:rPr>
              <a:t>στο </a:t>
            </a:r>
            <a:r>
              <a:rPr lang="ca-ES" sz="1200" dirty="0">
                <a:solidFill>
                  <a:schemeClr val="accent5">
                    <a:lumMod val="75000"/>
                  </a:schemeClr>
                </a:solidFill>
                <a:latin typeface="Arial" panose="020B0604020202020204" pitchFamily="34" charset="0"/>
              </a:rPr>
              <a:t>Horizon Europe </a:t>
            </a:r>
            <a:r>
              <a:rPr lang="el-GR" sz="1200" dirty="0">
                <a:solidFill>
                  <a:schemeClr val="accent5">
                    <a:lumMod val="75000"/>
                  </a:schemeClr>
                </a:solidFill>
                <a:latin typeface="Arial" panose="020B0604020202020204" pitchFamily="34" charset="0"/>
              </a:rPr>
              <a:t>για τα θεματικά πεδία:</a:t>
            </a:r>
          </a:p>
          <a:p>
            <a:pPr indent="-285750" algn="just" eaLnBrk="0" fontAlgn="base" hangingPunct="0">
              <a:spcBef>
                <a:spcPct val="0"/>
              </a:spcBef>
              <a:spcAft>
                <a:spcPct val="0"/>
              </a:spcAft>
              <a:buFont typeface="Arial" panose="020B0604020202020204" pitchFamily="34" charset="0"/>
              <a:buChar char="•"/>
            </a:pPr>
            <a:r>
              <a:rPr lang="el-GR" sz="1200" dirty="0">
                <a:solidFill>
                  <a:schemeClr val="accent5">
                    <a:lumMod val="75000"/>
                  </a:schemeClr>
                </a:solidFill>
                <a:latin typeface="Arial" panose="020B0604020202020204" pitchFamily="34" charset="0"/>
              </a:rPr>
              <a:t>Υγεία (</a:t>
            </a:r>
            <a:r>
              <a:rPr lang="ca-ES" sz="1200" dirty="0">
                <a:solidFill>
                  <a:schemeClr val="accent5">
                    <a:lumMod val="75000"/>
                  </a:schemeClr>
                </a:solidFill>
                <a:latin typeface="Arial" panose="020B0604020202020204" pitchFamily="34" charset="0"/>
              </a:rPr>
              <a:t>Health)</a:t>
            </a:r>
          </a:p>
          <a:p>
            <a:pPr indent="-285750" algn="just" eaLnBrk="0" fontAlgn="base" hangingPunct="0">
              <a:spcBef>
                <a:spcPct val="0"/>
              </a:spcBef>
              <a:spcAft>
                <a:spcPct val="0"/>
              </a:spcAft>
              <a:buFont typeface="Arial" panose="020B0604020202020204" pitchFamily="34" charset="0"/>
              <a:buChar char="•"/>
            </a:pPr>
            <a:r>
              <a:rPr lang="el-GR" sz="1200" dirty="0">
                <a:solidFill>
                  <a:schemeClr val="accent5">
                    <a:lumMod val="75000"/>
                  </a:schemeClr>
                </a:solidFill>
                <a:latin typeface="Arial" panose="020B0604020202020204" pitchFamily="34" charset="0"/>
              </a:rPr>
              <a:t>Ψηφιακές τεχνολογίες, Βιομηχανία και Διαστημικές εφαρμογές (</a:t>
            </a:r>
            <a:r>
              <a:rPr lang="ca-ES" sz="1200" dirty="0">
                <a:solidFill>
                  <a:schemeClr val="accent5">
                    <a:lumMod val="75000"/>
                  </a:schemeClr>
                </a:solidFill>
                <a:latin typeface="Arial" panose="020B0604020202020204" pitchFamily="34" charset="0"/>
              </a:rPr>
              <a:t>Digital Technologies, Industry &amp; Space)</a:t>
            </a:r>
          </a:p>
          <a:p>
            <a:pPr indent="-285750" algn="just" eaLnBrk="0" fontAlgn="base" hangingPunct="0">
              <a:spcBef>
                <a:spcPct val="0"/>
              </a:spcBef>
              <a:spcAft>
                <a:spcPct val="0"/>
              </a:spcAft>
              <a:buFont typeface="Arial" panose="020B0604020202020204" pitchFamily="34" charset="0"/>
              <a:buChar char="•"/>
            </a:pPr>
            <a:r>
              <a:rPr lang="el-GR" sz="1200" dirty="0">
                <a:solidFill>
                  <a:schemeClr val="accent5">
                    <a:lumMod val="75000"/>
                  </a:schemeClr>
                </a:solidFill>
                <a:latin typeface="Arial" panose="020B0604020202020204" pitchFamily="34" charset="0"/>
              </a:rPr>
              <a:t>Δράσεις </a:t>
            </a:r>
            <a:r>
              <a:rPr lang="ca-ES" sz="1200" dirty="0">
                <a:solidFill>
                  <a:schemeClr val="accent5">
                    <a:lumMod val="75000"/>
                  </a:schemeClr>
                </a:solidFill>
                <a:latin typeface="Arial" panose="020B0604020202020204" pitchFamily="34" charset="0"/>
              </a:rPr>
              <a:t>Marie Skłodowska-Curie (MSCA)</a:t>
            </a:r>
          </a:p>
        </p:txBody>
      </p:sp>
      <p:sp>
        <p:nvSpPr>
          <p:cNvPr id="15" name="Google Shape;274;p29"/>
          <p:cNvSpPr txBox="1"/>
          <p:nvPr/>
        </p:nvSpPr>
        <p:spPr>
          <a:xfrm>
            <a:off x="6666600" y="4744558"/>
            <a:ext cx="1166805" cy="138499"/>
          </a:xfrm>
          <a:prstGeom prst="rect">
            <a:avLst/>
          </a:prstGeom>
          <a:noFill/>
          <a:ln>
            <a:noFill/>
          </a:ln>
        </p:spPr>
        <p:txBody>
          <a:bodyPr spcFirstLastPara="1" wrap="square" lIns="0" tIns="0" rIns="0" bIns="0" anchor="t" anchorCtr="0">
            <a:spAutoFit/>
          </a:bodyPr>
          <a:lstStyle/>
          <a:p>
            <a:pPr algn="ctr"/>
            <a:r>
              <a:rPr lang="el-GR" sz="900" dirty="0"/>
              <a:t>Γαρυφαλλιά Ταμπάκη</a:t>
            </a:r>
            <a:endParaRPr sz="900" dirty="0"/>
          </a:p>
        </p:txBody>
      </p:sp>
      <p:sp>
        <p:nvSpPr>
          <p:cNvPr id="3" name="Rectangle 2"/>
          <p:cNvSpPr/>
          <p:nvPr/>
        </p:nvSpPr>
        <p:spPr>
          <a:xfrm>
            <a:off x="6509857" y="3160919"/>
            <a:ext cx="1591605" cy="2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900" dirty="0">
                <a:solidFill>
                  <a:schemeClr val="tx1"/>
                </a:solidFill>
              </a:rPr>
              <a:t>Απόστολος </a:t>
            </a:r>
            <a:r>
              <a:rPr lang="el-GR" sz="900" dirty="0" err="1">
                <a:solidFill>
                  <a:schemeClr val="tx1"/>
                </a:solidFill>
              </a:rPr>
              <a:t>Λάζαρης</a:t>
            </a:r>
            <a:endParaRPr lang="en-US" sz="900" dirty="0">
              <a:solidFill>
                <a:schemeClr val="tx1"/>
              </a:solidFill>
            </a:endParaRPr>
          </a:p>
        </p:txBody>
      </p:sp>
      <p:pic>
        <p:nvPicPr>
          <p:cNvPr id="2" name="Graphic 1">
            <a:extLst>
              <a:ext uri="{FF2B5EF4-FFF2-40B4-BE49-F238E27FC236}">
                <a16:creationId xmlns:a16="http://schemas.microsoft.com/office/drawing/2014/main" id="{455406AE-4EA9-4EF6-BE36-3B95C8FE147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64636" y="3517535"/>
            <a:ext cx="1051846" cy="1583362"/>
          </a:xfrm>
          <a:prstGeom prst="rect">
            <a:avLst/>
          </a:prstGeom>
        </p:spPr>
      </p:pic>
      <p:sp>
        <p:nvSpPr>
          <p:cNvPr id="18" name="Rectangle 17">
            <a:extLst>
              <a:ext uri="{FF2B5EF4-FFF2-40B4-BE49-F238E27FC236}">
                <a16:creationId xmlns:a16="http://schemas.microsoft.com/office/drawing/2014/main" id="{A75159F6-82C4-4E4B-BF63-E71A0DBF985D}"/>
              </a:ext>
            </a:extLst>
          </p:cNvPr>
          <p:cNvSpPr/>
          <p:nvPr/>
        </p:nvSpPr>
        <p:spPr>
          <a:xfrm>
            <a:off x="4823059" y="4709208"/>
            <a:ext cx="1591605" cy="2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Henry Scott</a:t>
            </a:r>
          </a:p>
        </p:txBody>
      </p:sp>
      <p:pic>
        <p:nvPicPr>
          <p:cNvPr id="5" name="Graphic 4">
            <a:extLst>
              <a:ext uri="{FF2B5EF4-FFF2-40B4-BE49-F238E27FC236}">
                <a16:creationId xmlns:a16="http://schemas.microsoft.com/office/drawing/2014/main" id="{50AC4778-A0B7-4B2A-B1EB-F802A9D817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33495" y="2095245"/>
            <a:ext cx="1591605" cy="1061070"/>
          </a:xfrm>
          <a:prstGeom prst="rect">
            <a:avLst/>
          </a:prstGeom>
        </p:spPr>
      </p:pic>
      <p:sp>
        <p:nvSpPr>
          <p:cNvPr id="22" name="Rectangle 21">
            <a:extLst>
              <a:ext uri="{FF2B5EF4-FFF2-40B4-BE49-F238E27FC236}">
                <a16:creationId xmlns:a16="http://schemas.microsoft.com/office/drawing/2014/main" id="{109CCEB8-B753-477D-B5EC-282072E0BC38}"/>
              </a:ext>
            </a:extLst>
          </p:cNvPr>
          <p:cNvSpPr/>
          <p:nvPr/>
        </p:nvSpPr>
        <p:spPr>
          <a:xfrm>
            <a:off x="4833495" y="3165776"/>
            <a:ext cx="1591605" cy="20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900" dirty="0">
                <a:solidFill>
                  <a:schemeClr val="tx1"/>
                </a:solidFill>
              </a:rPr>
              <a:t>Μάριος </a:t>
            </a:r>
            <a:r>
              <a:rPr lang="el-GR" sz="900" dirty="0" err="1">
                <a:solidFill>
                  <a:schemeClr val="tx1"/>
                </a:solidFill>
              </a:rPr>
              <a:t>Ροϊδης</a:t>
            </a:r>
            <a:endParaRPr lang="en-US" sz="900" dirty="0">
              <a:solidFill>
                <a:schemeClr val="tx1"/>
              </a:solidFill>
            </a:endParaRPr>
          </a:p>
        </p:txBody>
      </p:sp>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rcRect l="7699" t="1122" r="6292" b="-1122"/>
          <a:stretch>
            <a:fillRect/>
          </a:stretch>
        </p:blipFill>
        <p:spPr>
          <a:xfrm>
            <a:off x="6627062" y="3597088"/>
            <a:ext cx="1222771" cy="1112120"/>
          </a:xfrm>
          <a:prstGeom prst="ellipse">
            <a:avLst/>
          </a:prstGeom>
          <a:ln>
            <a:noFill/>
          </a:ln>
          <a:effectLst>
            <a:outerShdw blurRad="292100" dist="139700" dir="2700000" algn="tl" rotWithShape="0">
              <a:srgbClr val="333333">
                <a:alpha val="65000"/>
              </a:srgbClr>
            </a:outerShdw>
          </a:effectLst>
        </p:spPr>
      </p:pic>
      <p:pic>
        <p:nvPicPr>
          <p:cNvPr id="7" name="Εικόνα 6">
            <a:extLst>
              <a:ext uri="{FF2B5EF4-FFF2-40B4-BE49-F238E27FC236}">
                <a16:creationId xmlns:a16="http://schemas.microsoft.com/office/drawing/2014/main" id="{08979024-E151-232E-153E-EC3E3A6D4A99}"/>
              </a:ext>
            </a:extLst>
          </p:cNvPr>
          <p:cNvPicPr>
            <a:picLocks noChangeAspect="1"/>
          </p:cNvPicPr>
          <p:nvPr/>
        </p:nvPicPr>
        <p:blipFill>
          <a:blip r:embed="rId9" cstate="print">
            <a:extLst>
              <a:ext uri="{28A0092B-C50C-407E-A947-70E740481C1C}">
                <a14:useLocalDpi xmlns:a14="http://schemas.microsoft.com/office/drawing/2010/main" val="0"/>
              </a:ext>
            </a:extLst>
          </a:blip>
          <a:srcRect l="3694" t="6964" r="9513" b="3855"/>
          <a:stretch>
            <a:fillRect/>
          </a:stretch>
        </p:blipFill>
        <p:spPr>
          <a:xfrm>
            <a:off x="5166099" y="714637"/>
            <a:ext cx="992286" cy="997126"/>
          </a:xfrm>
          <a:prstGeom prst="ellipse">
            <a:avLst/>
          </a:prstGeom>
          <a:ln>
            <a:noFill/>
          </a:ln>
          <a:effectLst>
            <a:outerShdw blurRad="292100" dist="139700" dir="2700000" algn="tl" rotWithShape="0">
              <a:srgbClr val="333333">
                <a:alpha val="65000"/>
              </a:srgbClr>
            </a:outerShdw>
          </a:effectLst>
        </p:spPr>
      </p:pic>
      <p:pic>
        <p:nvPicPr>
          <p:cNvPr id="9" name="Εικόνα 8">
            <a:extLst>
              <a:ext uri="{FF2B5EF4-FFF2-40B4-BE49-F238E27FC236}">
                <a16:creationId xmlns:a16="http://schemas.microsoft.com/office/drawing/2014/main" id="{40ABF639-4A12-7631-41F1-D2816A45492E}"/>
              </a:ext>
            </a:extLst>
          </p:cNvPr>
          <p:cNvPicPr>
            <a:picLocks noChangeAspect="1"/>
          </p:cNvPicPr>
          <p:nvPr/>
        </p:nvPicPr>
        <p:blipFill>
          <a:blip r:embed="rId10" cstate="print">
            <a:extLst>
              <a:ext uri="{28A0092B-C50C-407E-A947-70E740481C1C}">
                <a14:useLocalDpi xmlns:a14="http://schemas.microsoft.com/office/drawing/2010/main" val="0"/>
              </a:ext>
            </a:extLst>
          </a:blip>
          <a:srcRect b="22396"/>
          <a:stretch>
            <a:fillRect/>
          </a:stretch>
        </p:blipFill>
        <p:spPr>
          <a:xfrm>
            <a:off x="6666600" y="712740"/>
            <a:ext cx="1087731" cy="997126"/>
          </a:xfrm>
          <a:prstGeom prst="ellipse">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94A1E2E8-F222-B134-7C93-EC56B902AAE9}"/>
              </a:ext>
            </a:extLst>
          </p:cNvPr>
          <p:cNvSpPr txBox="1"/>
          <p:nvPr/>
        </p:nvSpPr>
        <p:spPr>
          <a:xfrm>
            <a:off x="5171742" y="1788088"/>
            <a:ext cx="1092886" cy="230832"/>
          </a:xfrm>
          <a:prstGeom prst="rect">
            <a:avLst/>
          </a:prstGeom>
          <a:noFill/>
        </p:spPr>
        <p:txBody>
          <a:bodyPr wrap="square" rtlCol="0">
            <a:spAutoFit/>
          </a:bodyPr>
          <a:lstStyle/>
          <a:p>
            <a:r>
              <a:rPr lang="el-GR" sz="900" dirty="0"/>
              <a:t>Γεωργία Μαζιώτη  </a:t>
            </a:r>
          </a:p>
        </p:txBody>
      </p:sp>
      <p:sp>
        <p:nvSpPr>
          <p:cNvPr id="13" name="TextBox 12">
            <a:extLst>
              <a:ext uri="{FF2B5EF4-FFF2-40B4-BE49-F238E27FC236}">
                <a16:creationId xmlns:a16="http://schemas.microsoft.com/office/drawing/2014/main" id="{61DCA3A8-B2AF-17B9-96ED-0D195149CC07}"/>
              </a:ext>
            </a:extLst>
          </p:cNvPr>
          <p:cNvSpPr txBox="1"/>
          <p:nvPr/>
        </p:nvSpPr>
        <p:spPr>
          <a:xfrm>
            <a:off x="6642456" y="1765004"/>
            <a:ext cx="1459006" cy="230832"/>
          </a:xfrm>
          <a:prstGeom prst="rect">
            <a:avLst/>
          </a:prstGeom>
          <a:noFill/>
        </p:spPr>
        <p:txBody>
          <a:bodyPr wrap="square" rtlCol="0">
            <a:spAutoFit/>
          </a:bodyPr>
          <a:lstStyle/>
          <a:p>
            <a:r>
              <a:rPr lang="el-GR" sz="900" dirty="0"/>
              <a:t>Ζωή </a:t>
            </a:r>
            <a:r>
              <a:rPr lang="el-GR" sz="900" dirty="0" err="1"/>
              <a:t>Ατσιπουλιανάκη</a:t>
            </a:r>
            <a:endParaRPr lang="el-GR" sz="900" dirty="0"/>
          </a:p>
        </p:txBody>
      </p:sp>
      <p:pic>
        <p:nvPicPr>
          <p:cNvPr id="8" name="Εικόνα 7">
            <a:extLst>
              <a:ext uri="{FF2B5EF4-FFF2-40B4-BE49-F238E27FC236}">
                <a16:creationId xmlns:a16="http://schemas.microsoft.com/office/drawing/2014/main" id="{B0232232-7E1D-5F7A-7628-19CF458B07F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768625" y="2086939"/>
            <a:ext cx="1081208" cy="109819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80795877"/>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60072" y="1128269"/>
            <a:ext cx="4706948" cy="3262432"/>
          </a:xfrm>
          <a:prstGeom prst="rect">
            <a:avLst/>
          </a:prstGeom>
          <a:noFill/>
        </p:spPr>
        <p:txBody>
          <a:bodyPr wrap="square" rtlCol="0">
            <a:spAutoFit/>
          </a:bodyPr>
          <a:lstStyle/>
          <a:p>
            <a:endParaRPr lang="en-US" dirty="0"/>
          </a:p>
          <a:p>
            <a:r>
              <a:rPr lang="en-US" dirty="0">
                <a:solidFill>
                  <a:schemeClr val="tx1">
                    <a:lumMod val="65000"/>
                    <a:lumOff val="35000"/>
                  </a:schemeClr>
                </a:solidFill>
              </a:rPr>
              <a:t>National Documentation Centre</a:t>
            </a:r>
          </a:p>
          <a:p>
            <a:r>
              <a:rPr lang="en-US" dirty="0">
                <a:solidFill>
                  <a:schemeClr val="tx1">
                    <a:lumMod val="65000"/>
                    <a:lumOff val="35000"/>
                  </a:schemeClr>
                </a:solidFill>
              </a:rPr>
              <a:t>56 </a:t>
            </a:r>
            <a:r>
              <a:rPr lang="en-US" dirty="0" err="1">
                <a:solidFill>
                  <a:schemeClr val="tx1">
                    <a:lumMod val="65000"/>
                    <a:lumOff val="35000"/>
                  </a:schemeClr>
                </a:solidFill>
              </a:rPr>
              <a:t>Zefyrou</a:t>
            </a:r>
            <a:r>
              <a:rPr lang="en-US" dirty="0">
                <a:solidFill>
                  <a:schemeClr val="tx1">
                    <a:lumMod val="65000"/>
                    <a:lumOff val="35000"/>
                  </a:schemeClr>
                </a:solidFill>
              </a:rPr>
              <a:t> str., GR-17564 </a:t>
            </a:r>
            <a:r>
              <a:rPr lang="en-US" dirty="0" err="1">
                <a:solidFill>
                  <a:schemeClr val="tx1">
                    <a:lumMod val="65000"/>
                    <a:lumOff val="35000"/>
                  </a:schemeClr>
                </a:solidFill>
              </a:rPr>
              <a:t>Palaio</a:t>
            </a:r>
            <a:r>
              <a:rPr lang="en-US" dirty="0">
                <a:solidFill>
                  <a:schemeClr val="tx1">
                    <a:lumMod val="65000"/>
                    <a:lumOff val="35000"/>
                  </a:schemeClr>
                </a:solidFill>
              </a:rPr>
              <a:t> </a:t>
            </a:r>
            <a:r>
              <a:rPr lang="en-US" dirty="0" err="1">
                <a:solidFill>
                  <a:schemeClr val="tx1">
                    <a:lumMod val="65000"/>
                    <a:lumOff val="35000"/>
                  </a:schemeClr>
                </a:solidFill>
              </a:rPr>
              <a:t>Faliro</a:t>
            </a:r>
            <a:r>
              <a:rPr lang="en-US" dirty="0">
                <a:solidFill>
                  <a:schemeClr val="tx1">
                    <a:lumMod val="65000"/>
                    <a:lumOff val="35000"/>
                  </a:schemeClr>
                </a:solidFill>
              </a:rPr>
              <a:t>, Greece  </a:t>
            </a:r>
            <a:r>
              <a:rPr lang="en-US" dirty="0">
                <a:hlinkClick r:id="rId2"/>
              </a:rPr>
              <a:t>www.ekt.gr</a:t>
            </a:r>
            <a:r>
              <a:rPr lang="en-US" dirty="0"/>
              <a:t> </a:t>
            </a:r>
            <a:endParaRPr lang="en-GB" dirty="0"/>
          </a:p>
          <a:p>
            <a:endParaRPr lang="en-US" dirty="0">
              <a:solidFill>
                <a:schemeClr val="tx1">
                  <a:lumMod val="65000"/>
                  <a:lumOff val="35000"/>
                </a:schemeClr>
              </a:solidFill>
            </a:endParaRPr>
          </a:p>
          <a:p>
            <a:endParaRPr lang="en-US" dirty="0">
              <a:solidFill>
                <a:schemeClr val="tx1">
                  <a:lumMod val="65000"/>
                  <a:lumOff val="35000"/>
                </a:schemeClr>
              </a:solidFill>
            </a:endParaRPr>
          </a:p>
          <a:p>
            <a:r>
              <a:rPr lang="en-US" dirty="0">
                <a:solidFill>
                  <a:schemeClr val="tx1">
                    <a:lumMod val="65000"/>
                    <a:lumOff val="35000"/>
                  </a:schemeClr>
                </a:solidFill>
              </a:rPr>
              <a:t>Garyfallia Tampaki</a:t>
            </a:r>
          </a:p>
          <a:p>
            <a:r>
              <a:rPr lang="en-US" sz="1000" dirty="0">
                <a:solidFill>
                  <a:schemeClr val="tx1">
                    <a:lumMod val="65000"/>
                    <a:lumOff val="35000"/>
                  </a:schemeClr>
                </a:solidFill>
              </a:rPr>
              <a:t>National Contact Point Horizon Europe | Marie Skłodowska-Curie Actions (MSCA)</a:t>
            </a:r>
            <a:endParaRPr lang="el-GR" sz="1000" dirty="0">
              <a:solidFill>
                <a:schemeClr val="tx1">
                  <a:lumMod val="65000"/>
                  <a:lumOff val="35000"/>
                </a:schemeClr>
              </a:solidFill>
            </a:endParaRPr>
          </a:p>
          <a:p>
            <a:r>
              <a:rPr lang="en-US" sz="1000" dirty="0">
                <a:solidFill>
                  <a:schemeClr val="tx1">
                    <a:lumMod val="65000"/>
                    <a:lumOff val="35000"/>
                  </a:schemeClr>
                </a:solidFill>
              </a:rPr>
              <a:t>EEN Hellas | Innovation Consultant - Tourism/Maritime Industries/Agrifood SG</a:t>
            </a:r>
            <a:endParaRPr lang="el-GR" sz="1000" dirty="0">
              <a:solidFill>
                <a:schemeClr val="tx1">
                  <a:lumMod val="65000"/>
                  <a:lumOff val="35000"/>
                </a:schemeClr>
              </a:solidFill>
            </a:endParaRPr>
          </a:p>
          <a:p>
            <a:r>
              <a:rPr lang="en-US" sz="1400" dirty="0">
                <a:solidFill>
                  <a:schemeClr val="tx1">
                    <a:lumMod val="65000"/>
                    <a:lumOff val="35000"/>
                  </a:schemeClr>
                </a:solidFill>
              </a:rPr>
              <a:t>+30 210 2204</a:t>
            </a:r>
            <a:r>
              <a:rPr lang="el-GR" sz="1400" dirty="0">
                <a:solidFill>
                  <a:schemeClr val="tx1">
                    <a:lumMod val="65000"/>
                    <a:lumOff val="35000"/>
                  </a:schemeClr>
                </a:solidFill>
              </a:rPr>
              <a:t>881</a:t>
            </a:r>
            <a:r>
              <a:rPr lang="en-US" sz="1400" dirty="0">
                <a:solidFill>
                  <a:schemeClr val="tx1">
                    <a:lumMod val="65000"/>
                    <a:lumOff val="35000"/>
                  </a:schemeClr>
                </a:solidFill>
              </a:rPr>
              <a:t> </a:t>
            </a:r>
            <a:r>
              <a:rPr lang="en-US" sz="1400" dirty="0">
                <a:solidFill>
                  <a:schemeClr val="tx1">
                    <a:lumMod val="50000"/>
                    <a:lumOff val="50000"/>
                  </a:schemeClr>
                </a:solidFill>
              </a:rPr>
              <a:t> |</a:t>
            </a:r>
            <a:r>
              <a:rPr lang="en-US" sz="1400" dirty="0"/>
              <a:t>  </a:t>
            </a:r>
            <a:r>
              <a:rPr lang="en-US" sz="1400" dirty="0">
                <a:hlinkClick r:id="rId3"/>
              </a:rPr>
              <a:t>gtampaki@ekt.gr</a:t>
            </a:r>
            <a:endParaRPr lang="en-US" sz="1400" dirty="0"/>
          </a:p>
          <a:p>
            <a:r>
              <a:rPr lang="el-GR" dirty="0"/>
              <a:t> </a:t>
            </a:r>
            <a:endParaRPr lang="en-GB" dirty="0"/>
          </a:p>
          <a:p>
            <a:endParaRPr lang="en-US" dirty="0">
              <a:solidFill>
                <a:schemeClr val="tx1">
                  <a:lumMod val="50000"/>
                  <a:lumOff val="50000"/>
                </a:schemeClr>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3520" y="1363980"/>
            <a:ext cx="2606040" cy="2369820"/>
          </a:xfrm>
          <a:prstGeom prst="rect">
            <a:avLst/>
          </a:prstGeom>
        </p:spPr>
      </p:pic>
    </p:spTree>
    <p:extLst>
      <p:ext uri="{BB962C8B-B14F-4D97-AF65-F5344CB8AC3E}">
        <p14:creationId xmlns:p14="http://schemas.microsoft.com/office/powerpoint/2010/main" val="3425088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CustomShape 2"/>
          <p:cNvSpPr/>
          <p:nvPr/>
        </p:nvSpPr>
        <p:spPr>
          <a:xfrm>
            <a:off x="823870" y="461723"/>
            <a:ext cx="3850650" cy="30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rmAutofit/>
          </a:bodyPr>
          <a:lstStyle/>
          <a:p>
            <a:pPr>
              <a:lnSpc>
                <a:spcPct val="100000"/>
              </a:lnSpc>
            </a:pPr>
            <a:r>
              <a:rPr lang="el-GR" spc="-1" dirty="0">
                <a:solidFill>
                  <a:srgbClr val="4BACC6"/>
                </a:solidFill>
                <a:latin typeface="Arial"/>
              </a:rPr>
              <a:t>Ποιοι είμαστε</a:t>
            </a:r>
            <a:r>
              <a:rPr lang="en-US" spc="-1" dirty="0">
                <a:solidFill>
                  <a:srgbClr val="4BACC6"/>
                </a:solidFill>
                <a:latin typeface="Arial"/>
              </a:rPr>
              <a:t>:</a:t>
            </a:r>
            <a:endParaRPr lang="el-GR" b="0" strike="noStrike" spc="-1" dirty="0">
              <a:latin typeface="Arial"/>
            </a:endParaRPr>
          </a:p>
        </p:txBody>
      </p:sp>
      <p:sp>
        <p:nvSpPr>
          <p:cNvPr id="242" name="CustomShape 3"/>
          <p:cNvSpPr/>
          <p:nvPr/>
        </p:nvSpPr>
        <p:spPr>
          <a:xfrm>
            <a:off x="823870" y="1023938"/>
            <a:ext cx="3960000" cy="3259934"/>
          </a:xfrm>
          <a:prstGeom prst="rect">
            <a:avLst/>
          </a:prstGeom>
          <a:noFill/>
          <a:ln>
            <a:noFill/>
          </a:ln>
        </p:spPr>
        <p:style>
          <a:lnRef idx="0">
            <a:scrgbClr r="0" g="0" b="0"/>
          </a:lnRef>
          <a:fillRef idx="0">
            <a:scrgbClr r="0" g="0" b="0"/>
          </a:fillRef>
          <a:effectRef idx="0">
            <a:scrgbClr r="0" g="0" b="0"/>
          </a:effectRef>
          <a:fontRef idx="minor"/>
        </p:style>
        <p:txBody>
          <a:bodyPr lIns="0" tIns="0" rIns="0" bIns="0" anchor="t">
            <a:normAutofit/>
          </a:bodyPr>
          <a:lstStyle/>
          <a:p>
            <a:r>
              <a:rPr lang="el-GR" sz="1400" spc="-1" dirty="0">
                <a:solidFill>
                  <a:srgbClr val="404040"/>
                </a:solidFill>
                <a:latin typeface="+mj-lt"/>
              </a:rPr>
              <a:t>Εθνικό</a:t>
            </a:r>
            <a:r>
              <a:rPr lang="el-GR" sz="1400" dirty="0">
                <a:latin typeface="+mj-lt"/>
              </a:rPr>
              <a:t> </a:t>
            </a:r>
            <a:r>
              <a:rPr lang="el-GR" sz="1400" spc="-1" dirty="0">
                <a:solidFill>
                  <a:srgbClr val="404040"/>
                </a:solidFill>
                <a:latin typeface="+mj-lt"/>
              </a:rPr>
              <a:t>Κέντρο Τεκμηρίωσης (ΕΚΤ)</a:t>
            </a:r>
          </a:p>
          <a:p>
            <a:endParaRPr lang="el-GR" sz="1200" spc="-1" dirty="0">
              <a:solidFill>
                <a:srgbClr val="404040"/>
              </a:solidFill>
              <a:latin typeface="+mj-lt"/>
            </a:endParaRPr>
          </a:p>
          <a:p>
            <a:r>
              <a:rPr lang="el-GR" sz="1200" spc="-1" dirty="0">
                <a:solidFill>
                  <a:srgbClr val="404040"/>
                </a:solidFill>
                <a:latin typeface="+mj-lt"/>
              </a:rPr>
              <a:t>Το ΕΚΤ είναι δημόσιος φορέας, εποπτευόμενος από το Υπουργείο Ψηφιακής Διακυβέρνησης, ο οποίος στηρίζει την έρευνα, την καινοτομία και την ψηφιακή μεταρρύθμιση.</a:t>
            </a:r>
          </a:p>
          <a:p>
            <a:endParaRPr lang="el-GR" sz="1200" spc="-1" dirty="0">
              <a:solidFill>
                <a:srgbClr val="404040"/>
              </a:solidFill>
              <a:latin typeface="+mj-lt"/>
            </a:endParaRPr>
          </a:p>
          <a:p>
            <a:pPr marL="285750" indent="-285750">
              <a:buFont typeface="Arial" panose="020B0604020202020204" pitchFamily="34" charset="0"/>
              <a:buChar char="•"/>
            </a:pPr>
            <a:r>
              <a:rPr lang="el-GR" sz="1200" spc="-1" dirty="0">
                <a:solidFill>
                  <a:srgbClr val="404040"/>
                </a:solidFill>
                <a:latin typeface="+mj-lt"/>
              </a:rPr>
              <a:t>Συνδέει πανεπιστήμια, ερευνητικά κέντρα και επιχειρήσεις</a:t>
            </a:r>
          </a:p>
          <a:p>
            <a:pPr marL="285750" indent="-285750">
              <a:buFont typeface="Arial" panose="020B0604020202020204" pitchFamily="34" charset="0"/>
              <a:buChar char="•"/>
            </a:pPr>
            <a:r>
              <a:rPr lang="el-GR" sz="1200" spc="-1" dirty="0">
                <a:solidFill>
                  <a:srgbClr val="404040"/>
                </a:solidFill>
                <a:latin typeface="+mj-lt"/>
              </a:rPr>
              <a:t>Τεκμηριώνει και υποστηρίζει δημόσιες πολιτικές με δεδομένα</a:t>
            </a:r>
          </a:p>
          <a:p>
            <a:pPr marL="285750" indent="-285750">
              <a:buFont typeface="Arial" panose="020B0604020202020204" pitchFamily="34" charset="0"/>
              <a:buChar char="•"/>
            </a:pPr>
            <a:r>
              <a:rPr lang="el-GR" sz="1200" spc="-1" dirty="0">
                <a:solidFill>
                  <a:srgbClr val="404040"/>
                </a:solidFill>
                <a:latin typeface="+mj-lt"/>
              </a:rPr>
              <a:t>Προωθεί την ανοικτή πρόσβαση σε έρευνα και δεδομένα</a:t>
            </a:r>
          </a:p>
          <a:p>
            <a:endParaRPr lang="el-GR" sz="1200" spc="-1" dirty="0">
              <a:solidFill>
                <a:srgbClr val="404040"/>
              </a:solidFill>
              <a:latin typeface="+mj-lt"/>
            </a:endParaRPr>
          </a:p>
          <a:p>
            <a:pPr algn="ctr"/>
            <a:r>
              <a:rPr lang="el-GR" sz="1200" spc="-1" dirty="0">
                <a:solidFill>
                  <a:srgbClr val="404040"/>
                </a:solidFill>
                <a:latin typeface="+mj-lt"/>
              </a:rPr>
              <a:t>Στόχος: Να φέρνει την έρευνα κοντά στην κοινωνία και την παραγωγή.</a:t>
            </a:r>
          </a:p>
          <a:p>
            <a:pPr marL="139700" lvl="0">
              <a:lnSpc>
                <a:spcPct val="120000"/>
              </a:lnSpc>
              <a:buClr>
                <a:srgbClr val="404040"/>
              </a:buClr>
            </a:pPr>
            <a:endParaRPr lang="el-GR" sz="1400" dirty="0"/>
          </a:p>
        </p:txBody>
      </p:sp>
      <p:pic>
        <p:nvPicPr>
          <p:cNvPr id="243" name="Google Shape;116;p19"/>
          <p:cNvPicPr/>
          <p:nvPr/>
        </p:nvPicPr>
        <p:blipFill>
          <a:blip r:embed="rId2"/>
          <a:stretch/>
        </p:blipFill>
        <p:spPr>
          <a:xfrm rot="16200000">
            <a:off x="-58320" y="3900240"/>
            <a:ext cx="1098000" cy="151920"/>
          </a:xfrm>
          <a:prstGeom prst="rect">
            <a:avLst/>
          </a:prstGeom>
          <a:ln>
            <a:noFill/>
          </a:ln>
        </p:spPr>
      </p:pic>
      <p:pic>
        <p:nvPicPr>
          <p:cNvPr id="8" name="Εικόνα 7"/>
          <p:cNvPicPr>
            <a:picLocks noChangeAspect="1"/>
          </p:cNvPicPr>
          <p:nvPr/>
        </p:nvPicPr>
        <p:blipFill>
          <a:blip r:embed="rId3"/>
          <a:stretch>
            <a:fillRect/>
          </a:stretch>
        </p:blipFill>
        <p:spPr>
          <a:xfrm>
            <a:off x="5184000" y="1023938"/>
            <a:ext cx="3960000" cy="2970000"/>
          </a:xfrm>
          <a:prstGeom prst="rect">
            <a:avLst/>
          </a:prstGeom>
        </p:spPr>
      </p:pic>
    </p:spTree>
    <p:extLst>
      <p:ext uri="{BB962C8B-B14F-4D97-AF65-F5344CB8AC3E}">
        <p14:creationId xmlns:p14="http://schemas.microsoft.com/office/powerpoint/2010/main" val="3763656875"/>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A colorful cube with white letters&#10;&#10;AI-generated content may be incorrect.">
            <a:extLst>
              <a:ext uri="{FF2B5EF4-FFF2-40B4-BE49-F238E27FC236}">
                <a16:creationId xmlns:a16="http://schemas.microsoft.com/office/drawing/2014/main" id="{6AB56509-FCD3-9773-B3B6-25E2767AC2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001" y="766624"/>
            <a:ext cx="2734413" cy="2694720"/>
          </a:xfrm>
          <a:prstGeom prst="rect">
            <a:avLst/>
          </a:prstGeom>
        </p:spPr>
      </p:pic>
      <p:pic>
        <p:nvPicPr>
          <p:cNvPr id="5" name="Picture 4">
            <a:extLst>
              <a:ext uri="{FF2B5EF4-FFF2-40B4-BE49-F238E27FC236}">
                <a16:creationId xmlns:a16="http://schemas.microsoft.com/office/drawing/2014/main" id="{7E759608-AF2B-009E-9E95-1BCCC3DD2BC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7397"/>
          <a:stretch/>
        </p:blipFill>
        <p:spPr>
          <a:xfrm>
            <a:off x="958570" y="3461344"/>
            <a:ext cx="2091274" cy="341617"/>
          </a:xfrm>
          <a:prstGeom prst="rect">
            <a:avLst/>
          </a:prstGeom>
        </p:spPr>
      </p:pic>
      <p:pic>
        <p:nvPicPr>
          <p:cNvPr id="6" name="Picture 8" descr="A logo with a circle in the middle&#10;&#10;AI-generated content may be incorrect.">
            <a:extLst>
              <a:ext uri="{FF2B5EF4-FFF2-40B4-BE49-F238E27FC236}">
                <a16:creationId xmlns:a16="http://schemas.microsoft.com/office/drawing/2014/main" id="{453CB685-C3D4-EAF1-8E11-6F136F9D6E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0352" y="310133"/>
            <a:ext cx="1011990" cy="844599"/>
          </a:xfrm>
          <a:prstGeom prst="rect">
            <a:avLst/>
          </a:prstGeom>
        </p:spPr>
      </p:pic>
      <p:sp>
        <p:nvSpPr>
          <p:cNvPr id="8" name="TextBox 7">
            <a:extLst>
              <a:ext uri="{FF2B5EF4-FFF2-40B4-BE49-F238E27FC236}">
                <a16:creationId xmlns:a16="http://schemas.microsoft.com/office/drawing/2014/main" id="{5B78FF94-5517-7188-8B07-4D0EA36C56E6}"/>
              </a:ext>
            </a:extLst>
          </p:cNvPr>
          <p:cNvSpPr txBox="1"/>
          <p:nvPr/>
        </p:nvSpPr>
        <p:spPr>
          <a:xfrm>
            <a:off x="5772588" y="456257"/>
            <a:ext cx="3654110" cy="461665"/>
          </a:xfrm>
          <a:prstGeom prst="rect">
            <a:avLst/>
          </a:prstGeom>
          <a:noFill/>
        </p:spPr>
        <p:txBody>
          <a:bodyPr wrap="square">
            <a:spAutoFit/>
          </a:bodyPr>
          <a:lstStyle/>
          <a:p>
            <a:r>
              <a:rPr lang="el-GR" sz="1200" dirty="0">
                <a:solidFill>
                  <a:schemeClr val="tx1">
                    <a:lumMod val="65000"/>
                    <a:lumOff val="35000"/>
                  </a:schemeClr>
                </a:solidFill>
                <a:latin typeface="Arial" panose="020B0604020202020204" pitchFamily="34" charset="0"/>
                <a:cs typeface="Arial" panose="020B0604020202020204" pitchFamily="34" charset="0"/>
              </a:rPr>
              <a:t>Ψηφιακό </a:t>
            </a:r>
            <a:r>
              <a:rPr lang="en-US" sz="1200" dirty="0">
                <a:solidFill>
                  <a:schemeClr val="tx1">
                    <a:lumMod val="65000"/>
                    <a:lumOff val="35000"/>
                  </a:schemeClr>
                </a:solidFill>
                <a:latin typeface="Arial" panose="020B0604020202020204" pitchFamily="34" charset="0"/>
                <a:cs typeface="Arial" panose="020B0604020202020204" pitchFamily="34" charset="0"/>
              </a:rPr>
              <a:t> </a:t>
            </a:r>
            <a:r>
              <a:rPr lang="el-GR" sz="1200" dirty="0">
                <a:solidFill>
                  <a:schemeClr val="tx1">
                    <a:lumMod val="65000"/>
                    <a:lumOff val="35000"/>
                  </a:schemeClr>
                </a:solidFill>
                <a:latin typeface="Arial" panose="020B0604020202020204" pitchFamily="34" charset="0"/>
                <a:cs typeface="Arial" panose="020B0604020202020204" pitchFamily="34" charset="0"/>
              </a:rPr>
              <a:t>Περιεχόμενο </a:t>
            </a:r>
            <a:br>
              <a:rPr lang="el-GR" sz="1200" dirty="0">
                <a:solidFill>
                  <a:schemeClr val="tx1">
                    <a:lumMod val="65000"/>
                    <a:lumOff val="35000"/>
                  </a:schemeClr>
                </a:solidFill>
                <a:latin typeface="Arial" panose="020B0604020202020204" pitchFamily="34" charset="0"/>
                <a:cs typeface="Arial" panose="020B0604020202020204" pitchFamily="34" charset="0"/>
              </a:rPr>
            </a:br>
            <a:r>
              <a:rPr lang="el-GR" sz="1200" dirty="0">
                <a:solidFill>
                  <a:schemeClr val="tx1">
                    <a:lumMod val="65000"/>
                    <a:lumOff val="35000"/>
                  </a:schemeClr>
                </a:solidFill>
                <a:latin typeface="Arial" panose="020B0604020202020204" pitchFamily="34" charset="0"/>
                <a:cs typeface="Arial" panose="020B0604020202020204" pitchFamily="34" charset="0"/>
              </a:rPr>
              <a:t>Επιστήμης και Πολιτισμού</a:t>
            </a:r>
          </a:p>
        </p:txBody>
      </p:sp>
      <p:pic>
        <p:nvPicPr>
          <p:cNvPr id="9" name="Picture 2" descr="A logo with orange cross on black background&#10;&#10;AI-generated content may be incorrect.">
            <a:extLst>
              <a:ext uri="{FF2B5EF4-FFF2-40B4-BE49-F238E27FC236}">
                <a16:creationId xmlns:a16="http://schemas.microsoft.com/office/drawing/2014/main" id="{5052D6C1-9679-CBF7-11D2-1311E0DF43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00352" y="1642033"/>
            <a:ext cx="911137" cy="954108"/>
          </a:xfrm>
          <a:prstGeom prst="rect">
            <a:avLst/>
          </a:prstGeom>
        </p:spPr>
      </p:pic>
      <p:sp>
        <p:nvSpPr>
          <p:cNvPr id="11" name="TextBox 10">
            <a:extLst>
              <a:ext uri="{FF2B5EF4-FFF2-40B4-BE49-F238E27FC236}">
                <a16:creationId xmlns:a16="http://schemas.microsoft.com/office/drawing/2014/main" id="{B01277AF-3557-685A-A258-D863E52377EC}"/>
              </a:ext>
            </a:extLst>
          </p:cNvPr>
          <p:cNvSpPr txBox="1"/>
          <p:nvPr/>
        </p:nvSpPr>
        <p:spPr>
          <a:xfrm>
            <a:off x="5772588" y="1636055"/>
            <a:ext cx="3575695" cy="646331"/>
          </a:xfrm>
          <a:prstGeom prst="rect">
            <a:avLst/>
          </a:prstGeom>
          <a:noFill/>
        </p:spPr>
        <p:txBody>
          <a:bodyPr wrap="square">
            <a:spAutoFit/>
          </a:bodyPr>
          <a:lstStyle/>
          <a:p>
            <a:r>
              <a:rPr lang="el-GR" sz="1200" dirty="0">
                <a:solidFill>
                  <a:schemeClr val="tx1">
                    <a:lumMod val="65000"/>
                    <a:lumOff val="35000"/>
                  </a:schemeClr>
                </a:solidFill>
                <a:latin typeface="Arial" panose="020B0604020202020204" pitchFamily="34" charset="0"/>
                <a:cs typeface="Arial" panose="020B0604020202020204" pitchFamily="34" charset="0"/>
              </a:rPr>
              <a:t>Στατιστικές και Δεδομένα </a:t>
            </a:r>
            <a:r>
              <a:rPr lang="en-US" sz="1200" dirty="0">
                <a:solidFill>
                  <a:schemeClr val="tx1">
                    <a:lumMod val="65000"/>
                    <a:lumOff val="35000"/>
                  </a:schemeClr>
                </a:solidFill>
                <a:latin typeface="Arial" panose="020B0604020202020204" pitchFamily="34" charset="0"/>
                <a:cs typeface="Arial" panose="020B0604020202020204" pitchFamily="34" charset="0"/>
              </a:rPr>
              <a:t> </a:t>
            </a:r>
          </a:p>
          <a:p>
            <a:r>
              <a:rPr lang="el-GR" sz="1200" dirty="0">
                <a:solidFill>
                  <a:schemeClr val="tx1">
                    <a:lumMod val="65000"/>
                    <a:lumOff val="35000"/>
                  </a:schemeClr>
                </a:solidFill>
                <a:latin typeface="Arial" panose="020B0604020202020204" pitchFamily="34" charset="0"/>
                <a:cs typeface="Arial" panose="020B0604020202020204" pitchFamily="34" charset="0"/>
              </a:rPr>
              <a:t>για Έρευνα, Ανάπτυξη, Καινοτομία και </a:t>
            </a:r>
            <a:endParaRPr lang="en-US" sz="1200" dirty="0">
              <a:solidFill>
                <a:schemeClr val="tx1">
                  <a:lumMod val="65000"/>
                  <a:lumOff val="35000"/>
                </a:schemeClr>
              </a:solidFill>
              <a:latin typeface="Arial" panose="020B0604020202020204" pitchFamily="34" charset="0"/>
              <a:cs typeface="Arial" panose="020B0604020202020204" pitchFamily="34" charset="0"/>
            </a:endParaRPr>
          </a:p>
          <a:p>
            <a:r>
              <a:rPr lang="el-GR" sz="1200" dirty="0">
                <a:solidFill>
                  <a:schemeClr val="tx1">
                    <a:lumMod val="65000"/>
                    <a:lumOff val="35000"/>
                  </a:schemeClr>
                </a:solidFill>
                <a:latin typeface="Arial" panose="020B0604020202020204" pitchFamily="34" charset="0"/>
                <a:cs typeface="Arial" panose="020B0604020202020204" pitchFamily="34" charset="0"/>
              </a:rPr>
              <a:t>Ψηφιακό Μετασχηματισμό </a:t>
            </a:r>
            <a:endParaRPr lang="en-GB" sz="12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2" name="Picture 10" descr="A blue and black logo&#10;&#10;AI-generated content may be incorrect.">
            <a:extLst>
              <a:ext uri="{FF2B5EF4-FFF2-40B4-BE49-F238E27FC236}">
                <a16:creationId xmlns:a16="http://schemas.microsoft.com/office/drawing/2014/main" id="{FD498F4F-5CBD-3872-9281-E2ECAB986B8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00352" y="3256988"/>
            <a:ext cx="1076592" cy="830997"/>
          </a:xfrm>
          <a:prstGeom prst="rect">
            <a:avLst/>
          </a:prstGeom>
        </p:spPr>
      </p:pic>
      <p:sp>
        <p:nvSpPr>
          <p:cNvPr id="14" name="TextBox 13">
            <a:extLst>
              <a:ext uri="{FF2B5EF4-FFF2-40B4-BE49-F238E27FC236}">
                <a16:creationId xmlns:a16="http://schemas.microsoft.com/office/drawing/2014/main" id="{D4D3E79E-0A24-8502-5CD5-F41C14FB6B93}"/>
              </a:ext>
            </a:extLst>
          </p:cNvPr>
          <p:cNvSpPr txBox="1"/>
          <p:nvPr/>
        </p:nvSpPr>
        <p:spPr>
          <a:xfrm>
            <a:off x="5895104" y="3256988"/>
            <a:ext cx="2432219" cy="830997"/>
          </a:xfrm>
          <a:prstGeom prst="rect">
            <a:avLst/>
          </a:prstGeom>
          <a:noFill/>
        </p:spPr>
        <p:txBody>
          <a:bodyPr wrap="square">
            <a:spAutoFit/>
          </a:bodyPr>
          <a:lstStyle/>
          <a:p>
            <a:r>
              <a:rPr lang="el-GR" sz="1200" dirty="0">
                <a:solidFill>
                  <a:schemeClr val="tx1">
                    <a:lumMod val="65000"/>
                    <a:lumOff val="35000"/>
                  </a:schemeClr>
                </a:solidFill>
                <a:latin typeface="Arial" panose="020B0604020202020204" pitchFamily="34" charset="0"/>
                <a:cs typeface="Arial" panose="020B0604020202020204" pitchFamily="34" charset="0"/>
              </a:rPr>
              <a:t>Υπηρεσίες Καινοτομίας,  </a:t>
            </a:r>
            <a:endParaRPr lang="en-US" sz="1200" dirty="0">
              <a:solidFill>
                <a:schemeClr val="tx1">
                  <a:lumMod val="65000"/>
                  <a:lumOff val="35000"/>
                </a:schemeClr>
              </a:solidFill>
              <a:latin typeface="Arial" panose="020B0604020202020204" pitchFamily="34" charset="0"/>
              <a:cs typeface="Arial" panose="020B0604020202020204" pitchFamily="34" charset="0"/>
            </a:endParaRPr>
          </a:p>
          <a:p>
            <a:r>
              <a:rPr lang="el-GR" sz="1200" dirty="0">
                <a:solidFill>
                  <a:schemeClr val="tx1">
                    <a:lumMod val="65000"/>
                    <a:lumOff val="35000"/>
                  </a:schemeClr>
                </a:solidFill>
                <a:latin typeface="Arial" panose="020B0604020202020204" pitchFamily="34" charset="0"/>
                <a:cs typeface="Arial" panose="020B0604020202020204" pitchFamily="34" charset="0"/>
              </a:rPr>
              <a:t>Δικτύωσης και Ενίσχυσης του </a:t>
            </a:r>
            <a:endParaRPr lang="en-US" sz="1200" dirty="0">
              <a:solidFill>
                <a:schemeClr val="tx1">
                  <a:lumMod val="65000"/>
                  <a:lumOff val="35000"/>
                </a:schemeClr>
              </a:solidFill>
              <a:latin typeface="Arial" panose="020B0604020202020204" pitchFamily="34" charset="0"/>
              <a:cs typeface="Arial" panose="020B0604020202020204" pitchFamily="34" charset="0"/>
            </a:endParaRPr>
          </a:p>
          <a:p>
            <a:r>
              <a:rPr lang="el-GR" sz="1200" dirty="0">
                <a:solidFill>
                  <a:schemeClr val="tx1">
                    <a:lumMod val="65000"/>
                    <a:lumOff val="35000"/>
                  </a:schemeClr>
                </a:solidFill>
                <a:latin typeface="Arial" panose="020B0604020202020204" pitchFamily="34" charset="0"/>
                <a:cs typeface="Arial" panose="020B0604020202020204" pitchFamily="34" charset="0"/>
              </a:rPr>
              <a:t>ψηφιακού μετασχηματισμού των επιχειρήσεων</a:t>
            </a:r>
            <a:endParaRPr lang="en-GB" sz="12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5" name="Google Shape;116;p19">
            <a:extLst>
              <a:ext uri="{FF2B5EF4-FFF2-40B4-BE49-F238E27FC236}">
                <a16:creationId xmlns:a16="http://schemas.microsoft.com/office/drawing/2014/main" id="{2752F7D8-69CC-73C8-8F5F-D3C2A0588CD1}"/>
              </a:ext>
            </a:extLst>
          </p:cNvPr>
          <p:cNvPicPr/>
          <p:nvPr/>
        </p:nvPicPr>
        <p:blipFill>
          <a:blip r:embed="rId7"/>
          <a:stretch/>
        </p:blipFill>
        <p:spPr>
          <a:xfrm rot="16200000">
            <a:off x="-309529" y="3854016"/>
            <a:ext cx="1098000" cy="151920"/>
          </a:xfrm>
          <a:prstGeom prst="rect">
            <a:avLst/>
          </a:prstGeom>
          <a:ln>
            <a:noFill/>
          </a:ln>
        </p:spPr>
      </p:pic>
    </p:spTree>
    <p:extLst>
      <p:ext uri="{BB962C8B-B14F-4D97-AF65-F5344CB8AC3E}">
        <p14:creationId xmlns:p14="http://schemas.microsoft.com/office/powerpoint/2010/main" val="3318285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F5A3ED-B9FA-B4DA-BBD3-0D78585CDA5B}"/>
              </a:ext>
            </a:extLst>
          </p:cNvPr>
          <p:cNvSpPr>
            <a:spLocks noGrp="1"/>
          </p:cNvSpPr>
          <p:nvPr>
            <p:ph idx="10"/>
          </p:nvPr>
        </p:nvSpPr>
        <p:spPr/>
        <p:txBody>
          <a:bodyPr>
            <a:normAutofit/>
          </a:bodyPr>
          <a:lstStyle/>
          <a:p>
            <a:pPr>
              <a:lnSpc>
                <a:spcPts val="2475"/>
              </a:lnSpc>
            </a:pPr>
            <a:r>
              <a:rPr lang="el-GR" sz="1800" dirty="0"/>
              <a:t>Από το 1985 το ΕΚΤ </a:t>
            </a:r>
            <a:br>
              <a:rPr lang="el-GR" sz="1800" dirty="0"/>
            </a:br>
            <a:r>
              <a:rPr lang="el-GR" sz="1800" dirty="0"/>
              <a:t>συλλέγει, οργανώνει &amp; </a:t>
            </a:r>
            <a:br>
              <a:rPr lang="el-GR" sz="1800" dirty="0"/>
            </a:br>
            <a:r>
              <a:rPr lang="el-GR" sz="1800" dirty="0"/>
              <a:t>διαθέτει στο κοινό </a:t>
            </a:r>
            <a:r>
              <a:rPr lang="el-GR" sz="1800" b="1" dirty="0"/>
              <a:t>Δεδομένα Επιστήμης &amp; Πολιτισμού</a:t>
            </a:r>
          </a:p>
        </p:txBody>
      </p:sp>
      <p:sp>
        <p:nvSpPr>
          <p:cNvPr id="7" name="Oval 6">
            <a:extLst>
              <a:ext uri="{FF2B5EF4-FFF2-40B4-BE49-F238E27FC236}">
                <a16:creationId xmlns:a16="http://schemas.microsoft.com/office/drawing/2014/main" id="{02A8A2CC-B674-77C4-52E8-CF79A7BCB314}"/>
              </a:ext>
            </a:extLst>
          </p:cNvPr>
          <p:cNvSpPr/>
          <p:nvPr/>
        </p:nvSpPr>
        <p:spPr>
          <a:xfrm>
            <a:off x="4365410" y="319685"/>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Oval 11">
            <a:extLst>
              <a:ext uri="{FF2B5EF4-FFF2-40B4-BE49-F238E27FC236}">
                <a16:creationId xmlns:a16="http://schemas.microsoft.com/office/drawing/2014/main" id="{70F49ABC-0CB2-E462-B821-35659A4882C5}"/>
              </a:ext>
            </a:extLst>
          </p:cNvPr>
          <p:cNvSpPr/>
          <p:nvPr/>
        </p:nvSpPr>
        <p:spPr>
          <a:xfrm>
            <a:off x="4371517" y="3195016"/>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3" name="Oval 12">
            <a:extLst>
              <a:ext uri="{FF2B5EF4-FFF2-40B4-BE49-F238E27FC236}">
                <a16:creationId xmlns:a16="http://schemas.microsoft.com/office/drawing/2014/main" id="{95B79F98-4C32-5F4B-0FF8-6E27CDD50785}"/>
              </a:ext>
            </a:extLst>
          </p:cNvPr>
          <p:cNvSpPr/>
          <p:nvPr/>
        </p:nvSpPr>
        <p:spPr>
          <a:xfrm>
            <a:off x="4358100" y="2246056"/>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Oval 18">
            <a:extLst>
              <a:ext uri="{FF2B5EF4-FFF2-40B4-BE49-F238E27FC236}">
                <a16:creationId xmlns:a16="http://schemas.microsoft.com/office/drawing/2014/main" id="{07A44D1C-49F7-7450-8F9A-052FB51766C7}"/>
              </a:ext>
            </a:extLst>
          </p:cNvPr>
          <p:cNvSpPr/>
          <p:nvPr/>
        </p:nvSpPr>
        <p:spPr>
          <a:xfrm>
            <a:off x="4356077" y="1293773"/>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6" name="Oval 25">
            <a:extLst>
              <a:ext uri="{FF2B5EF4-FFF2-40B4-BE49-F238E27FC236}">
                <a16:creationId xmlns:a16="http://schemas.microsoft.com/office/drawing/2014/main" id="{E4C0910C-67D2-3BA7-A370-437A616A659B}"/>
              </a:ext>
            </a:extLst>
          </p:cNvPr>
          <p:cNvSpPr/>
          <p:nvPr/>
        </p:nvSpPr>
        <p:spPr>
          <a:xfrm>
            <a:off x="4367429" y="4310571"/>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7" name="Oval 26">
            <a:extLst>
              <a:ext uri="{FF2B5EF4-FFF2-40B4-BE49-F238E27FC236}">
                <a16:creationId xmlns:a16="http://schemas.microsoft.com/office/drawing/2014/main" id="{90EB3E06-3052-6C84-2732-F7CFCDB18290}"/>
              </a:ext>
            </a:extLst>
          </p:cNvPr>
          <p:cNvSpPr/>
          <p:nvPr/>
        </p:nvSpPr>
        <p:spPr>
          <a:xfrm>
            <a:off x="4356077" y="1776428"/>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8" name="Oval 27">
            <a:extLst>
              <a:ext uri="{FF2B5EF4-FFF2-40B4-BE49-F238E27FC236}">
                <a16:creationId xmlns:a16="http://schemas.microsoft.com/office/drawing/2014/main" id="{D1252464-899E-0E01-5B90-0DCAF239FE0F}"/>
              </a:ext>
            </a:extLst>
          </p:cNvPr>
          <p:cNvSpPr/>
          <p:nvPr/>
        </p:nvSpPr>
        <p:spPr>
          <a:xfrm>
            <a:off x="4358187" y="818285"/>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9" name="Oval 28">
            <a:extLst>
              <a:ext uri="{FF2B5EF4-FFF2-40B4-BE49-F238E27FC236}">
                <a16:creationId xmlns:a16="http://schemas.microsoft.com/office/drawing/2014/main" id="{10C8E117-143F-8D08-0DB7-57F12D33ABEA}"/>
              </a:ext>
            </a:extLst>
          </p:cNvPr>
          <p:cNvSpPr/>
          <p:nvPr/>
        </p:nvSpPr>
        <p:spPr>
          <a:xfrm>
            <a:off x="4371517" y="3668213"/>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0" name="Oval 29">
            <a:extLst>
              <a:ext uri="{FF2B5EF4-FFF2-40B4-BE49-F238E27FC236}">
                <a16:creationId xmlns:a16="http://schemas.microsoft.com/office/drawing/2014/main" id="{23FD6767-BEF7-43BE-2426-15DB64ADA30A}"/>
              </a:ext>
            </a:extLst>
          </p:cNvPr>
          <p:cNvSpPr/>
          <p:nvPr/>
        </p:nvSpPr>
        <p:spPr>
          <a:xfrm>
            <a:off x="4364063" y="2724747"/>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2" name="Picture 15" descr="A colorful pie chart with arrows&#10;&#10;AI-generated content may be incorrect.">
            <a:extLst>
              <a:ext uri="{FF2B5EF4-FFF2-40B4-BE49-F238E27FC236}">
                <a16:creationId xmlns:a16="http://schemas.microsoft.com/office/drawing/2014/main" id="{F4424B8B-32CF-EDE2-CAC8-3FA818D266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1006" y="1270655"/>
            <a:ext cx="2401279" cy="2036365"/>
          </a:xfrm>
          <a:prstGeom prst="rect">
            <a:avLst/>
          </a:prstGeom>
        </p:spPr>
      </p:pic>
      <p:pic>
        <p:nvPicPr>
          <p:cNvPr id="4" name="Picture 11">
            <a:extLst>
              <a:ext uri="{FF2B5EF4-FFF2-40B4-BE49-F238E27FC236}">
                <a16:creationId xmlns:a16="http://schemas.microsoft.com/office/drawing/2014/main" id="{118FD2F2-29A5-4442-D471-1E6240A4C1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0765" y="1430933"/>
            <a:ext cx="1126728" cy="121882"/>
          </a:xfrm>
          <a:prstGeom prst="rect">
            <a:avLst/>
          </a:prstGeom>
        </p:spPr>
      </p:pic>
      <p:sp>
        <p:nvSpPr>
          <p:cNvPr id="14" name="Content Placeholder 1">
            <a:extLst>
              <a:ext uri="{FF2B5EF4-FFF2-40B4-BE49-F238E27FC236}">
                <a16:creationId xmlns:a16="http://schemas.microsoft.com/office/drawing/2014/main" id="{183A0F3E-538B-DF1B-729E-AD8C7BF2666D}"/>
              </a:ext>
            </a:extLst>
          </p:cNvPr>
          <p:cNvSpPr txBox="1">
            <a:spLocks/>
          </p:cNvSpPr>
          <p:nvPr/>
        </p:nvSpPr>
        <p:spPr>
          <a:xfrm>
            <a:off x="4648742" y="1703819"/>
            <a:ext cx="1839422" cy="625557"/>
          </a:xfrm>
          <a:prstGeom prst="rect">
            <a:avLst/>
          </a:prstGeom>
        </p:spPr>
        <p:txBody>
          <a:bodyPr vert="horz" lIns="0" tIns="45720" rIns="91440" bIns="45720" rtlCol="0" anchor="ctr" anchorCtr="0">
            <a:noAutofit/>
          </a:bodyPr>
          <a:lstStyle>
            <a:lvl1pPr marL="0" indent="0" algn="l" defTabSz="914400" rtl="0" eaLnBrk="1" latinLnBrk="0" hangingPunct="1">
              <a:lnSpc>
                <a:spcPts val="3000"/>
              </a:lnSpc>
              <a:spcBef>
                <a:spcPts val="600"/>
              </a:spcBef>
              <a:spcAft>
                <a:spcPts val="600"/>
              </a:spcAft>
              <a:buFont typeface="Arial" panose="020B0604020202020204" pitchFamily="34" charset="0"/>
              <a:buNone/>
              <a:defRPr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pPr>
            <a:r>
              <a:rPr lang="el-GR" sz="800" b="1" dirty="0">
                <a:solidFill>
                  <a:srgbClr val="BF2F38"/>
                </a:solidFill>
              </a:rPr>
              <a:t>3.772.991</a:t>
            </a:r>
            <a:r>
              <a:rPr lang="en-GB" sz="800" dirty="0">
                <a:solidFill>
                  <a:srgbClr val="BF2F38"/>
                </a:solidFill>
              </a:rPr>
              <a:t> </a:t>
            </a:r>
            <a:r>
              <a:rPr lang="el-GR" sz="800" dirty="0"/>
              <a:t>βιβλιογραφικές εγγραφές για αναζήτηση</a:t>
            </a:r>
          </a:p>
          <a:p>
            <a:pPr>
              <a:lnSpc>
                <a:spcPts val="1600"/>
              </a:lnSpc>
            </a:pPr>
            <a:r>
              <a:rPr lang="el-GR" sz="800" b="1" dirty="0">
                <a:solidFill>
                  <a:srgbClr val="BF2F38"/>
                </a:solidFill>
              </a:rPr>
              <a:t>173</a:t>
            </a:r>
            <a:r>
              <a:rPr lang="el-GR" sz="800" dirty="0">
                <a:solidFill>
                  <a:srgbClr val="BF2F38"/>
                </a:solidFill>
              </a:rPr>
              <a:t> </a:t>
            </a:r>
            <a:r>
              <a:rPr lang="el-GR" sz="800" dirty="0"/>
              <a:t>βιβλιοθήκες που λαμβάνουν την υπηρεσία</a:t>
            </a:r>
            <a:endParaRPr lang="en-GB" sz="800" dirty="0"/>
          </a:p>
        </p:txBody>
      </p:sp>
      <p:pic>
        <p:nvPicPr>
          <p:cNvPr id="15" name="Picture 9">
            <a:extLst>
              <a:ext uri="{FF2B5EF4-FFF2-40B4-BE49-F238E27FC236}">
                <a16:creationId xmlns:a16="http://schemas.microsoft.com/office/drawing/2014/main" id="{43B1661B-68D9-9AB3-7238-0FF9377FCECB}"/>
              </a:ext>
            </a:extLst>
          </p:cNvPr>
          <p:cNvPicPr>
            <a:picLocks noChangeAspect="1"/>
          </p:cNvPicPr>
          <p:nvPr/>
        </p:nvPicPr>
        <p:blipFill>
          <a:blip r:embed="rId5" cstate="print">
            <a:extLst>
              <a:ext uri="{28A0092B-C50C-407E-A947-70E740481C1C}">
                <a14:useLocalDpi xmlns:a14="http://schemas.microsoft.com/office/drawing/2010/main" val="0"/>
              </a:ext>
            </a:extLst>
          </a:blip>
          <a:srcRect r="79895" b="-7110"/>
          <a:stretch/>
        </p:blipFill>
        <p:spPr>
          <a:xfrm>
            <a:off x="6154271" y="503805"/>
            <a:ext cx="198904" cy="179434"/>
          </a:xfrm>
          <a:prstGeom prst="rect">
            <a:avLst/>
          </a:prstGeom>
        </p:spPr>
      </p:pic>
      <p:sp>
        <p:nvSpPr>
          <p:cNvPr id="17" name="TextBox 16">
            <a:extLst>
              <a:ext uri="{FF2B5EF4-FFF2-40B4-BE49-F238E27FC236}">
                <a16:creationId xmlns:a16="http://schemas.microsoft.com/office/drawing/2014/main" id="{0F89FE55-2E65-CF08-7FB0-20113FC914B9}"/>
              </a:ext>
            </a:extLst>
          </p:cNvPr>
          <p:cNvSpPr txBox="1"/>
          <p:nvPr/>
        </p:nvSpPr>
        <p:spPr>
          <a:xfrm>
            <a:off x="6353175" y="471879"/>
            <a:ext cx="1781068" cy="829971"/>
          </a:xfrm>
          <a:prstGeom prst="rect">
            <a:avLst/>
          </a:prstGeom>
          <a:noFill/>
        </p:spPr>
        <p:txBody>
          <a:bodyPr wrap="square" rtlCol="0">
            <a:spAutoFit/>
          </a:bodyPr>
          <a:lstStyle/>
          <a:p>
            <a:r>
              <a:rPr lang="en-US" sz="800" dirty="0">
                <a:solidFill>
                  <a:srgbClr val="008CA3"/>
                </a:solidFill>
                <a:latin typeface="Roboto" panose="02000000000000000000" pitchFamily="2" charset="0"/>
                <a:ea typeface="Roboto" panose="02000000000000000000" pitchFamily="2" charset="0"/>
              </a:rPr>
              <a:t>www.</a:t>
            </a:r>
            <a:br>
              <a:rPr lang="el-GR" sz="800" dirty="0">
                <a:solidFill>
                  <a:srgbClr val="008CA3"/>
                </a:solidFill>
                <a:latin typeface="Roboto" panose="02000000000000000000" pitchFamily="2" charset="0"/>
                <a:ea typeface="Roboto" panose="02000000000000000000" pitchFamily="2" charset="0"/>
              </a:rPr>
            </a:br>
            <a:r>
              <a:rPr lang="en-US" sz="800" b="1" dirty="0" err="1">
                <a:solidFill>
                  <a:srgbClr val="008CA3"/>
                </a:solidFill>
                <a:latin typeface="Roboto" panose="02000000000000000000" pitchFamily="2" charset="0"/>
                <a:ea typeface="Roboto" panose="02000000000000000000" pitchFamily="2" charset="0"/>
              </a:rPr>
              <a:t>didaktorika.gr</a:t>
            </a:r>
            <a:endParaRPr lang="en-US" sz="800" b="1" dirty="0">
              <a:solidFill>
                <a:srgbClr val="008CA3"/>
              </a:solidFill>
              <a:latin typeface="Roboto" panose="02000000000000000000" pitchFamily="2" charset="0"/>
              <a:ea typeface="Roboto" panose="02000000000000000000" pitchFamily="2" charset="0"/>
            </a:endParaRPr>
          </a:p>
          <a:p>
            <a:pPr>
              <a:lnSpc>
                <a:spcPts val="1400"/>
              </a:lnSpc>
              <a:spcBef>
                <a:spcPts val="1200"/>
              </a:spcBef>
              <a:spcAft>
                <a:spcPts val="1200"/>
              </a:spcAft>
            </a:pPr>
            <a:r>
              <a:rPr lang="el-GR" sz="800" b="1" dirty="0">
                <a:solidFill>
                  <a:srgbClr val="008CA3"/>
                </a:solidFill>
                <a:latin typeface="Arial" panose="020B0604020202020204" pitchFamily="34" charset="0"/>
                <a:cs typeface="Arial" panose="020B0604020202020204" pitchFamily="34" charset="0"/>
              </a:rPr>
              <a:t>54.362 </a:t>
            </a:r>
            <a:br>
              <a:rPr lang="el-GR" sz="800" b="1" dirty="0">
                <a:solidFill>
                  <a:srgbClr val="008CA3"/>
                </a:solidFill>
                <a:latin typeface="Arial" panose="020B0604020202020204" pitchFamily="34" charset="0"/>
                <a:cs typeface="Arial" panose="020B0604020202020204" pitchFamily="34" charset="0"/>
              </a:rPr>
            </a:br>
            <a:r>
              <a:rPr lang="el-GR" sz="800" dirty="0">
                <a:solidFill>
                  <a:schemeClr val="tx1">
                    <a:lumMod val="65000"/>
                    <a:lumOff val="35000"/>
                  </a:schemeClr>
                </a:solidFill>
                <a:latin typeface="Arial" panose="020B0604020202020204" pitchFamily="34" charset="0"/>
                <a:cs typeface="Arial" panose="020B0604020202020204" pitchFamily="34" charset="0"/>
              </a:rPr>
              <a:t>διδακτορικές διατριβές</a:t>
            </a:r>
            <a:endParaRPr lang="en-US" sz="8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8" name="Picture 8">
            <a:hlinkClick r:id="rId6"/>
            <a:extLst>
              <a:ext uri="{FF2B5EF4-FFF2-40B4-BE49-F238E27FC236}">
                <a16:creationId xmlns:a16="http://schemas.microsoft.com/office/drawing/2014/main" id="{7DB4E2A8-EAC3-FF21-FCB0-D4903FF8146C}"/>
              </a:ext>
            </a:extLst>
          </p:cNvPr>
          <p:cNvPicPr>
            <a:picLocks noChangeAspect="1"/>
          </p:cNvPicPr>
          <p:nvPr/>
        </p:nvPicPr>
        <p:blipFill>
          <a:blip r:embed="rId7"/>
          <a:srcRect r="48405"/>
          <a:stretch/>
        </p:blipFill>
        <p:spPr>
          <a:xfrm>
            <a:off x="7863263" y="1553638"/>
            <a:ext cx="1230660" cy="368517"/>
          </a:xfrm>
          <a:prstGeom prst="rect">
            <a:avLst/>
          </a:prstGeom>
        </p:spPr>
      </p:pic>
      <p:sp>
        <p:nvSpPr>
          <p:cNvPr id="31" name="Content Placeholder 1">
            <a:extLst>
              <a:ext uri="{FF2B5EF4-FFF2-40B4-BE49-F238E27FC236}">
                <a16:creationId xmlns:a16="http://schemas.microsoft.com/office/drawing/2014/main" id="{C7889A58-4770-E448-1907-541BD71394C3}"/>
              </a:ext>
            </a:extLst>
          </p:cNvPr>
          <p:cNvSpPr txBox="1">
            <a:spLocks/>
          </p:cNvSpPr>
          <p:nvPr/>
        </p:nvSpPr>
        <p:spPr>
          <a:xfrm>
            <a:off x="7807156" y="1889266"/>
            <a:ext cx="3372154" cy="955651"/>
          </a:xfrm>
          <a:prstGeom prst="rect">
            <a:avLst/>
          </a:prstGeom>
        </p:spPr>
        <p:txBody>
          <a:bodyPr vert="horz" lIns="0" tIns="45720" rIns="91440" bIns="45720" rtlCol="0">
            <a:noAutofit/>
          </a:bodyPr>
          <a:lstStyle>
            <a:lvl1pPr marL="0" indent="0" algn="l" defTabSz="914400" rtl="0" eaLnBrk="1" latinLnBrk="0" hangingPunct="1">
              <a:lnSpc>
                <a:spcPts val="3000"/>
              </a:lnSpc>
              <a:spcBef>
                <a:spcPts val="600"/>
              </a:spcBef>
              <a:spcAft>
                <a:spcPts val="600"/>
              </a:spcAft>
              <a:buFont typeface="Arial" panose="020B0604020202020204" pitchFamily="34" charset="0"/>
              <a:buNone/>
              <a:defRPr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100"/>
              </a:lnSpc>
            </a:pPr>
            <a:r>
              <a:rPr lang="en-US" sz="800" b="1" dirty="0">
                <a:solidFill>
                  <a:srgbClr val="37A941"/>
                </a:solidFill>
              </a:rPr>
              <a:t>975</a:t>
            </a:r>
            <a:r>
              <a:rPr lang="el-GR" sz="800" b="1" dirty="0">
                <a:solidFill>
                  <a:srgbClr val="37A941"/>
                </a:solidFill>
              </a:rPr>
              <a:t>.</a:t>
            </a:r>
            <a:r>
              <a:rPr lang="en-US" sz="800" b="1" dirty="0">
                <a:solidFill>
                  <a:srgbClr val="37A941"/>
                </a:solidFill>
              </a:rPr>
              <a:t>821</a:t>
            </a:r>
            <a:r>
              <a:rPr lang="el-GR" sz="800" b="1" dirty="0">
                <a:solidFill>
                  <a:srgbClr val="37A941"/>
                </a:solidFill>
              </a:rPr>
              <a:t> </a:t>
            </a:r>
            <a:r>
              <a:rPr lang="el-GR" sz="800" dirty="0"/>
              <a:t>τεκμήρια πολιτισμού</a:t>
            </a:r>
            <a:br>
              <a:rPr lang="el-GR" sz="800" dirty="0"/>
            </a:br>
            <a:r>
              <a:rPr lang="en-US" sz="800" b="1" dirty="0">
                <a:solidFill>
                  <a:srgbClr val="37A941"/>
                </a:solidFill>
              </a:rPr>
              <a:t>137 </a:t>
            </a:r>
            <a:r>
              <a:rPr lang="el-GR" sz="800" dirty="0"/>
              <a:t>συλλογές από </a:t>
            </a:r>
            <a:br>
              <a:rPr lang="el-GR" sz="800" dirty="0"/>
            </a:br>
            <a:r>
              <a:rPr lang="en-US" sz="800" b="1" dirty="0">
                <a:solidFill>
                  <a:srgbClr val="37A941"/>
                </a:solidFill>
              </a:rPr>
              <a:t>107</a:t>
            </a:r>
            <a:r>
              <a:rPr lang="el-GR" sz="800" b="1" dirty="0">
                <a:solidFill>
                  <a:srgbClr val="37A941"/>
                </a:solidFill>
              </a:rPr>
              <a:t> </a:t>
            </a:r>
            <a:r>
              <a:rPr lang="el-GR" sz="800" dirty="0"/>
              <a:t>φορείς</a:t>
            </a:r>
            <a:r>
              <a:rPr lang="en-US" sz="800" dirty="0"/>
              <a:t> </a:t>
            </a:r>
            <a:r>
              <a:rPr lang="el-GR" sz="800" dirty="0"/>
              <a:t>πολιτισμού </a:t>
            </a:r>
            <a:endParaRPr lang="en-GB" sz="800" dirty="0"/>
          </a:p>
        </p:txBody>
      </p:sp>
      <p:pic>
        <p:nvPicPr>
          <p:cNvPr id="32" name="Picture 7">
            <a:hlinkClick r:id="rId8"/>
            <a:extLst>
              <a:ext uri="{FF2B5EF4-FFF2-40B4-BE49-F238E27FC236}">
                <a16:creationId xmlns:a16="http://schemas.microsoft.com/office/drawing/2014/main" id="{A495D3AC-298B-E738-39F7-4B72E8A81AFF}"/>
              </a:ext>
            </a:extLst>
          </p:cNvPr>
          <p:cNvPicPr>
            <a:picLocks noChangeAspect="1"/>
          </p:cNvPicPr>
          <p:nvPr/>
        </p:nvPicPr>
        <p:blipFill>
          <a:blip r:embed="rId9"/>
          <a:srcRect t="1" r="51689" b="-11554"/>
          <a:stretch/>
        </p:blipFill>
        <p:spPr>
          <a:xfrm>
            <a:off x="7610833" y="2993267"/>
            <a:ext cx="1163781" cy="432128"/>
          </a:xfrm>
          <a:prstGeom prst="rect">
            <a:avLst/>
          </a:prstGeom>
        </p:spPr>
      </p:pic>
      <p:sp>
        <p:nvSpPr>
          <p:cNvPr id="34" name="Content Placeholder 1">
            <a:extLst>
              <a:ext uri="{FF2B5EF4-FFF2-40B4-BE49-F238E27FC236}">
                <a16:creationId xmlns:a16="http://schemas.microsoft.com/office/drawing/2014/main" id="{F116826C-2710-4577-F737-D91F258B4DD0}"/>
              </a:ext>
            </a:extLst>
          </p:cNvPr>
          <p:cNvSpPr txBox="1">
            <a:spLocks/>
          </p:cNvSpPr>
          <p:nvPr/>
        </p:nvSpPr>
        <p:spPr>
          <a:xfrm>
            <a:off x="7243709" y="3307020"/>
            <a:ext cx="2469769" cy="335481"/>
          </a:xfrm>
          <a:prstGeom prst="rect">
            <a:avLst/>
          </a:prstGeom>
        </p:spPr>
        <p:txBody>
          <a:bodyPr vert="horz" lIns="0" tIns="45720" rIns="91440" bIns="45720" rtlCol="0">
            <a:noAutofit/>
          </a:bodyPr>
          <a:lstStyle>
            <a:lvl1pPr marL="0" indent="0" algn="l" defTabSz="914400" rtl="0" eaLnBrk="1" latinLnBrk="0" hangingPunct="1">
              <a:lnSpc>
                <a:spcPts val="3000"/>
              </a:lnSpc>
              <a:spcBef>
                <a:spcPts val="600"/>
              </a:spcBef>
              <a:spcAft>
                <a:spcPts val="600"/>
              </a:spcAft>
              <a:buFont typeface="Arial" panose="020B0604020202020204" pitchFamily="34" charset="0"/>
              <a:buNone/>
              <a:defRPr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100"/>
              </a:lnSpc>
            </a:pPr>
            <a:r>
              <a:rPr lang="en-US" sz="800" b="1" dirty="0">
                <a:solidFill>
                  <a:srgbClr val="009EE3"/>
                </a:solidFill>
              </a:rPr>
              <a:t>932</a:t>
            </a:r>
            <a:r>
              <a:rPr lang="el-GR" sz="800" b="1" dirty="0">
                <a:solidFill>
                  <a:srgbClr val="009EE3"/>
                </a:solidFill>
              </a:rPr>
              <a:t>.</a:t>
            </a:r>
            <a:r>
              <a:rPr lang="en-US" sz="800" b="1" dirty="0">
                <a:solidFill>
                  <a:srgbClr val="009EE3"/>
                </a:solidFill>
              </a:rPr>
              <a:t>077</a:t>
            </a:r>
            <a:r>
              <a:rPr lang="el-GR" sz="800" dirty="0">
                <a:solidFill>
                  <a:srgbClr val="009EE3"/>
                </a:solidFill>
              </a:rPr>
              <a:t> </a:t>
            </a:r>
            <a:r>
              <a:rPr lang="el-GR" sz="800" dirty="0"/>
              <a:t>επιστημονικά τεκμήρια </a:t>
            </a:r>
            <a:br>
              <a:rPr lang="en-US" sz="800" dirty="0"/>
            </a:br>
            <a:r>
              <a:rPr lang="en-US" sz="800" b="1" dirty="0">
                <a:solidFill>
                  <a:srgbClr val="009EE3"/>
                </a:solidFill>
              </a:rPr>
              <a:t>94</a:t>
            </a:r>
            <a:r>
              <a:rPr lang="el-GR" sz="800" b="1" dirty="0">
                <a:solidFill>
                  <a:srgbClr val="009EE3"/>
                </a:solidFill>
              </a:rPr>
              <a:t> </a:t>
            </a:r>
            <a:r>
              <a:rPr lang="el-GR" sz="800" dirty="0"/>
              <a:t>συλλογές από </a:t>
            </a:r>
            <a:br>
              <a:rPr lang="en-US" sz="800" dirty="0"/>
            </a:br>
            <a:r>
              <a:rPr lang="el-GR" sz="800" b="1" dirty="0">
                <a:solidFill>
                  <a:srgbClr val="009EE3"/>
                </a:solidFill>
              </a:rPr>
              <a:t>75 </a:t>
            </a:r>
            <a:r>
              <a:rPr lang="el-GR" sz="800" dirty="0"/>
              <a:t>ερευνητικούς / επιστημονικούς φορείς</a:t>
            </a:r>
            <a:endParaRPr lang="en-GB" sz="800" dirty="0"/>
          </a:p>
        </p:txBody>
      </p:sp>
      <p:pic>
        <p:nvPicPr>
          <p:cNvPr id="35" name="Picture 2" descr="https://econtent.ekt.gr/sites/econtent/files/front/ake_logo.png">
            <a:hlinkClick r:id="rId10"/>
            <a:extLst>
              <a:ext uri="{FF2B5EF4-FFF2-40B4-BE49-F238E27FC236}">
                <a16:creationId xmlns:a16="http://schemas.microsoft.com/office/drawing/2014/main" id="{76195903-F300-5B71-D431-21EBC9C70943}"/>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786110" y="3405055"/>
            <a:ext cx="1274037" cy="331738"/>
          </a:xfrm>
          <a:prstGeom prst="rect">
            <a:avLst/>
          </a:prstGeom>
          <a:noFill/>
          <a:extLst>
            <a:ext uri="{909E8E84-426E-40DD-AFC4-6F175D3DCCD1}">
              <a14:hiddenFill xmlns:a14="http://schemas.microsoft.com/office/drawing/2010/main">
                <a:solidFill>
                  <a:srgbClr val="FFFFFF"/>
                </a:solidFill>
              </a14:hiddenFill>
            </a:ext>
          </a:extLst>
        </p:spPr>
      </p:pic>
      <p:sp>
        <p:nvSpPr>
          <p:cNvPr id="36" name="Content Placeholder 1">
            <a:extLst>
              <a:ext uri="{FF2B5EF4-FFF2-40B4-BE49-F238E27FC236}">
                <a16:creationId xmlns:a16="http://schemas.microsoft.com/office/drawing/2014/main" id="{3466C405-B543-E4A8-AE7C-11B4171C7C35}"/>
              </a:ext>
            </a:extLst>
          </p:cNvPr>
          <p:cNvSpPr txBox="1">
            <a:spLocks/>
          </p:cNvSpPr>
          <p:nvPr/>
        </p:nvSpPr>
        <p:spPr>
          <a:xfrm>
            <a:off x="5777493" y="3726478"/>
            <a:ext cx="1580725" cy="216700"/>
          </a:xfrm>
          <a:prstGeom prst="rect">
            <a:avLst/>
          </a:prstGeom>
        </p:spPr>
        <p:txBody>
          <a:bodyPr vert="horz" lIns="0" tIns="45720" rIns="91440" bIns="45720" rtlCol="0">
            <a:noAutofit/>
          </a:bodyPr>
          <a:lstStyle>
            <a:lvl1pPr marL="0" indent="0" algn="l" defTabSz="914400" rtl="0" eaLnBrk="1" latinLnBrk="0" hangingPunct="1">
              <a:lnSpc>
                <a:spcPts val="3000"/>
              </a:lnSpc>
              <a:spcBef>
                <a:spcPts val="600"/>
              </a:spcBef>
              <a:spcAft>
                <a:spcPts val="600"/>
              </a:spcAft>
              <a:buFont typeface="Arial" panose="020B0604020202020204" pitchFamily="34" charset="0"/>
              <a:buNone/>
              <a:defRPr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3000"/>
              </a:lnSpc>
              <a:spcBef>
                <a:spcPts val="600"/>
              </a:spcBef>
              <a:spcAft>
                <a:spcPts val="60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400"/>
              </a:spcBef>
              <a:spcAft>
                <a:spcPts val="400"/>
              </a:spcAft>
            </a:pPr>
            <a:r>
              <a:rPr lang="el-GR" sz="800" b="1" dirty="0">
                <a:solidFill>
                  <a:srgbClr val="496572"/>
                </a:solidFill>
              </a:rPr>
              <a:t>41.923</a:t>
            </a:r>
            <a:r>
              <a:rPr lang="el-GR" sz="800" dirty="0">
                <a:solidFill>
                  <a:srgbClr val="496572"/>
                </a:solidFill>
              </a:rPr>
              <a:t> </a:t>
            </a:r>
            <a:r>
              <a:rPr lang="el-GR" sz="800" dirty="0"/>
              <a:t>επιστημονικά άρθρα </a:t>
            </a:r>
          </a:p>
          <a:p>
            <a:pPr>
              <a:lnSpc>
                <a:spcPts val="1600"/>
              </a:lnSpc>
              <a:spcBef>
                <a:spcPts val="400"/>
              </a:spcBef>
              <a:spcAft>
                <a:spcPts val="400"/>
              </a:spcAft>
            </a:pPr>
            <a:r>
              <a:rPr lang="el-GR" sz="800" b="1" dirty="0">
                <a:solidFill>
                  <a:srgbClr val="496572"/>
                </a:solidFill>
              </a:rPr>
              <a:t>89</a:t>
            </a:r>
            <a:r>
              <a:rPr lang="el-GR" sz="800" dirty="0">
                <a:solidFill>
                  <a:srgbClr val="496572"/>
                </a:solidFill>
              </a:rPr>
              <a:t> </a:t>
            </a:r>
            <a:r>
              <a:rPr lang="el-GR" sz="800" dirty="0"/>
              <a:t>επιστημονικές εκδόσεις </a:t>
            </a:r>
            <a:endParaRPr lang="en-GB" sz="800" dirty="0"/>
          </a:p>
        </p:txBody>
      </p:sp>
      <p:pic>
        <p:nvPicPr>
          <p:cNvPr id="37" name="Picture 12">
            <a:hlinkClick r:id="rId12"/>
            <a:extLst>
              <a:ext uri="{FF2B5EF4-FFF2-40B4-BE49-F238E27FC236}">
                <a16:creationId xmlns:a16="http://schemas.microsoft.com/office/drawing/2014/main" id="{51A138C1-4DA8-226B-25E3-CBD56D76FF79}"/>
              </a:ext>
            </a:extLst>
          </p:cNvPr>
          <p:cNvPicPr>
            <a:picLocks noChangeAspect="1"/>
          </p:cNvPicPr>
          <p:nvPr/>
        </p:nvPicPr>
        <p:blipFill>
          <a:blip r:embed="rId13"/>
          <a:stretch>
            <a:fillRect/>
          </a:stretch>
        </p:blipFill>
        <p:spPr>
          <a:xfrm>
            <a:off x="4598431" y="2844917"/>
            <a:ext cx="1101233" cy="335650"/>
          </a:xfrm>
          <a:prstGeom prst="rect">
            <a:avLst/>
          </a:prstGeom>
        </p:spPr>
      </p:pic>
      <p:sp>
        <p:nvSpPr>
          <p:cNvPr id="39" name="TextBox 38">
            <a:extLst>
              <a:ext uri="{FF2B5EF4-FFF2-40B4-BE49-F238E27FC236}">
                <a16:creationId xmlns:a16="http://schemas.microsoft.com/office/drawing/2014/main" id="{2F2F0A67-EC5C-1944-57CC-27C05672FE51}"/>
              </a:ext>
            </a:extLst>
          </p:cNvPr>
          <p:cNvSpPr txBox="1"/>
          <p:nvPr/>
        </p:nvSpPr>
        <p:spPr>
          <a:xfrm>
            <a:off x="4504533" y="3225927"/>
            <a:ext cx="1210132" cy="215444"/>
          </a:xfrm>
          <a:prstGeom prst="rect">
            <a:avLst/>
          </a:prstGeom>
          <a:noFill/>
        </p:spPr>
        <p:txBody>
          <a:bodyPr wrap="square" rtlCol="0">
            <a:spAutoFit/>
          </a:bodyPr>
          <a:lstStyle/>
          <a:p>
            <a:pPr>
              <a:spcBef>
                <a:spcPts val="200"/>
              </a:spcBef>
              <a:spcAft>
                <a:spcPts val="200"/>
              </a:spcAft>
            </a:pPr>
            <a:r>
              <a:rPr lang="el-GR" sz="800" b="1" dirty="0">
                <a:solidFill>
                  <a:srgbClr val="006DA6"/>
                </a:solidFill>
                <a:latin typeface="Arial" panose="020B0604020202020204" pitchFamily="34" charset="0"/>
                <a:cs typeface="Arial" panose="020B0604020202020204" pitchFamily="34" charset="0"/>
              </a:rPr>
              <a:t>84</a:t>
            </a:r>
            <a:r>
              <a:rPr lang="en-GB" sz="800" dirty="0">
                <a:solidFill>
                  <a:srgbClr val="006DA6"/>
                </a:solidFill>
                <a:latin typeface="Arial" panose="020B0604020202020204" pitchFamily="34" charset="0"/>
                <a:cs typeface="Arial" panose="020B0604020202020204" pitchFamily="34" charset="0"/>
              </a:rPr>
              <a:t> </a:t>
            </a:r>
            <a:r>
              <a:rPr lang="el-GR" sz="800" dirty="0">
                <a:solidFill>
                  <a:srgbClr val="006DA6"/>
                </a:solidFill>
                <a:latin typeface="Arial" panose="020B0604020202020204" pitchFamily="34" charset="0"/>
                <a:cs typeface="Arial" panose="020B0604020202020204" pitchFamily="34" charset="0"/>
              </a:rPr>
              <a:t> </a:t>
            </a:r>
            <a:r>
              <a:rPr lang="el-GR" sz="800" dirty="0">
                <a:solidFill>
                  <a:schemeClr val="tx1">
                    <a:lumMod val="65000"/>
                    <a:lumOff val="35000"/>
                  </a:schemeClr>
                </a:solidFill>
                <a:latin typeface="Arial" panose="020B0604020202020204" pitchFamily="34" charset="0"/>
                <a:cs typeface="Arial" panose="020B0604020202020204" pitchFamily="34" charset="0"/>
              </a:rPr>
              <a:t>Περιοδικά</a:t>
            </a:r>
          </a:p>
        </p:txBody>
      </p:sp>
      <p:sp>
        <p:nvSpPr>
          <p:cNvPr id="40" name="TextBox 39">
            <a:extLst>
              <a:ext uri="{FF2B5EF4-FFF2-40B4-BE49-F238E27FC236}">
                <a16:creationId xmlns:a16="http://schemas.microsoft.com/office/drawing/2014/main" id="{25EB9C07-FA89-CB82-8D58-04CFEEF370FE}"/>
              </a:ext>
            </a:extLst>
          </p:cNvPr>
          <p:cNvSpPr txBox="1"/>
          <p:nvPr/>
        </p:nvSpPr>
        <p:spPr>
          <a:xfrm>
            <a:off x="4508676" y="3435369"/>
            <a:ext cx="1824340" cy="215444"/>
          </a:xfrm>
          <a:prstGeom prst="rect">
            <a:avLst/>
          </a:prstGeom>
          <a:noFill/>
        </p:spPr>
        <p:txBody>
          <a:bodyPr wrap="square" rtlCol="0">
            <a:spAutoFit/>
          </a:bodyPr>
          <a:lstStyle/>
          <a:p>
            <a:pPr>
              <a:spcBef>
                <a:spcPts val="200"/>
              </a:spcBef>
              <a:spcAft>
                <a:spcPts val="200"/>
              </a:spcAft>
            </a:pPr>
            <a:r>
              <a:rPr lang="el-GR" sz="800" b="1" dirty="0">
                <a:solidFill>
                  <a:srgbClr val="F29120"/>
                </a:solidFill>
                <a:latin typeface="Arial" panose="020B0604020202020204" pitchFamily="34" charset="0"/>
                <a:cs typeface="Arial" panose="020B0604020202020204" pitchFamily="34" charset="0"/>
              </a:rPr>
              <a:t>22</a:t>
            </a:r>
            <a:r>
              <a:rPr lang="el-GR" sz="800" b="1" dirty="0">
                <a:solidFill>
                  <a:srgbClr val="006DA6"/>
                </a:solidFill>
                <a:latin typeface="Arial" panose="020B0604020202020204" pitchFamily="34" charset="0"/>
                <a:cs typeface="Arial" panose="020B0604020202020204" pitchFamily="34" charset="0"/>
              </a:rPr>
              <a:t>  </a:t>
            </a:r>
            <a:r>
              <a:rPr lang="el-GR" sz="800" dirty="0">
                <a:solidFill>
                  <a:schemeClr val="tx1">
                    <a:lumMod val="65000"/>
                    <a:lumOff val="35000"/>
                  </a:schemeClr>
                </a:solidFill>
                <a:latin typeface="Arial" panose="020B0604020202020204" pitchFamily="34" charset="0"/>
                <a:cs typeface="Arial" panose="020B0604020202020204" pitchFamily="34" charset="0"/>
              </a:rPr>
              <a:t>Σειρές Συνεδρίων</a:t>
            </a:r>
          </a:p>
        </p:txBody>
      </p:sp>
      <p:sp>
        <p:nvSpPr>
          <p:cNvPr id="41" name="TextBox 40">
            <a:extLst>
              <a:ext uri="{FF2B5EF4-FFF2-40B4-BE49-F238E27FC236}">
                <a16:creationId xmlns:a16="http://schemas.microsoft.com/office/drawing/2014/main" id="{E1D9686C-C9F4-2ADD-9BF2-0DE07C76C797}"/>
              </a:ext>
            </a:extLst>
          </p:cNvPr>
          <p:cNvSpPr txBox="1"/>
          <p:nvPr/>
        </p:nvSpPr>
        <p:spPr>
          <a:xfrm>
            <a:off x="4498615" y="3588386"/>
            <a:ext cx="1807045" cy="215444"/>
          </a:xfrm>
          <a:prstGeom prst="rect">
            <a:avLst/>
          </a:prstGeom>
          <a:noFill/>
        </p:spPr>
        <p:txBody>
          <a:bodyPr wrap="square" rtlCol="0">
            <a:spAutoFit/>
          </a:bodyPr>
          <a:lstStyle/>
          <a:p>
            <a:pPr>
              <a:spcBef>
                <a:spcPts val="200"/>
              </a:spcBef>
              <a:spcAft>
                <a:spcPts val="200"/>
              </a:spcAft>
            </a:pPr>
            <a:r>
              <a:rPr lang="el-GR" sz="800" b="1" dirty="0">
                <a:solidFill>
                  <a:srgbClr val="FF0000"/>
                </a:solidFill>
                <a:latin typeface="Arial" panose="020B0604020202020204" pitchFamily="34" charset="0"/>
                <a:cs typeface="Arial" panose="020B0604020202020204" pitchFamily="34" charset="0"/>
              </a:rPr>
              <a:t>18</a:t>
            </a:r>
            <a:r>
              <a:rPr lang="el-GR" sz="800" b="1" dirty="0">
                <a:solidFill>
                  <a:srgbClr val="006DA6"/>
                </a:solidFill>
                <a:latin typeface="Arial" panose="020B0604020202020204" pitchFamily="34" charset="0"/>
                <a:cs typeface="Arial" panose="020B0604020202020204" pitchFamily="34" charset="0"/>
              </a:rPr>
              <a:t>  </a:t>
            </a:r>
            <a:r>
              <a:rPr lang="el-GR" sz="800" dirty="0">
                <a:solidFill>
                  <a:schemeClr val="tx1">
                    <a:lumMod val="65000"/>
                    <a:lumOff val="35000"/>
                  </a:schemeClr>
                </a:solidFill>
                <a:latin typeface="Arial" panose="020B0604020202020204" pitchFamily="34" charset="0"/>
                <a:cs typeface="Arial" panose="020B0604020202020204" pitchFamily="34" charset="0"/>
              </a:rPr>
              <a:t>Εκδοτικοί Οίκοι</a:t>
            </a:r>
          </a:p>
        </p:txBody>
      </p:sp>
      <p:sp>
        <p:nvSpPr>
          <p:cNvPr id="43" name="TextBox 42">
            <a:extLst>
              <a:ext uri="{FF2B5EF4-FFF2-40B4-BE49-F238E27FC236}">
                <a16:creationId xmlns:a16="http://schemas.microsoft.com/office/drawing/2014/main" id="{3DA365EA-0D62-B9C2-7404-90106D5561D4}"/>
              </a:ext>
            </a:extLst>
          </p:cNvPr>
          <p:cNvSpPr txBox="1"/>
          <p:nvPr/>
        </p:nvSpPr>
        <p:spPr>
          <a:xfrm>
            <a:off x="5271087" y="83963"/>
            <a:ext cx="3945243" cy="307777"/>
          </a:xfrm>
          <a:prstGeom prst="rect">
            <a:avLst/>
          </a:prstGeom>
          <a:noFill/>
        </p:spPr>
        <p:txBody>
          <a:bodyPr wrap="square" rtlCol="0">
            <a:spAutoFit/>
          </a:bodyPr>
          <a:lstStyle/>
          <a:p>
            <a:r>
              <a:rPr lang="el-GR" sz="1400" dirty="0">
                <a:solidFill>
                  <a:srgbClr val="B6195D"/>
                </a:solidFill>
              </a:rPr>
              <a:t>Δεδομένα Επιστήμης &amp; Πολιτισμού</a:t>
            </a:r>
          </a:p>
        </p:txBody>
      </p:sp>
      <p:sp>
        <p:nvSpPr>
          <p:cNvPr id="44" name="Ορθογώνιο 43">
            <a:extLst>
              <a:ext uri="{FF2B5EF4-FFF2-40B4-BE49-F238E27FC236}">
                <a16:creationId xmlns:a16="http://schemas.microsoft.com/office/drawing/2014/main" id="{04380742-DF78-50D2-AB0A-831965775ACD}"/>
              </a:ext>
            </a:extLst>
          </p:cNvPr>
          <p:cNvSpPr/>
          <p:nvPr/>
        </p:nvSpPr>
        <p:spPr>
          <a:xfrm>
            <a:off x="7913341" y="4503248"/>
            <a:ext cx="1180582" cy="5562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bg1"/>
              </a:solidFill>
            </a:endParaRPr>
          </a:p>
        </p:txBody>
      </p:sp>
    </p:spTree>
    <p:extLst>
      <p:ext uri="{BB962C8B-B14F-4D97-AF65-F5344CB8AC3E}">
        <p14:creationId xmlns:p14="http://schemas.microsoft.com/office/powerpoint/2010/main" val="1570318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5F1DED8B-3EA4-329B-0017-C141E786C798}"/>
              </a:ext>
            </a:extLst>
          </p:cNvPr>
          <p:cNvSpPr>
            <a:spLocks noGrp="1"/>
          </p:cNvSpPr>
          <p:nvPr>
            <p:ph idx="10"/>
          </p:nvPr>
        </p:nvSpPr>
        <p:spPr>
          <a:xfrm>
            <a:off x="542452" y="2621759"/>
            <a:ext cx="3255948" cy="2179674"/>
          </a:xfrm>
        </p:spPr>
        <p:txBody>
          <a:bodyPr/>
          <a:lstStyle/>
          <a:p>
            <a:pPr>
              <a:lnSpc>
                <a:spcPts val="2475"/>
              </a:lnSpc>
            </a:pPr>
            <a:r>
              <a:rPr lang="el-GR" sz="1800" dirty="0"/>
              <a:t>Από το 2012 το ΕΚΤ </a:t>
            </a:r>
            <a:br>
              <a:rPr lang="el-GR" sz="1800" dirty="0"/>
            </a:br>
            <a:r>
              <a:rPr lang="el-GR" sz="1800" dirty="0"/>
              <a:t>παράγει Στατιστικές &amp; </a:t>
            </a:r>
            <a:r>
              <a:rPr lang="el-GR" sz="1800" b="1" dirty="0"/>
              <a:t>Δεδομένα για Έρευνα, Ανάπτυξη, Καινοτομία &amp; Ψηφιακό Μετασχηματισμό </a:t>
            </a:r>
          </a:p>
          <a:p>
            <a:endParaRPr lang="el-GR" dirty="0"/>
          </a:p>
        </p:txBody>
      </p:sp>
      <p:sp>
        <p:nvSpPr>
          <p:cNvPr id="26" name="Oval 25">
            <a:extLst>
              <a:ext uri="{FF2B5EF4-FFF2-40B4-BE49-F238E27FC236}">
                <a16:creationId xmlns:a16="http://schemas.microsoft.com/office/drawing/2014/main" id="{62FDBC5E-8DFA-D40F-063B-320ACD8C3B49}"/>
              </a:ext>
            </a:extLst>
          </p:cNvPr>
          <p:cNvSpPr/>
          <p:nvPr/>
        </p:nvSpPr>
        <p:spPr>
          <a:xfrm>
            <a:off x="4365410" y="319685"/>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9" name="Oval 28">
            <a:extLst>
              <a:ext uri="{FF2B5EF4-FFF2-40B4-BE49-F238E27FC236}">
                <a16:creationId xmlns:a16="http://schemas.microsoft.com/office/drawing/2014/main" id="{C580D0EC-1B41-F09B-BB1E-5B5E43E00C2C}"/>
              </a:ext>
            </a:extLst>
          </p:cNvPr>
          <p:cNvSpPr/>
          <p:nvPr/>
        </p:nvSpPr>
        <p:spPr>
          <a:xfrm>
            <a:off x="4378482" y="3486768"/>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0" name="Oval 29">
            <a:extLst>
              <a:ext uri="{FF2B5EF4-FFF2-40B4-BE49-F238E27FC236}">
                <a16:creationId xmlns:a16="http://schemas.microsoft.com/office/drawing/2014/main" id="{770E747B-7A1C-543F-E084-BEB0F86B95D2}"/>
              </a:ext>
            </a:extLst>
          </p:cNvPr>
          <p:cNvSpPr/>
          <p:nvPr/>
        </p:nvSpPr>
        <p:spPr>
          <a:xfrm>
            <a:off x="4372906" y="2386511"/>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1" name="Oval 30">
            <a:extLst>
              <a:ext uri="{FF2B5EF4-FFF2-40B4-BE49-F238E27FC236}">
                <a16:creationId xmlns:a16="http://schemas.microsoft.com/office/drawing/2014/main" id="{65C5C05F-CFDC-A786-4792-DFEE65532CD7}"/>
              </a:ext>
            </a:extLst>
          </p:cNvPr>
          <p:cNvSpPr/>
          <p:nvPr/>
        </p:nvSpPr>
        <p:spPr>
          <a:xfrm>
            <a:off x="4356077" y="1282775"/>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3" name="Oval 32">
            <a:extLst>
              <a:ext uri="{FF2B5EF4-FFF2-40B4-BE49-F238E27FC236}">
                <a16:creationId xmlns:a16="http://schemas.microsoft.com/office/drawing/2014/main" id="{ED66C5A1-FD95-ACB9-7D3F-5A00F9888971}"/>
              </a:ext>
            </a:extLst>
          </p:cNvPr>
          <p:cNvSpPr/>
          <p:nvPr/>
        </p:nvSpPr>
        <p:spPr>
          <a:xfrm>
            <a:off x="4356077" y="1895611"/>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4" name="Oval 33">
            <a:extLst>
              <a:ext uri="{FF2B5EF4-FFF2-40B4-BE49-F238E27FC236}">
                <a16:creationId xmlns:a16="http://schemas.microsoft.com/office/drawing/2014/main" id="{5178F402-320C-9F5F-0AA7-246C897F02CC}"/>
              </a:ext>
            </a:extLst>
          </p:cNvPr>
          <p:cNvSpPr/>
          <p:nvPr/>
        </p:nvSpPr>
        <p:spPr>
          <a:xfrm>
            <a:off x="4358187" y="813163"/>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5" name="Oval 34">
            <a:extLst>
              <a:ext uri="{FF2B5EF4-FFF2-40B4-BE49-F238E27FC236}">
                <a16:creationId xmlns:a16="http://schemas.microsoft.com/office/drawing/2014/main" id="{B16B53DB-6345-071B-F281-2E5AB961CAD4}"/>
              </a:ext>
            </a:extLst>
          </p:cNvPr>
          <p:cNvSpPr/>
          <p:nvPr/>
        </p:nvSpPr>
        <p:spPr>
          <a:xfrm>
            <a:off x="4396302" y="3963558"/>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6" name="Oval 35">
            <a:extLst>
              <a:ext uri="{FF2B5EF4-FFF2-40B4-BE49-F238E27FC236}">
                <a16:creationId xmlns:a16="http://schemas.microsoft.com/office/drawing/2014/main" id="{9474E976-BF4F-BD16-19C3-2A602E8EB87D}"/>
              </a:ext>
            </a:extLst>
          </p:cNvPr>
          <p:cNvSpPr/>
          <p:nvPr/>
        </p:nvSpPr>
        <p:spPr>
          <a:xfrm>
            <a:off x="4383279" y="2887774"/>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Oval 2">
            <a:extLst>
              <a:ext uri="{FF2B5EF4-FFF2-40B4-BE49-F238E27FC236}">
                <a16:creationId xmlns:a16="http://schemas.microsoft.com/office/drawing/2014/main" id="{68C6FE0B-98BD-D293-DF1A-8AA9E4FB3CCA}"/>
              </a:ext>
            </a:extLst>
          </p:cNvPr>
          <p:cNvSpPr/>
          <p:nvPr/>
        </p:nvSpPr>
        <p:spPr>
          <a:xfrm>
            <a:off x="4390685" y="4440347"/>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6" name="Picture 3" descr="A colorful tree with many circles and leaves&#10;&#10;AI-generated content may be incorrect.">
            <a:extLst>
              <a:ext uri="{FF2B5EF4-FFF2-40B4-BE49-F238E27FC236}">
                <a16:creationId xmlns:a16="http://schemas.microsoft.com/office/drawing/2014/main" id="{FD2C2B88-887F-971B-81F0-312CBC41017B}"/>
              </a:ext>
            </a:extLst>
          </p:cNvPr>
          <p:cNvPicPr>
            <a:picLocks noChangeAspect="1"/>
          </p:cNvPicPr>
          <p:nvPr/>
        </p:nvPicPr>
        <p:blipFill>
          <a:blip r:embed="rId3">
            <a:extLst>
              <a:ext uri="{28A0092B-C50C-407E-A947-70E740481C1C}">
                <a14:useLocalDpi xmlns:a14="http://schemas.microsoft.com/office/drawing/2010/main" val="0"/>
              </a:ext>
            </a:extLst>
          </a:blip>
          <a:srcRect b="1272"/>
          <a:stretch/>
        </p:blipFill>
        <p:spPr>
          <a:xfrm>
            <a:off x="5542989" y="792368"/>
            <a:ext cx="3058559" cy="3462605"/>
          </a:xfrm>
          <a:prstGeom prst="rect">
            <a:avLst/>
          </a:prstGeom>
        </p:spPr>
      </p:pic>
      <p:sp>
        <p:nvSpPr>
          <p:cNvPr id="8" name="TextBox 7">
            <a:extLst>
              <a:ext uri="{FF2B5EF4-FFF2-40B4-BE49-F238E27FC236}">
                <a16:creationId xmlns:a16="http://schemas.microsoft.com/office/drawing/2014/main" id="{A8177E69-9398-A71F-3E03-C1569E626734}"/>
              </a:ext>
            </a:extLst>
          </p:cNvPr>
          <p:cNvSpPr txBox="1"/>
          <p:nvPr/>
        </p:nvSpPr>
        <p:spPr>
          <a:xfrm>
            <a:off x="4650765" y="1351355"/>
            <a:ext cx="3058559" cy="369332"/>
          </a:xfrm>
          <a:prstGeom prst="rect">
            <a:avLst/>
          </a:prstGeom>
          <a:noFill/>
        </p:spPr>
        <p:txBody>
          <a:bodyPr wrap="square" rtlCol="0">
            <a:spAutoFit/>
          </a:bodyPr>
          <a:lstStyle/>
          <a:p>
            <a:pPr defTabSz="1218987"/>
            <a:r>
              <a:rPr lang="el-GR" sz="900" b="1" dirty="0">
                <a:solidFill>
                  <a:srgbClr val="F58220"/>
                </a:solidFill>
                <a:latin typeface="Roboto" panose="02000000000000000000" pitchFamily="2" charset="0"/>
                <a:ea typeface="Roboto" panose="02000000000000000000" pitchFamily="2" charset="0"/>
                <a:cs typeface="Arial" panose="020B0604020202020204" pitchFamily="34" charset="0"/>
              </a:rPr>
              <a:t>Πολιτικές που </a:t>
            </a:r>
            <a:br>
              <a:rPr lang="en-US" sz="900" b="1" dirty="0">
                <a:solidFill>
                  <a:srgbClr val="F58220"/>
                </a:solidFill>
                <a:latin typeface="Roboto" panose="02000000000000000000" pitchFamily="2" charset="0"/>
                <a:ea typeface="Roboto" panose="02000000000000000000" pitchFamily="2" charset="0"/>
                <a:cs typeface="Arial" panose="020B0604020202020204" pitchFamily="34" charset="0"/>
              </a:rPr>
            </a:br>
            <a:r>
              <a:rPr lang="el-GR" sz="900" b="1" dirty="0">
                <a:solidFill>
                  <a:srgbClr val="F58220"/>
                </a:solidFill>
                <a:latin typeface="Roboto" panose="02000000000000000000" pitchFamily="2" charset="0"/>
                <a:ea typeface="Roboto" panose="02000000000000000000" pitchFamily="2" charset="0"/>
                <a:cs typeface="Arial" panose="020B0604020202020204" pitchFamily="34" charset="0"/>
              </a:rPr>
              <a:t>στηρίζονται σε δεδομένα</a:t>
            </a:r>
          </a:p>
        </p:txBody>
      </p:sp>
      <p:sp>
        <p:nvSpPr>
          <p:cNvPr id="9" name="TextBox 8">
            <a:extLst>
              <a:ext uri="{FF2B5EF4-FFF2-40B4-BE49-F238E27FC236}">
                <a16:creationId xmlns:a16="http://schemas.microsoft.com/office/drawing/2014/main" id="{CBDB5F75-36D2-3FB2-0D72-54D6A8C7A23D}"/>
              </a:ext>
            </a:extLst>
          </p:cNvPr>
          <p:cNvSpPr txBox="1"/>
          <p:nvPr/>
        </p:nvSpPr>
        <p:spPr>
          <a:xfrm>
            <a:off x="7866370" y="2047957"/>
            <a:ext cx="2687620" cy="338554"/>
          </a:xfrm>
          <a:prstGeom prst="rect">
            <a:avLst/>
          </a:prstGeom>
          <a:noFill/>
          <a:ln>
            <a:noFill/>
          </a:ln>
        </p:spPr>
        <p:txBody>
          <a:bodyPr wrap="square" rtlCol="0">
            <a:spAutoFit/>
          </a:bodyPr>
          <a:lstStyle/>
          <a:p>
            <a:pPr defTabSz="1218987"/>
            <a:r>
              <a:rPr lang="el-GR" sz="800" b="1" dirty="0">
                <a:solidFill>
                  <a:srgbClr val="FF443E"/>
                </a:solidFill>
                <a:latin typeface="Roboto" panose="02000000000000000000" pitchFamily="2" charset="0"/>
                <a:ea typeface="Roboto" panose="02000000000000000000" pitchFamily="2" charset="0"/>
                <a:cs typeface="Arial" panose="020B0604020202020204" pitchFamily="34" charset="0"/>
              </a:rPr>
              <a:t>Μέτρηση ψηφιακού </a:t>
            </a:r>
          </a:p>
          <a:p>
            <a:pPr defTabSz="1218987"/>
            <a:r>
              <a:rPr lang="el-GR" sz="800" b="1" dirty="0">
                <a:solidFill>
                  <a:srgbClr val="FF443E"/>
                </a:solidFill>
                <a:latin typeface="Roboto" panose="02000000000000000000" pitchFamily="2" charset="0"/>
                <a:ea typeface="Roboto" panose="02000000000000000000" pitchFamily="2" charset="0"/>
                <a:cs typeface="Arial" panose="020B0604020202020204" pitchFamily="34" charset="0"/>
              </a:rPr>
              <a:t>μετασχηματισμού</a:t>
            </a:r>
            <a:endParaRPr lang="en-US" sz="800" b="1" dirty="0">
              <a:solidFill>
                <a:srgbClr val="FF443E"/>
              </a:solidFill>
              <a:latin typeface="Roboto" panose="02000000000000000000" pitchFamily="2" charset="0"/>
              <a:ea typeface="Roboto" panose="02000000000000000000" pitchFamily="2" charset="0"/>
              <a:cs typeface="Arial" panose="020B0604020202020204" pitchFamily="34" charset="0"/>
            </a:endParaRPr>
          </a:p>
        </p:txBody>
      </p:sp>
      <p:sp>
        <p:nvSpPr>
          <p:cNvPr id="10" name="Rectangle 13">
            <a:extLst>
              <a:ext uri="{FF2B5EF4-FFF2-40B4-BE49-F238E27FC236}">
                <a16:creationId xmlns:a16="http://schemas.microsoft.com/office/drawing/2014/main" id="{2DD63015-E097-85FD-3AA4-3E5FA9082B8A}"/>
              </a:ext>
            </a:extLst>
          </p:cNvPr>
          <p:cNvSpPr/>
          <p:nvPr/>
        </p:nvSpPr>
        <p:spPr>
          <a:xfrm>
            <a:off x="3292407" y="2428629"/>
            <a:ext cx="2529040" cy="369332"/>
          </a:xfrm>
          <a:prstGeom prst="rect">
            <a:avLst/>
          </a:prstGeom>
        </p:spPr>
        <p:txBody>
          <a:bodyPr wrap="square">
            <a:spAutoFit/>
          </a:bodyPr>
          <a:lstStyle/>
          <a:p>
            <a:pPr algn="r" defTabSz="1218987"/>
            <a:r>
              <a:rPr lang="el-GR" sz="900" b="1" dirty="0">
                <a:solidFill>
                  <a:srgbClr val="D400B5"/>
                </a:solidFill>
                <a:latin typeface="Roboto" panose="02000000000000000000" pitchFamily="2" charset="0"/>
                <a:ea typeface="Roboto" panose="02000000000000000000" pitchFamily="2" charset="0"/>
                <a:cs typeface="Arial" panose="020B0604020202020204" pitchFamily="34" charset="0"/>
              </a:rPr>
              <a:t>Δημόσια στατιστική </a:t>
            </a:r>
          </a:p>
          <a:p>
            <a:pPr algn="r" defTabSz="1218987"/>
            <a:r>
              <a:rPr lang="el-GR" sz="900" b="1" dirty="0">
                <a:solidFill>
                  <a:srgbClr val="D400B5"/>
                </a:solidFill>
                <a:latin typeface="Roboto" panose="02000000000000000000" pitchFamily="2" charset="0"/>
                <a:ea typeface="Roboto" panose="02000000000000000000" pitchFamily="2" charset="0"/>
                <a:cs typeface="Arial" panose="020B0604020202020204" pitchFamily="34" charset="0"/>
              </a:rPr>
              <a:t>πληροφόρηση</a:t>
            </a:r>
            <a:endParaRPr lang="en-US" sz="900" b="1" dirty="0">
              <a:solidFill>
                <a:srgbClr val="D400B5"/>
              </a:solidFill>
              <a:latin typeface="Roboto" panose="02000000000000000000" pitchFamily="2" charset="0"/>
              <a:ea typeface="Roboto" panose="02000000000000000000" pitchFamily="2" charset="0"/>
              <a:cs typeface="Arial" panose="020B0604020202020204" pitchFamily="34" charset="0"/>
            </a:endParaRPr>
          </a:p>
        </p:txBody>
      </p:sp>
      <p:sp>
        <p:nvSpPr>
          <p:cNvPr id="11" name="TextBox 10">
            <a:extLst>
              <a:ext uri="{FF2B5EF4-FFF2-40B4-BE49-F238E27FC236}">
                <a16:creationId xmlns:a16="http://schemas.microsoft.com/office/drawing/2014/main" id="{D226726B-5FB2-9AB4-7619-18FADAF9CD0D}"/>
              </a:ext>
            </a:extLst>
          </p:cNvPr>
          <p:cNvSpPr txBox="1"/>
          <p:nvPr/>
        </p:nvSpPr>
        <p:spPr>
          <a:xfrm>
            <a:off x="7429906" y="3148214"/>
            <a:ext cx="2147863" cy="338554"/>
          </a:xfrm>
          <a:prstGeom prst="rect">
            <a:avLst/>
          </a:prstGeom>
          <a:noFill/>
          <a:ln>
            <a:noFill/>
          </a:ln>
        </p:spPr>
        <p:txBody>
          <a:bodyPr wrap="square" rtlCol="0">
            <a:spAutoFit/>
          </a:bodyPr>
          <a:lstStyle/>
          <a:p>
            <a:pPr defTabSz="1218987"/>
            <a:r>
              <a:rPr lang="el-GR" sz="800" b="1" dirty="0">
                <a:solidFill>
                  <a:srgbClr val="0093ED"/>
                </a:solidFill>
                <a:latin typeface="Roboto" panose="02000000000000000000" pitchFamily="2" charset="0"/>
                <a:ea typeface="Roboto" panose="02000000000000000000" pitchFamily="2" charset="0"/>
                <a:cs typeface="Arial" panose="020B0604020202020204" pitchFamily="34" charset="0"/>
              </a:rPr>
              <a:t>Καινοτομία και ψηφιακός </a:t>
            </a:r>
          </a:p>
          <a:p>
            <a:pPr defTabSz="1218987"/>
            <a:r>
              <a:rPr lang="el-GR" sz="800" b="1" dirty="0">
                <a:solidFill>
                  <a:srgbClr val="0093ED"/>
                </a:solidFill>
                <a:latin typeface="Roboto" panose="02000000000000000000" pitchFamily="2" charset="0"/>
                <a:ea typeface="Roboto" panose="02000000000000000000" pitchFamily="2" charset="0"/>
                <a:cs typeface="Arial" panose="020B0604020202020204" pitchFamily="34" charset="0"/>
              </a:rPr>
              <a:t>μετασχηματισμός επιχειρήσεων</a:t>
            </a:r>
            <a:endParaRPr lang="en-US" sz="800" b="1" dirty="0">
              <a:solidFill>
                <a:srgbClr val="0093ED"/>
              </a:solidFill>
              <a:latin typeface="Roboto" panose="02000000000000000000" pitchFamily="2" charset="0"/>
              <a:ea typeface="Roboto" panose="02000000000000000000" pitchFamily="2" charset="0"/>
              <a:cs typeface="Arial" panose="020B0604020202020204" pitchFamily="34" charset="0"/>
            </a:endParaRPr>
          </a:p>
        </p:txBody>
      </p:sp>
      <p:sp>
        <p:nvSpPr>
          <p:cNvPr id="12" name="TextBox 11">
            <a:extLst>
              <a:ext uri="{FF2B5EF4-FFF2-40B4-BE49-F238E27FC236}">
                <a16:creationId xmlns:a16="http://schemas.microsoft.com/office/drawing/2014/main" id="{CD0C4DAC-A2A3-3F17-55DA-00A3CA725DF1}"/>
              </a:ext>
            </a:extLst>
          </p:cNvPr>
          <p:cNvSpPr txBox="1"/>
          <p:nvPr/>
        </p:nvSpPr>
        <p:spPr>
          <a:xfrm>
            <a:off x="7285509" y="3422814"/>
            <a:ext cx="2039214" cy="338554"/>
          </a:xfrm>
          <a:prstGeom prst="rect">
            <a:avLst/>
          </a:prstGeom>
          <a:noFill/>
          <a:ln>
            <a:noFill/>
          </a:ln>
        </p:spPr>
        <p:txBody>
          <a:bodyPr wrap="square" rtlCol="0">
            <a:spAutoFit/>
          </a:bodyPr>
          <a:lstStyle/>
          <a:p>
            <a:pPr algn="ctr" defTabSz="1218987"/>
            <a:r>
              <a:rPr lang="el-GR" sz="800" b="1" dirty="0">
                <a:solidFill>
                  <a:srgbClr val="0093ED"/>
                </a:solidFill>
                <a:latin typeface="Roboto" panose="02000000000000000000" pitchFamily="2" charset="0"/>
                <a:ea typeface="Roboto" panose="02000000000000000000" pitchFamily="2" charset="0"/>
                <a:cs typeface="Arial" panose="020B0604020202020204" pitchFamily="34" charset="0"/>
              </a:rPr>
              <a:t>&amp;</a:t>
            </a:r>
          </a:p>
          <a:p>
            <a:pPr defTabSz="1218987"/>
            <a:r>
              <a:rPr lang="el-GR" sz="800" b="1" dirty="0">
                <a:solidFill>
                  <a:srgbClr val="0093ED"/>
                </a:solidFill>
                <a:latin typeface="Roboto" panose="02000000000000000000" pitchFamily="2" charset="0"/>
                <a:ea typeface="Roboto" panose="02000000000000000000" pitchFamily="2" charset="0"/>
                <a:cs typeface="Arial" panose="020B0604020202020204" pitchFamily="34" charset="0"/>
              </a:rPr>
              <a:t>Αξιοποίηση αποτελεσμάτων έρευνας </a:t>
            </a:r>
            <a:endParaRPr lang="en-US" sz="800" b="1" dirty="0">
              <a:solidFill>
                <a:srgbClr val="0093ED"/>
              </a:solidFill>
              <a:latin typeface="Roboto" panose="02000000000000000000" pitchFamily="2" charset="0"/>
              <a:ea typeface="Roboto" panose="02000000000000000000" pitchFamily="2" charset="0"/>
              <a:cs typeface="Arial" panose="020B0604020202020204" pitchFamily="34" charset="0"/>
            </a:endParaRPr>
          </a:p>
        </p:txBody>
      </p:sp>
      <p:sp>
        <p:nvSpPr>
          <p:cNvPr id="13" name="TextBox 12">
            <a:extLst>
              <a:ext uri="{FF2B5EF4-FFF2-40B4-BE49-F238E27FC236}">
                <a16:creationId xmlns:a16="http://schemas.microsoft.com/office/drawing/2014/main" id="{B9D15FC5-0E6B-4411-66E1-CC99D0F89E2A}"/>
              </a:ext>
            </a:extLst>
          </p:cNvPr>
          <p:cNvSpPr txBox="1"/>
          <p:nvPr/>
        </p:nvSpPr>
        <p:spPr>
          <a:xfrm>
            <a:off x="4372906" y="3817311"/>
            <a:ext cx="2087452" cy="369332"/>
          </a:xfrm>
          <a:prstGeom prst="rect">
            <a:avLst/>
          </a:prstGeom>
          <a:noFill/>
          <a:ln>
            <a:noFill/>
          </a:ln>
        </p:spPr>
        <p:txBody>
          <a:bodyPr wrap="square" rtlCol="0">
            <a:spAutoFit/>
          </a:bodyPr>
          <a:lstStyle/>
          <a:p>
            <a:pPr algn="r" defTabSz="1218987"/>
            <a:r>
              <a:rPr lang="el-GR" sz="900" b="1" dirty="0">
                <a:solidFill>
                  <a:srgbClr val="0C53E7"/>
                </a:solidFill>
                <a:latin typeface="Roboto" panose="02000000000000000000" pitchFamily="2" charset="0"/>
                <a:ea typeface="Roboto" panose="02000000000000000000" pitchFamily="2" charset="0"/>
                <a:cs typeface="Arial" panose="020B0604020202020204" pitchFamily="34" charset="0"/>
              </a:rPr>
              <a:t>Παραγωγή στατιστικών </a:t>
            </a:r>
            <a:br>
              <a:rPr lang="el-GR" sz="900" b="1" dirty="0">
                <a:solidFill>
                  <a:srgbClr val="0C53E7"/>
                </a:solidFill>
                <a:latin typeface="Roboto" panose="02000000000000000000" pitchFamily="2" charset="0"/>
                <a:ea typeface="Roboto" panose="02000000000000000000" pitchFamily="2" charset="0"/>
                <a:cs typeface="Arial" panose="020B0604020202020204" pitchFamily="34" charset="0"/>
              </a:rPr>
            </a:br>
            <a:r>
              <a:rPr lang="el-GR" sz="900" b="1" dirty="0">
                <a:solidFill>
                  <a:srgbClr val="0C53E7"/>
                </a:solidFill>
                <a:latin typeface="Roboto" panose="02000000000000000000" pitchFamily="2" charset="0"/>
                <a:ea typeface="Roboto" panose="02000000000000000000" pitchFamily="2" charset="0"/>
                <a:cs typeface="Arial" panose="020B0604020202020204" pitchFamily="34" charset="0"/>
              </a:rPr>
              <a:t>και δεικτών</a:t>
            </a:r>
          </a:p>
        </p:txBody>
      </p:sp>
      <p:sp>
        <p:nvSpPr>
          <p:cNvPr id="14" name="Ορθογώνιο 13">
            <a:extLst>
              <a:ext uri="{FF2B5EF4-FFF2-40B4-BE49-F238E27FC236}">
                <a16:creationId xmlns:a16="http://schemas.microsoft.com/office/drawing/2014/main" id="{E92A9A96-ECB1-6DA6-38CF-A093401317F7}"/>
              </a:ext>
            </a:extLst>
          </p:cNvPr>
          <p:cNvSpPr/>
          <p:nvPr/>
        </p:nvSpPr>
        <p:spPr>
          <a:xfrm>
            <a:off x="7913341" y="4503248"/>
            <a:ext cx="1180582" cy="5562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bg1"/>
              </a:solidFill>
            </a:endParaRPr>
          </a:p>
        </p:txBody>
      </p:sp>
    </p:spTree>
    <p:extLst>
      <p:ext uri="{BB962C8B-B14F-4D97-AF65-F5344CB8AC3E}">
        <p14:creationId xmlns:p14="http://schemas.microsoft.com/office/powerpoint/2010/main" val="2243872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94AD7-1E95-6654-9722-AED25711C099}"/>
            </a:ext>
          </a:extLst>
        </p:cNvPr>
        <p:cNvGrpSpPr/>
        <p:nvPr/>
      </p:nvGrpSpPr>
      <p:grpSpPr>
        <a:xfrm>
          <a:off x="0" y="0"/>
          <a:ext cx="0" cy="0"/>
          <a:chOff x="0" y="0"/>
          <a:chExt cx="0" cy="0"/>
        </a:xfrm>
      </p:grpSpPr>
      <p:pic>
        <p:nvPicPr>
          <p:cNvPr id="250" name="Google Shape;96;p18">
            <a:extLst>
              <a:ext uri="{FF2B5EF4-FFF2-40B4-BE49-F238E27FC236}">
                <a16:creationId xmlns:a16="http://schemas.microsoft.com/office/drawing/2014/main" id="{2CCD94DE-8414-C35D-03C5-277640635C6B}"/>
              </a:ext>
            </a:extLst>
          </p:cNvPr>
          <p:cNvPicPr/>
          <p:nvPr/>
        </p:nvPicPr>
        <p:blipFill>
          <a:blip r:embed="rId2"/>
          <a:stretch/>
        </p:blipFill>
        <p:spPr>
          <a:xfrm rot="16200000">
            <a:off x="8397360" y="2906280"/>
            <a:ext cx="1082880" cy="165960"/>
          </a:xfrm>
          <a:prstGeom prst="rect">
            <a:avLst/>
          </a:prstGeom>
          <a:ln>
            <a:noFill/>
          </a:ln>
        </p:spPr>
      </p:pic>
      <p:pic>
        <p:nvPicPr>
          <p:cNvPr id="3" name="Εικόνα 2">
            <a:extLst>
              <a:ext uri="{FF2B5EF4-FFF2-40B4-BE49-F238E27FC236}">
                <a16:creationId xmlns:a16="http://schemas.microsoft.com/office/drawing/2014/main" id="{34CF6985-17F0-2B18-223A-83BB6FA87D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5861" y="343759"/>
            <a:ext cx="6272278" cy="1992875"/>
          </a:xfrm>
          <a:prstGeom prst="rect">
            <a:avLst/>
          </a:prstGeom>
        </p:spPr>
      </p:pic>
      <p:pic>
        <p:nvPicPr>
          <p:cNvPr id="6" name="Εικόνα 5">
            <a:extLst>
              <a:ext uri="{FF2B5EF4-FFF2-40B4-BE49-F238E27FC236}">
                <a16:creationId xmlns:a16="http://schemas.microsoft.com/office/drawing/2014/main" id="{F6D8CB03-B4DF-7A77-05D2-52FCAC2BE3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5861" y="2336634"/>
            <a:ext cx="6272278" cy="2760860"/>
          </a:xfrm>
          <a:prstGeom prst="rect">
            <a:avLst/>
          </a:prstGeom>
        </p:spPr>
      </p:pic>
    </p:spTree>
    <p:extLst>
      <p:ext uri="{BB962C8B-B14F-4D97-AF65-F5344CB8AC3E}">
        <p14:creationId xmlns:p14="http://schemas.microsoft.com/office/powerpoint/2010/main" val="2453492416"/>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D01ACBA-A0D2-2509-8CFF-95343B747FBA}"/>
              </a:ext>
            </a:extLst>
          </p:cNvPr>
          <p:cNvSpPr>
            <a:spLocks noGrp="1"/>
          </p:cNvSpPr>
          <p:nvPr>
            <p:ph idx="10"/>
          </p:nvPr>
        </p:nvSpPr>
        <p:spPr>
          <a:xfrm>
            <a:off x="542452" y="2627832"/>
            <a:ext cx="3333809" cy="2173601"/>
          </a:xfrm>
        </p:spPr>
        <p:txBody>
          <a:bodyPr>
            <a:normAutofit/>
          </a:bodyPr>
          <a:lstStyle/>
          <a:p>
            <a:pPr>
              <a:lnSpc>
                <a:spcPts val="2475"/>
              </a:lnSpc>
            </a:pPr>
            <a:r>
              <a:rPr lang="el-GR" sz="1800" dirty="0"/>
              <a:t>Από το 1993 το ΕΚΤ </a:t>
            </a:r>
            <a:br>
              <a:rPr lang="el-GR" sz="1800" dirty="0"/>
            </a:br>
            <a:r>
              <a:rPr lang="el-GR" sz="1800" dirty="0"/>
              <a:t>παρέχει Υπηρεσίες Καινοτομίας,  Δικτύωσης &amp; Ψηφιακού Μετασχηματισμού σε Επιχειρήσεων</a:t>
            </a:r>
          </a:p>
        </p:txBody>
      </p:sp>
      <p:sp>
        <p:nvSpPr>
          <p:cNvPr id="17" name="Oval 16">
            <a:extLst>
              <a:ext uri="{FF2B5EF4-FFF2-40B4-BE49-F238E27FC236}">
                <a16:creationId xmlns:a16="http://schemas.microsoft.com/office/drawing/2014/main" id="{BF8512E2-3D45-3597-06BF-5AE6EEB53D78}"/>
              </a:ext>
            </a:extLst>
          </p:cNvPr>
          <p:cNvSpPr/>
          <p:nvPr/>
        </p:nvSpPr>
        <p:spPr>
          <a:xfrm>
            <a:off x="4365410" y="319685"/>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Oval 18">
            <a:extLst>
              <a:ext uri="{FF2B5EF4-FFF2-40B4-BE49-F238E27FC236}">
                <a16:creationId xmlns:a16="http://schemas.microsoft.com/office/drawing/2014/main" id="{BB7A4242-F3A4-8E99-C573-C390B67DC831}"/>
              </a:ext>
            </a:extLst>
          </p:cNvPr>
          <p:cNvSpPr/>
          <p:nvPr/>
        </p:nvSpPr>
        <p:spPr>
          <a:xfrm>
            <a:off x="4371517" y="4096992"/>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0" name="Oval 19">
            <a:extLst>
              <a:ext uri="{FF2B5EF4-FFF2-40B4-BE49-F238E27FC236}">
                <a16:creationId xmlns:a16="http://schemas.microsoft.com/office/drawing/2014/main" id="{3D89B817-B75C-97DD-F521-0247CE0081F2}"/>
              </a:ext>
            </a:extLst>
          </p:cNvPr>
          <p:cNvSpPr/>
          <p:nvPr/>
        </p:nvSpPr>
        <p:spPr>
          <a:xfrm>
            <a:off x="4358100" y="2678414"/>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1" name="Oval 20">
            <a:extLst>
              <a:ext uri="{FF2B5EF4-FFF2-40B4-BE49-F238E27FC236}">
                <a16:creationId xmlns:a16="http://schemas.microsoft.com/office/drawing/2014/main" id="{AFEBB6BF-115D-27F5-8BB4-5BC7FF7B912A}"/>
              </a:ext>
            </a:extLst>
          </p:cNvPr>
          <p:cNvSpPr/>
          <p:nvPr/>
        </p:nvSpPr>
        <p:spPr>
          <a:xfrm>
            <a:off x="4356077" y="1442862"/>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2" name="Oval 21">
            <a:extLst>
              <a:ext uri="{FF2B5EF4-FFF2-40B4-BE49-F238E27FC236}">
                <a16:creationId xmlns:a16="http://schemas.microsoft.com/office/drawing/2014/main" id="{43365BD0-1252-ABAB-5B30-24576D56E622}"/>
              </a:ext>
            </a:extLst>
          </p:cNvPr>
          <p:cNvSpPr/>
          <p:nvPr/>
        </p:nvSpPr>
        <p:spPr>
          <a:xfrm>
            <a:off x="4356077" y="2208774"/>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3" name="Oval 22">
            <a:extLst>
              <a:ext uri="{FF2B5EF4-FFF2-40B4-BE49-F238E27FC236}">
                <a16:creationId xmlns:a16="http://schemas.microsoft.com/office/drawing/2014/main" id="{087C6AC1-221C-780B-3AA5-CB0B3A47FBA4}"/>
              </a:ext>
            </a:extLst>
          </p:cNvPr>
          <p:cNvSpPr/>
          <p:nvPr/>
        </p:nvSpPr>
        <p:spPr>
          <a:xfrm>
            <a:off x="4358187" y="952463"/>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5" name="Oval 24">
            <a:extLst>
              <a:ext uri="{FF2B5EF4-FFF2-40B4-BE49-F238E27FC236}">
                <a16:creationId xmlns:a16="http://schemas.microsoft.com/office/drawing/2014/main" id="{0917BDE1-CAC2-BB02-3CD7-3C639D71B326}"/>
              </a:ext>
            </a:extLst>
          </p:cNvPr>
          <p:cNvSpPr/>
          <p:nvPr/>
        </p:nvSpPr>
        <p:spPr>
          <a:xfrm>
            <a:off x="4364063" y="3321098"/>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D7D3C704-C80F-4C55-486D-2968C2E1C21B}"/>
              </a:ext>
            </a:extLst>
          </p:cNvPr>
          <p:cNvSpPr txBox="1"/>
          <p:nvPr/>
        </p:nvSpPr>
        <p:spPr>
          <a:xfrm>
            <a:off x="5096435" y="730107"/>
            <a:ext cx="3570194" cy="3231654"/>
          </a:xfrm>
          <a:prstGeom prst="rect">
            <a:avLst/>
          </a:prstGeom>
          <a:noFill/>
        </p:spPr>
        <p:txBody>
          <a:bodyPr wrap="square">
            <a:spAutoFit/>
          </a:bodyPr>
          <a:lstStyle/>
          <a:p>
            <a:endParaRPr lang="el-GR" sz="1200" spc="-1" dirty="0">
              <a:solidFill>
                <a:srgbClr val="404040"/>
              </a:solidFill>
              <a:latin typeface="+mj-lt"/>
            </a:endParaRPr>
          </a:p>
          <a:p>
            <a:r>
              <a:rPr lang="el-GR" sz="1200" spc="-1" dirty="0">
                <a:solidFill>
                  <a:srgbClr val="404040"/>
                </a:solidFill>
                <a:latin typeface="+mj-lt"/>
              </a:rPr>
              <a:t>Η Μονάδα</a:t>
            </a:r>
            <a:r>
              <a:rPr lang="en-US" sz="1200" spc="-1" dirty="0">
                <a:solidFill>
                  <a:srgbClr val="404040"/>
                </a:solidFill>
                <a:latin typeface="+mj-lt"/>
              </a:rPr>
              <a:t> </a:t>
            </a:r>
            <a:r>
              <a:rPr lang="el-GR" sz="1200" spc="-1" dirty="0">
                <a:solidFill>
                  <a:srgbClr val="404040"/>
                </a:solidFill>
                <a:latin typeface="+mj-lt"/>
              </a:rPr>
              <a:t>Καινοτομίας και Δικτύωσης αναπτύσσει ολοκληρωμένες υπηρεσίες για:</a:t>
            </a:r>
          </a:p>
          <a:p>
            <a:pPr marL="285750" indent="-285750">
              <a:buFont typeface="Arial" panose="020B0604020202020204" pitchFamily="34" charset="0"/>
              <a:buChar char="•"/>
            </a:pPr>
            <a:r>
              <a:rPr lang="el-GR" sz="1200" spc="-1" dirty="0">
                <a:solidFill>
                  <a:srgbClr val="404040"/>
                </a:solidFill>
                <a:latin typeface="+mj-lt"/>
              </a:rPr>
              <a:t>τον ψηφιακό μετασχηματισμό</a:t>
            </a:r>
          </a:p>
          <a:p>
            <a:pPr marL="285750" indent="-285750">
              <a:buFont typeface="Arial" panose="020B0604020202020204" pitchFamily="34" charset="0"/>
              <a:buChar char="•"/>
            </a:pPr>
            <a:r>
              <a:rPr lang="el-GR" sz="1200" spc="-1" dirty="0">
                <a:solidFill>
                  <a:srgbClr val="404040"/>
                </a:solidFill>
                <a:latin typeface="+mj-lt"/>
              </a:rPr>
              <a:t>την ενίσχυση του εθνικού συστήματος καινοτομίας</a:t>
            </a:r>
          </a:p>
          <a:p>
            <a:r>
              <a:rPr lang="el-GR" sz="1200" spc="-1" dirty="0">
                <a:solidFill>
                  <a:srgbClr val="404040"/>
                </a:solidFill>
                <a:latin typeface="+mj-lt"/>
              </a:rPr>
              <a:t> </a:t>
            </a:r>
          </a:p>
          <a:p>
            <a:r>
              <a:rPr lang="el-GR" sz="1200" spc="-1" dirty="0">
                <a:solidFill>
                  <a:srgbClr val="404040"/>
                </a:solidFill>
                <a:latin typeface="+mj-lt"/>
              </a:rPr>
              <a:t>Στηρίζουμε:</a:t>
            </a:r>
          </a:p>
          <a:p>
            <a:pPr marL="285750" indent="-285750">
              <a:buFont typeface="Arial" panose="020B0604020202020204" pitchFamily="34" charset="0"/>
              <a:buChar char="•"/>
            </a:pPr>
            <a:r>
              <a:rPr lang="el-GR" sz="1200" spc="-1" dirty="0">
                <a:solidFill>
                  <a:srgbClr val="404040"/>
                </a:solidFill>
                <a:latin typeface="+mj-lt"/>
              </a:rPr>
              <a:t>τη μεταφορά τεχνολογίας σε ελληνικές εταιρείες</a:t>
            </a:r>
          </a:p>
          <a:p>
            <a:pPr marL="285750" indent="-285750">
              <a:buFont typeface="Arial" panose="020B0604020202020204" pitchFamily="34" charset="0"/>
              <a:buChar char="•"/>
            </a:pPr>
            <a:r>
              <a:rPr lang="el-GR" sz="1200" spc="-1" dirty="0">
                <a:solidFill>
                  <a:srgbClr val="404040"/>
                </a:solidFill>
                <a:latin typeface="+mj-lt"/>
              </a:rPr>
              <a:t>τη συνεργασία μεταξύ ερευνητικής κοινότητας και παραγωγής</a:t>
            </a:r>
          </a:p>
          <a:p>
            <a:pPr marL="285750" indent="-285750">
              <a:buFont typeface="Arial" panose="020B0604020202020204" pitchFamily="34" charset="0"/>
              <a:buChar char="•"/>
            </a:pPr>
            <a:r>
              <a:rPr lang="el-GR" sz="1200" spc="-1" dirty="0">
                <a:solidFill>
                  <a:srgbClr val="404040"/>
                </a:solidFill>
                <a:latin typeface="+mj-lt"/>
              </a:rPr>
              <a:t>τις ελληνικές επιχειρήσεις υψηλής γνώσης (</a:t>
            </a:r>
            <a:r>
              <a:rPr lang="el-GR" sz="1200" spc="-1" dirty="0" err="1">
                <a:solidFill>
                  <a:srgbClr val="404040"/>
                </a:solidFill>
                <a:latin typeface="+mj-lt"/>
              </a:rPr>
              <a:t>knowledge-intensive</a:t>
            </a:r>
            <a:r>
              <a:rPr lang="el-GR" sz="1200" spc="-1" dirty="0">
                <a:solidFill>
                  <a:srgbClr val="404040"/>
                </a:solidFill>
                <a:latin typeface="+mj-lt"/>
              </a:rPr>
              <a:t>)</a:t>
            </a:r>
          </a:p>
          <a:p>
            <a:endParaRPr lang="el-GR" sz="1200" spc="-1" dirty="0">
              <a:solidFill>
                <a:srgbClr val="404040"/>
              </a:solidFill>
              <a:latin typeface="+mj-lt"/>
            </a:endParaRPr>
          </a:p>
          <a:p>
            <a:r>
              <a:rPr lang="el-GR" sz="1200" spc="-1" dirty="0">
                <a:solidFill>
                  <a:srgbClr val="404040"/>
                </a:solidFill>
                <a:latin typeface="+mj-lt"/>
              </a:rPr>
              <a:t>Ενδυναμώνοντας την καινοτομία και τη διασύνδεση έρευνας – αγοράς στην Ελλάδα.</a:t>
            </a:r>
          </a:p>
        </p:txBody>
      </p:sp>
      <p:sp>
        <p:nvSpPr>
          <p:cNvPr id="6" name="Ορθογώνιο 5">
            <a:extLst>
              <a:ext uri="{FF2B5EF4-FFF2-40B4-BE49-F238E27FC236}">
                <a16:creationId xmlns:a16="http://schemas.microsoft.com/office/drawing/2014/main" id="{515C1493-8988-F04F-8AB3-EB70411D6CB4}"/>
              </a:ext>
            </a:extLst>
          </p:cNvPr>
          <p:cNvSpPr/>
          <p:nvPr/>
        </p:nvSpPr>
        <p:spPr>
          <a:xfrm>
            <a:off x="7913341" y="4503248"/>
            <a:ext cx="1180582" cy="5562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solidFill>
                <a:schemeClr val="bg1"/>
              </a:solidFill>
            </a:endParaRPr>
          </a:p>
        </p:txBody>
      </p:sp>
    </p:spTree>
    <p:extLst>
      <p:ext uri="{BB962C8B-B14F-4D97-AF65-F5344CB8AC3E}">
        <p14:creationId xmlns:p14="http://schemas.microsoft.com/office/powerpoint/2010/main" val="2605399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 name="Google Shape;96;p18"/>
          <p:cNvPicPr/>
          <p:nvPr/>
        </p:nvPicPr>
        <p:blipFill>
          <a:blip r:embed="rId2"/>
          <a:stretch/>
        </p:blipFill>
        <p:spPr>
          <a:xfrm rot="16200000">
            <a:off x="8397360" y="2906280"/>
            <a:ext cx="1082880" cy="165960"/>
          </a:xfrm>
          <a:prstGeom prst="rect">
            <a:avLst/>
          </a:prstGeom>
          <a:ln>
            <a:noFill/>
          </a:ln>
        </p:spPr>
      </p:pic>
      <p:sp>
        <p:nvSpPr>
          <p:cNvPr id="252" name="CustomShape 2"/>
          <p:cNvSpPr/>
          <p:nvPr/>
        </p:nvSpPr>
        <p:spPr>
          <a:xfrm>
            <a:off x="784240" y="468000"/>
            <a:ext cx="3729240" cy="30672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normAutofit/>
          </a:bodyPr>
          <a:lstStyle/>
          <a:p>
            <a:r>
              <a:rPr lang="el-GR" sz="2000" spc="-1" dirty="0">
                <a:solidFill>
                  <a:srgbClr val="4BACC6"/>
                </a:solidFill>
              </a:rPr>
              <a:t>Η κατεύθυνσή μας</a:t>
            </a:r>
          </a:p>
        </p:txBody>
      </p:sp>
      <p:sp>
        <p:nvSpPr>
          <p:cNvPr id="253" name="TextShape 3"/>
          <p:cNvSpPr txBox="1"/>
          <p:nvPr/>
        </p:nvSpPr>
        <p:spPr>
          <a:xfrm>
            <a:off x="811134" y="1019453"/>
            <a:ext cx="3888000" cy="3584933"/>
          </a:xfrm>
          <a:prstGeom prst="rect">
            <a:avLst/>
          </a:prstGeom>
          <a:noFill/>
          <a:ln>
            <a:noFill/>
          </a:ln>
        </p:spPr>
        <p:txBody>
          <a:bodyPr lIns="0" tIns="0" rIns="0" bIns="0"/>
          <a:lstStyle/>
          <a:p>
            <a:r>
              <a:rPr lang="el-GR" sz="1200" spc="-1" dirty="0">
                <a:solidFill>
                  <a:srgbClr val="404040"/>
                </a:solidFill>
                <a:latin typeface="+mj-lt"/>
              </a:rPr>
              <a:t>Οι υπηρεσίες μας απευθύνονται σε:</a:t>
            </a:r>
            <a:endParaRPr lang="en-US" sz="1200" spc="-1" dirty="0">
              <a:solidFill>
                <a:srgbClr val="404040"/>
              </a:solidFill>
              <a:latin typeface="+mj-lt"/>
            </a:endParaRPr>
          </a:p>
          <a:p>
            <a:endParaRPr lang="el-GR" sz="1200" spc="-1" dirty="0">
              <a:solidFill>
                <a:srgbClr val="404040"/>
              </a:solidFill>
              <a:latin typeface="+mj-lt"/>
            </a:endParaRPr>
          </a:p>
          <a:p>
            <a:pPr marL="171450" indent="-171450">
              <a:buFont typeface="Arial" panose="020B0604020202020204" pitchFamily="34" charset="0"/>
              <a:buChar char="•"/>
            </a:pPr>
            <a:r>
              <a:rPr lang="el-GR" sz="1200" spc="-1" dirty="0">
                <a:solidFill>
                  <a:srgbClr val="404040"/>
                </a:solidFill>
                <a:latin typeface="+mj-lt"/>
              </a:rPr>
              <a:t>Επιχειρήσεις</a:t>
            </a:r>
          </a:p>
          <a:p>
            <a:pPr marL="171450" indent="-171450">
              <a:buFont typeface="Arial" panose="020B0604020202020204" pitchFamily="34" charset="0"/>
              <a:buChar char="•"/>
            </a:pPr>
            <a:r>
              <a:rPr lang="el-GR" sz="1200" spc="-1" dirty="0">
                <a:solidFill>
                  <a:srgbClr val="404040"/>
                </a:solidFill>
                <a:latin typeface="+mj-lt"/>
              </a:rPr>
              <a:t>Ακαδημαϊκά ιδρύματα</a:t>
            </a:r>
          </a:p>
          <a:p>
            <a:pPr marL="171450" indent="-171450">
              <a:buFont typeface="Arial" panose="020B0604020202020204" pitchFamily="34" charset="0"/>
              <a:buChar char="•"/>
            </a:pPr>
            <a:r>
              <a:rPr lang="el-GR" sz="1200" spc="-1" dirty="0">
                <a:solidFill>
                  <a:srgbClr val="404040"/>
                </a:solidFill>
                <a:latin typeface="+mj-lt"/>
              </a:rPr>
              <a:t>Οργανισμούς Έρευνας &amp; Ανάπτυξης</a:t>
            </a:r>
            <a:endParaRPr lang="en-US" sz="1200" spc="-1" dirty="0">
              <a:solidFill>
                <a:srgbClr val="404040"/>
              </a:solidFill>
              <a:latin typeface="+mj-lt"/>
            </a:endParaRPr>
          </a:p>
          <a:p>
            <a:endParaRPr lang="el-GR" sz="1200" spc="-1" dirty="0">
              <a:solidFill>
                <a:srgbClr val="404040"/>
              </a:solidFill>
              <a:latin typeface="+mj-lt"/>
            </a:endParaRPr>
          </a:p>
          <a:p>
            <a:r>
              <a:rPr lang="el-GR" sz="1200" spc="-1" dirty="0">
                <a:solidFill>
                  <a:srgbClr val="404040"/>
                </a:solidFill>
                <a:latin typeface="+mj-lt"/>
              </a:rPr>
              <a:t>Στόχος: Να αξιοποιηθεί το επιστημονικό δυναμικό της χώρας και να καλυφθούν οι ανάγκες ανάπτυξης τους</a:t>
            </a:r>
            <a:endParaRPr lang="en-US" sz="1200" spc="-1" dirty="0">
              <a:solidFill>
                <a:srgbClr val="404040"/>
              </a:solidFill>
              <a:latin typeface="+mj-lt"/>
            </a:endParaRPr>
          </a:p>
          <a:p>
            <a:endParaRPr lang="el-GR" sz="1200" spc="-1" dirty="0">
              <a:solidFill>
                <a:srgbClr val="404040"/>
              </a:solidFill>
              <a:latin typeface="+mj-lt"/>
            </a:endParaRPr>
          </a:p>
          <a:p>
            <a:r>
              <a:rPr lang="el-GR" sz="1200" spc="-1" dirty="0">
                <a:solidFill>
                  <a:srgbClr val="404040"/>
                </a:solidFill>
                <a:latin typeface="+mj-lt"/>
              </a:rPr>
              <a:t>Κύριες κατευθύνσεις:</a:t>
            </a:r>
          </a:p>
          <a:p>
            <a:pPr marL="171450" indent="-171450">
              <a:buFont typeface="Arial" panose="020B0604020202020204" pitchFamily="34" charset="0"/>
              <a:buChar char="•"/>
            </a:pPr>
            <a:r>
              <a:rPr lang="el-GR" sz="1200" spc="-1" dirty="0">
                <a:solidFill>
                  <a:srgbClr val="404040"/>
                </a:solidFill>
                <a:latin typeface="+mj-lt"/>
              </a:rPr>
              <a:t>Νέα οικονομία δεδομένων (</a:t>
            </a:r>
            <a:r>
              <a:rPr lang="el-GR" sz="1200" spc="-1" dirty="0" err="1">
                <a:solidFill>
                  <a:srgbClr val="404040"/>
                </a:solidFill>
                <a:latin typeface="+mj-lt"/>
              </a:rPr>
              <a:t>Data</a:t>
            </a:r>
            <a:r>
              <a:rPr lang="el-GR" sz="1200" spc="-1" dirty="0">
                <a:solidFill>
                  <a:srgbClr val="404040"/>
                </a:solidFill>
                <a:latin typeface="+mj-lt"/>
              </a:rPr>
              <a:t> </a:t>
            </a:r>
            <a:r>
              <a:rPr lang="el-GR" sz="1200" spc="-1" dirty="0" err="1">
                <a:solidFill>
                  <a:srgbClr val="404040"/>
                </a:solidFill>
                <a:latin typeface="+mj-lt"/>
              </a:rPr>
              <a:t>Economy</a:t>
            </a:r>
            <a:r>
              <a:rPr lang="el-GR" sz="1200" spc="-1" dirty="0">
                <a:solidFill>
                  <a:srgbClr val="404040"/>
                </a:solidFill>
                <a:latin typeface="+mj-lt"/>
              </a:rPr>
              <a:t>)</a:t>
            </a:r>
          </a:p>
          <a:p>
            <a:pPr marL="171450" indent="-171450">
              <a:buFont typeface="Arial" panose="020B0604020202020204" pitchFamily="34" charset="0"/>
              <a:buChar char="•"/>
            </a:pPr>
            <a:r>
              <a:rPr lang="el-GR" sz="1200" spc="-1" dirty="0">
                <a:solidFill>
                  <a:srgbClr val="404040"/>
                </a:solidFill>
                <a:latin typeface="+mj-lt"/>
              </a:rPr>
              <a:t>Ψηφιακή οικονομία (</a:t>
            </a:r>
            <a:r>
              <a:rPr lang="el-GR" sz="1200" spc="-1" dirty="0" err="1">
                <a:solidFill>
                  <a:srgbClr val="404040"/>
                </a:solidFill>
                <a:latin typeface="+mj-lt"/>
              </a:rPr>
              <a:t>Digital</a:t>
            </a:r>
            <a:r>
              <a:rPr lang="el-GR" sz="1200" spc="-1" dirty="0">
                <a:solidFill>
                  <a:srgbClr val="404040"/>
                </a:solidFill>
                <a:latin typeface="+mj-lt"/>
              </a:rPr>
              <a:t> </a:t>
            </a:r>
            <a:r>
              <a:rPr lang="el-GR" sz="1200" spc="-1" dirty="0" err="1">
                <a:solidFill>
                  <a:srgbClr val="404040"/>
                </a:solidFill>
                <a:latin typeface="+mj-lt"/>
              </a:rPr>
              <a:t>Economy</a:t>
            </a:r>
            <a:r>
              <a:rPr lang="el-GR" sz="1200" spc="-1" dirty="0">
                <a:solidFill>
                  <a:srgbClr val="404040"/>
                </a:solidFill>
                <a:latin typeface="+mj-lt"/>
              </a:rPr>
              <a:t>)</a:t>
            </a:r>
          </a:p>
          <a:p>
            <a:pPr marL="171450" indent="-171450">
              <a:buFont typeface="Arial" panose="020B0604020202020204" pitchFamily="34" charset="0"/>
              <a:buChar char="•"/>
            </a:pPr>
            <a:r>
              <a:rPr lang="el-GR" sz="1200" spc="-1" dirty="0">
                <a:solidFill>
                  <a:srgbClr val="404040"/>
                </a:solidFill>
                <a:latin typeface="+mj-lt"/>
              </a:rPr>
              <a:t>Κοινωνία της γνώσης (</a:t>
            </a:r>
            <a:r>
              <a:rPr lang="el-GR" sz="1200" spc="-1" dirty="0" err="1">
                <a:solidFill>
                  <a:srgbClr val="404040"/>
                </a:solidFill>
                <a:latin typeface="+mj-lt"/>
              </a:rPr>
              <a:t>Knowledge</a:t>
            </a:r>
            <a:r>
              <a:rPr lang="el-GR" sz="1200" spc="-1" dirty="0">
                <a:solidFill>
                  <a:srgbClr val="404040"/>
                </a:solidFill>
                <a:latin typeface="+mj-lt"/>
              </a:rPr>
              <a:t> Society)</a:t>
            </a:r>
          </a:p>
          <a:p>
            <a:pPr>
              <a:lnSpc>
                <a:spcPct val="115000"/>
              </a:lnSpc>
              <a:spcBef>
                <a:spcPts val="283"/>
              </a:spcBef>
              <a:spcAft>
                <a:spcPts val="283"/>
              </a:spcAft>
              <a:buClr>
                <a:srgbClr val="000000"/>
              </a:buClr>
              <a:buSzPct val="45000"/>
            </a:pPr>
            <a:endParaRPr lang="el-GR" sz="1400" b="0" strike="noStrike" spc="-1" dirty="0">
              <a:latin typeface="Arial"/>
              <a:ea typeface="Noto Sans CJK SC"/>
            </a:endParaRPr>
          </a:p>
        </p:txBody>
      </p:sp>
      <p:pic>
        <p:nvPicPr>
          <p:cNvPr id="254" name="Google Shape;116;p19"/>
          <p:cNvPicPr/>
          <p:nvPr/>
        </p:nvPicPr>
        <p:blipFill>
          <a:blip r:embed="rId3"/>
          <a:stretch/>
        </p:blipFill>
        <p:spPr>
          <a:xfrm rot="16200000">
            <a:off x="-58680" y="3899880"/>
            <a:ext cx="1098000" cy="151920"/>
          </a:xfrm>
          <a:prstGeom prst="rect">
            <a:avLst/>
          </a:prstGeom>
          <a:ln>
            <a:noFill/>
          </a:ln>
        </p:spPr>
      </p:pic>
      <p:pic>
        <p:nvPicPr>
          <p:cNvPr id="5" name="Εικόνα 4">
            <a:extLst>
              <a:ext uri="{FF2B5EF4-FFF2-40B4-BE49-F238E27FC236}">
                <a16:creationId xmlns:a16="http://schemas.microsoft.com/office/drawing/2014/main" id="{CAA9ED21-9A69-F789-0BD9-CBD680B5BD01}"/>
              </a:ext>
            </a:extLst>
          </p:cNvPr>
          <p:cNvPicPr>
            <a:picLocks noChangeAspect="1"/>
          </p:cNvPicPr>
          <p:nvPr/>
        </p:nvPicPr>
        <p:blipFill>
          <a:blip r:embed="rId4" cstate="print">
            <a:extLst>
              <a:ext uri="{28A0092B-C50C-407E-A947-70E740481C1C}">
                <a14:useLocalDpi xmlns:a14="http://schemas.microsoft.com/office/drawing/2010/main" val="0"/>
              </a:ext>
            </a:extLst>
          </a:blip>
          <a:srcRect b="6144"/>
          <a:stretch>
            <a:fillRect/>
          </a:stretch>
        </p:blipFill>
        <p:spPr>
          <a:xfrm>
            <a:off x="5705090" y="774720"/>
            <a:ext cx="2965076" cy="2956839"/>
          </a:xfrm>
          <a:prstGeom prst="rect">
            <a:avLst/>
          </a:prstGeom>
        </p:spPr>
      </p:pic>
    </p:spTree>
    <p:extLst>
      <p:ext uri="{BB962C8B-B14F-4D97-AF65-F5344CB8AC3E}">
        <p14:creationId xmlns:p14="http://schemas.microsoft.com/office/powerpoint/2010/main" val="2160937403"/>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5" name="Google Shape;96;p18"/>
          <p:cNvPicPr/>
          <p:nvPr/>
        </p:nvPicPr>
        <p:blipFill>
          <a:blip r:embed="rId2"/>
          <a:stretch/>
        </p:blipFill>
        <p:spPr>
          <a:xfrm rot="16200000">
            <a:off x="8342640" y="4203360"/>
            <a:ext cx="1082880" cy="165960"/>
          </a:xfrm>
          <a:prstGeom prst="rect">
            <a:avLst/>
          </a:prstGeom>
          <a:ln>
            <a:noFill/>
          </a:ln>
        </p:spPr>
      </p:pic>
      <p:sp>
        <p:nvSpPr>
          <p:cNvPr id="256" name="CustomShape 1"/>
          <p:cNvSpPr/>
          <p:nvPr/>
        </p:nvSpPr>
        <p:spPr>
          <a:xfrm>
            <a:off x="912650" y="1505160"/>
            <a:ext cx="2164629" cy="3031920"/>
          </a:xfrm>
          <a:prstGeom prst="rect">
            <a:avLst/>
          </a:prstGeom>
          <a:noFill/>
          <a:ln>
            <a:solidFill>
              <a:srgbClr val="3CBBCC"/>
            </a:solidFill>
          </a:ln>
        </p:spPr>
        <p:style>
          <a:lnRef idx="0">
            <a:scrgbClr r="0" g="0" b="0"/>
          </a:lnRef>
          <a:fillRef idx="0">
            <a:scrgbClr r="0" g="0" b="0"/>
          </a:fillRef>
          <a:effectRef idx="0">
            <a:scrgbClr r="0" g="0" b="0"/>
          </a:effectRef>
          <a:fontRef idx="minor"/>
        </p:style>
        <p:txBody>
          <a:bodyPr lIns="0" tIns="0" rIns="0" bIns="0" anchor="ctr"/>
          <a:lstStyle/>
          <a:p>
            <a:pPr>
              <a:lnSpc>
                <a:spcPct val="120000"/>
              </a:lnSpc>
              <a:spcBef>
                <a:spcPts val="499"/>
              </a:spcBef>
            </a:pPr>
            <a:endParaRPr lang="el-GR" sz="1800" b="0" strike="noStrike" spc="-1" dirty="0">
              <a:latin typeface="Arial"/>
            </a:endParaRPr>
          </a:p>
        </p:txBody>
      </p:sp>
      <p:sp>
        <p:nvSpPr>
          <p:cNvPr id="257" name="CustomShape 2"/>
          <p:cNvSpPr/>
          <p:nvPr/>
        </p:nvSpPr>
        <p:spPr>
          <a:xfrm>
            <a:off x="3780000" y="1505160"/>
            <a:ext cx="2166120" cy="3031920"/>
          </a:xfrm>
          <a:prstGeom prst="rect">
            <a:avLst/>
          </a:prstGeom>
          <a:noFill/>
          <a:ln w="9360">
            <a:solidFill>
              <a:srgbClr val="4EB69F"/>
            </a:solidFill>
            <a:round/>
          </a:ln>
        </p:spPr>
        <p:style>
          <a:lnRef idx="0">
            <a:scrgbClr r="0" g="0" b="0"/>
          </a:lnRef>
          <a:fillRef idx="0">
            <a:scrgbClr r="0" g="0" b="0"/>
          </a:fillRef>
          <a:effectRef idx="0">
            <a:scrgbClr r="0" g="0" b="0"/>
          </a:effectRef>
          <a:fontRef idx="minor"/>
        </p:style>
        <p:txBody>
          <a:bodyPr lIns="0" tIns="0" rIns="0" bIns="0" anchor="ctr"/>
          <a:lstStyle/>
          <a:p>
            <a:pPr>
              <a:lnSpc>
                <a:spcPct val="120000"/>
              </a:lnSpc>
              <a:spcBef>
                <a:spcPts val="499"/>
              </a:spcBef>
            </a:pPr>
            <a:endParaRPr lang="el-GR" sz="1800" b="0" strike="noStrike" spc="-1" dirty="0">
              <a:latin typeface="Arial"/>
            </a:endParaRPr>
          </a:p>
        </p:txBody>
      </p:sp>
      <p:sp>
        <p:nvSpPr>
          <p:cNvPr id="258" name="CustomShape 3"/>
          <p:cNvSpPr/>
          <p:nvPr/>
        </p:nvSpPr>
        <p:spPr>
          <a:xfrm>
            <a:off x="6593400" y="1505160"/>
            <a:ext cx="2048400" cy="3031920"/>
          </a:xfrm>
          <a:prstGeom prst="rect">
            <a:avLst/>
          </a:prstGeom>
          <a:noFill/>
          <a:ln w="9360">
            <a:solidFill>
              <a:srgbClr val="387F95"/>
            </a:solidFill>
            <a:round/>
          </a:ln>
        </p:spPr>
        <p:style>
          <a:lnRef idx="0">
            <a:scrgbClr r="0" g="0" b="0"/>
          </a:lnRef>
          <a:fillRef idx="0">
            <a:scrgbClr r="0" g="0" b="0"/>
          </a:fillRef>
          <a:effectRef idx="0">
            <a:scrgbClr r="0" g="0" b="0"/>
          </a:effectRef>
          <a:fontRef idx="minor"/>
        </p:style>
        <p:txBody>
          <a:bodyPr lIns="0" tIns="0" rIns="0" bIns="0" anchor="ctr"/>
          <a:lstStyle/>
          <a:p>
            <a:pPr marL="179280">
              <a:lnSpc>
                <a:spcPct val="120000"/>
              </a:lnSpc>
            </a:pPr>
            <a:endParaRPr lang="el-GR" sz="1400" b="0" strike="noStrike" spc="-1" dirty="0">
              <a:latin typeface="Arial"/>
            </a:endParaRPr>
          </a:p>
        </p:txBody>
      </p:sp>
      <p:pic>
        <p:nvPicPr>
          <p:cNvPr id="259" name="Picture 1"/>
          <p:cNvPicPr/>
          <p:nvPr/>
        </p:nvPicPr>
        <p:blipFill>
          <a:blip r:embed="rId3"/>
          <a:stretch/>
        </p:blipFill>
        <p:spPr>
          <a:xfrm>
            <a:off x="809640" y="655560"/>
            <a:ext cx="1656000" cy="1339560"/>
          </a:xfrm>
          <a:prstGeom prst="rect">
            <a:avLst/>
          </a:prstGeom>
          <a:solidFill>
            <a:srgbClr val="008CA3"/>
          </a:solidFill>
          <a:ln>
            <a:noFill/>
          </a:ln>
        </p:spPr>
      </p:pic>
      <p:pic>
        <p:nvPicPr>
          <p:cNvPr id="260" name="Picture 2"/>
          <p:cNvPicPr/>
          <p:nvPr/>
        </p:nvPicPr>
        <p:blipFill>
          <a:blip r:embed="rId4"/>
          <a:stretch/>
        </p:blipFill>
        <p:spPr>
          <a:xfrm>
            <a:off x="3624120" y="655560"/>
            <a:ext cx="1656000" cy="1339560"/>
          </a:xfrm>
          <a:prstGeom prst="rect">
            <a:avLst/>
          </a:prstGeom>
          <a:ln>
            <a:noFill/>
          </a:ln>
        </p:spPr>
      </p:pic>
      <p:pic>
        <p:nvPicPr>
          <p:cNvPr id="261" name="Picture 5"/>
          <p:cNvPicPr/>
          <p:nvPr/>
        </p:nvPicPr>
        <p:blipFill>
          <a:blip r:embed="rId5"/>
          <a:stretch/>
        </p:blipFill>
        <p:spPr>
          <a:xfrm>
            <a:off x="6438960" y="655560"/>
            <a:ext cx="1656000" cy="1339560"/>
          </a:xfrm>
          <a:prstGeom prst="rect">
            <a:avLst/>
          </a:prstGeom>
          <a:ln>
            <a:noFill/>
          </a:ln>
        </p:spPr>
      </p:pic>
      <p:pic>
        <p:nvPicPr>
          <p:cNvPr id="262" name="Google Shape;116;p19"/>
          <p:cNvPicPr/>
          <p:nvPr/>
        </p:nvPicPr>
        <p:blipFill>
          <a:blip r:embed="rId6"/>
          <a:stretch/>
        </p:blipFill>
        <p:spPr>
          <a:xfrm rot="16200000">
            <a:off x="-58320" y="3900240"/>
            <a:ext cx="1098000" cy="151920"/>
          </a:xfrm>
          <a:prstGeom prst="rect">
            <a:avLst/>
          </a:prstGeom>
          <a:ln>
            <a:noFill/>
          </a:ln>
        </p:spPr>
      </p:pic>
      <p:sp>
        <p:nvSpPr>
          <p:cNvPr id="2" name="TextBox 1"/>
          <p:cNvSpPr txBox="1"/>
          <p:nvPr/>
        </p:nvSpPr>
        <p:spPr>
          <a:xfrm>
            <a:off x="912651" y="1262343"/>
            <a:ext cx="1370789" cy="584775"/>
          </a:xfrm>
          <a:prstGeom prst="rect">
            <a:avLst/>
          </a:prstGeom>
          <a:solidFill>
            <a:srgbClr val="3CBBCC"/>
          </a:solidFill>
        </p:spPr>
        <p:txBody>
          <a:bodyPr wrap="square" rtlCol="0">
            <a:spAutoFit/>
          </a:bodyPr>
          <a:lstStyle/>
          <a:p>
            <a:pPr algn="ctr"/>
            <a:r>
              <a:rPr lang="el-GR" sz="1600" dirty="0">
                <a:solidFill>
                  <a:schemeClr val="bg1"/>
                </a:solidFill>
              </a:rPr>
              <a:t>Υπηρεσίες Δικτύωσης </a:t>
            </a:r>
            <a:endParaRPr lang="en-GB" sz="1600" dirty="0">
              <a:solidFill>
                <a:schemeClr val="bg1"/>
              </a:solidFill>
            </a:endParaRPr>
          </a:p>
        </p:txBody>
      </p:sp>
      <p:sp>
        <p:nvSpPr>
          <p:cNvPr id="3" name="TextBox 2"/>
          <p:cNvSpPr txBox="1"/>
          <p:nvPr/>
        </p:nvSpPr>
        <p:spPr>
          <a:xfrm>
            <a:off x="3734403" y="1320494"/>
            <a:ext cx="1429268" cy="523220"/>
          </a:xfrm>
          <a:prstGeom prst="rect">
            <a:avLst/>
          </a:prstGeom>
          <a:solidFill>
            <a:srgbClr val="4EB69F"/>
          </a:solidFill>
        </p:spPr>
        <p:txBody>
          <a:bodyPr wrap="square" rtlCol="0">
            <a:spAutoFit/>
          </a:bodyPr>
          <a:lstStyle/>
          <a:p>
            <a:pPr algn="ctr"/>
            <a:r>
              <a:rPr lang="el-GR" sz="1400" dirty="0">
                <a:solidFill>
                  <a:schemeClr val="bg1"/>
                </a:solidFill>
              </a:rPr>
              <a:t>Συμβουλευτικές Υπηρεσίες</a:t>
            </a:r>
            <a:endParaRPr lang="en-GB" sz="1400" dirty="0">
              <a:solidFill>
                <a:schemeClr val="bg1"/>
              </a:solidFill>
            </a:endParaRPr>
          </a:p>
        </p:txBody>
      </p:sp>
      <p:sp>
        <p:nvSpPr>
          <p:cNvPr id="4" name="TextBox 3"/>
          <p:cNvSpPr txBox="1"/>
          <p:nvPr/>
        </p:nvSpPr>
        <p:spPr>
          <a:xfrm>
            <a:off x="6526836" y="1312090"/>
            <a:ext cx="1463076" cy="646331"/>
          </a:xfrm>
          <a:prstGeom prst="rect">
            <a:avLst/>
          </a:prstGeom>
          <a:solidFill>
            <a:srgbClr val="387F95"/>
          </a:solidFill>
        </p:spPr>
        <p:txBody>
          <a:bodyPr wrap="square" rtlCol="0">
            <a:spAutoFit/>
          </a:bodyPr>
          <a:lstStyle/>
          <a:p>
            <a:pPr algn="ctr"/>
            <a:r>
              <a:rPr lang="en-US" sz="1200" dirty="0">
                <a:solidFill>
                  <a:schemeClr val="bg1"/>
                </a:solidFill>
              </a:rPr>
              <a:t> </a:t>
            </a:r>
            <a:r>
              <a:rPr lang="el-GR" sz="1200" dirty="0">
                <a:solidFill>
                  <a:schemeClr val="bg1"/>
                </a:solidFill>
              </a:rPr>
              <a:t>Υπηρεσίες Πληροφόρησης και Κατάρτισης</a:t>
            </a:r>
            <a:endParaRPr lang="en-GB" sz="1200" dirty="0">
              <a:solidFill>
                <a:schemeClr val="bg1"/>
              </a:solidFill>
            </a:endParaRPr>
          </a:p>
        </p:txBody>
      </p:sp>
      <p:sp>
        <p:nvSpPr>
          <p:cNvPr id="13" name="Rectangle 6">
            <a:extLst>
              <a:ext uri="{FF2B5EF4-FFF2-40B4-BE49-F238E27FC236}">
                <a16:creationId xmlns:a16="http://schemas.microsoft.com/office/drawing/2014/main" id="{20DEE966-55F1-F2E5-F6F5-6CAB3F83146D}"/>
              </a:ext>
            </a:extLst>
          </p:cNvPr>
          <p:cNvSpPr>
            <a:spLocks noChangeArrowheads="1"/>
          </p:cNvSpPr>
          <p:nvPr/>
        </p:nvSpPr>
        <p:spPr bwMode="auto">
          <a:xfrm>
            <a:off x="1006779" y="2240440"/>
            <a:ext cx="1877616"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sz="1400" i="0" u="none" strike="noStrike" cap="none" normalizeH="0" baseline="0" dirty="0">
                <a:ln>
                  <a:noFill/>
                </a:ln>
                <a:solidFill>
                  <a:schemeClr val="accent5">
                    <a:lumMod val="75000"/>
                  </a:schemeClr>
                </a:solidFill>
                <a:effectLst/>
                <a:latin typeface="Arial" panose="020B0604020202020204" pitchFamily="34" charset="0"/>
              </a:rPr>
              <a:t>Υποστήριξη στην ανάπτυξη διμερών συνεργασιών</a:t>
            </a:r>
            <a:endParaRPr kumimoji="0" lang="en-US" altLang="el-GR" sz="1400" i="0" u="none" strike="noStrike" cap="none" normalizeH="0" baseline="0" dirty="0">
              <a:ln>
                <a:noFill/>
              </a:ln>
              <a:solidFill>
                <a:schemeClr val="accent5">
                  <a:lumMod val="75000"/>
                </a:schemeClr>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l-GR" altLang="el-GR" sz="1400" i="0" u="none" strike="noStrike" cap="none" normalizeH="0" baseline="0" dirty="0">
              <a:ln>
                <a:noFill/>
              </a:ln>
              <a:solidFill>
                <a:schemeClr val="accent5">
                  <a:lumMod val="75000"/>
                </a:schemeClr>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l-GR" altLang="el-GR" sz="1400" i="0" u="none" strike="noStrike" cap="none" normalizeH="0" baseline="0" dirty="0">
                <a:ln>
                  <a:noFill/>
                </a:ln>
                <a:solidFill>
                  <a:schemeClr val="accent5">
                    <a:lumMod val="75000"/>
                  </a:schemeClr>
                </a:solidFill>
                <a:effectLst/>
                <a:latin typeface="Arial" panose="020B0604020202020204" pitchFamily="34" charset="0"/>
              </a:rPr>
              <a:t>Στήριξη συμμετοχής σε κοινότητες και δίκτυα εξειδικευμένης γνώσης</a:t>
            </a:r>
          </a:p>
        </p:txBody>
      </p:sp>
      <p:sp>
        <p:nvSpPr>
          <p:cNvPr id="14" name="Rectangle 7">
            <a:extLst>
              <a:ext uri="{FF2B5EF4-FFF2-40B4-BE49-F238E27FC236}">
                <a16:creationId xmlns:a16="http://schemas.microsoft.com/office/drawing/2014/main" id="{3B4E3E14-EF03-A826-0C91-509788E6100E}"/>
              </a:ext>
            </a:extLst>
          </p:cNvPr>
          <p:cNvSpPr>
            <a:spLocks noChangeArrowheads="1"/>
          </p:cNvSpPr>
          <p:nvPr/>
        </p:nvSpPr>
        <p:spPr bwMode="auto">
          <a:xfrm>
            <a:off x="3734402" y="2192892"/>
            <a:ext cx="2192998"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buFontTx/>
              <a:buChar char="•"/>
            </a:pPr>
            <a:r>
              <a:rPr lang="el-GR" altLang="el-GR" sz="1400" dirty="0">
                <a:solidFill>
                  <a:schemeClr val="accent5">
                    <a:lumMod val="75000"/>
                  </a:schemeClr>
                </a:solidFill>
                <a:latin typeface="Arial" panose="020B0604020202020204" pitchFamily="34" charset="0"/>
              </a:rPr>
              <a:t>Υποστήριξη πρόσβασης σε ευρωπαϊκά προγράμματα έρευνας και καινοτομίας</a:t>
            </a:r>
          </a:p>
          <a:p>
            <a:pPr eaLnBrk="0" fontAlgn="base" hangingPunct="0">
              <a:spcBef>
                <a:spcPct val="0"/>
              </a:spcBef>
              <a:spcAft>
                <a:spcPct val="0"/>
              </a:spcAft>
              <a:buFontTx/>
              <a:buChar char="•"/>
            </a:pPr>
            <a:r>
              <a:rPr lang="el-GR" altLang="el-GR" sz="1400" dirty="0">
                <a:solidFill>
                  <a:schemeClr val="accent5">
                    <a:lumMod val="75000"/>
                  </a:schemeClr>
                </a:solidFill>
                <a:latin typeface="Arial" panose="020B0604020202020204" pitchFamily="34" charset="0"/>
              </a:rPr>
              <a:t>Υπηρεσίες μεταφοράς τεχνολογίας</a:t>
            </a:r>
          </a:p>
          <a:p>
            <a:pPr eaLnBrk="0" fontAlgn="base" hangingPunct="0">
              <a:spcBef>
                <a:spcPct val="0"/>
              </a:spcBef>
              <a:spcAft>
                <a:spcPct val="0"/>
              </a:spcAft>
              <a:buFontTx/>
              <a:buChar char="•"/>
            </a:pPr>
            <a:r>
              <a:rPr lang="el-GR" altLang="el-GR" sz="1400" dirty="0">
                <a:solidFill>
                  <a:schemeClr val="accent5">
                    <a:lumMod val="75000"/>
                  </a:schemeClr>
                </a:solidFill>
                <a:latin typeface="Arial" panose="020B0604020202020204" pitchFamily="34" charset="0"/>
              </a:rPr>
              <a:t>Παροχή εργαλείων </a:t>
            </a:r>
            <a:r>
              <a:rPr lang="el-GR" altLang="el-GR" sz="1400" dirty="0" err="1">
                <a:solidFill>
                  <a:schemeClr val="accent5">
                    <a:lumMod val="75000"/>
                  </a:schemeClr>
                </a:solidFill>
                <a:latin typeface="Arial" panose="020B0604020202020204" pitchFamily="34" charset="0"/>
              </a:rPr>
              <a:t>αυτοδιάγνωσης</a:t>
            </a:r>
            <a:r>
              <a:rPr lang="el-GR" altLang="el-GR" sz="1400" dirty="0">
                <a:solidFill>
                  <a:schemeClr val="accent5">
                    <a:lumMod val="75000"/>
                  </a:schemeClr>
                </a:solidFill>
                <a:latin typeface="Arial" panose="020B0604020202020204" pitchFamily="34" charset="0"/>
              </a:rPr>
              <a:t> (</a:t>
            </a:r>
            <a:r>
              <a:rPr lang="el-GR" altLang="el-GR" sz="1400" dirty="0" err="1">
                <a:solidFill>
                  <a:schemeClr val="accent5">
                    <a:lumMod val="75000"/>
                  </a:schemeClr>
                </a:solidFill>
                <a:latin typeface="Arial" panose="020B0604020202020204" pitchFamily="34" charset="0"/>
              </a:rPr>
              <a:t>self-diagnostic</a:t>
            </a:r>
            <a:r>
              <a:rPr lang="el-GR" altLang="el-GR" sz="1400" dirty="0">
                <a:solidFill>
                  <a:schemeClr val="accent5">
                    <a:lumMod val="75000"/>
                  </a:schemeClr>
                </a:solidFill>
                <a:latin typeface="Arial" panose="020B0604020202020204" pitchFamily="34" charset="0"/>
              </a:rPr>
              <a:t> </a:t>
            </a:r>
            <a:r>
              <a:rPr lang="el-GR" altLang="el-GR" sz="1400" dirty="0" err="1">
                <a:solidFill>
                  <a:schemeClr val="accent5">
                    <a:lumMod val="75000"/>
                  </a:schemeClr>
                </a:solidFill>
                <a:latin typeface="Arial" panose="020B0604020202020204" pitchFamily="34" charset="0"/>
              </a:rPr>
              <a:t>tools</a:t>
            </a:r>
            <a:r>
              <a:rPr lang="el-GR" altLang="el-GR" sz="1400" dirty="0">
                <a:solidFill>
                  <a:schemeClr val="accent5">
                    <a:lumMod val="75000"/>
                  </a:schemeClr>
                </a:solidFill>
                <a:latin typeface="Arial" panose="020B0604020202020204" pitchFamily="34" charset="0"/>
              </a:rPr>
              <a:t>)</a:t>
            </a:r>
          </a:p>
        </p:txBody>
      </p:sp>
      <p:sp>
        <p:nvSpPr>
          <p:cNvPr id="16" name="Rectangle 9">
            <a:extLst>
              <a:ext uri="{FF2B5EF4-FFF2-40B4-BE49-F238E27FC236}">
                <a16:creationId xmlns:a16="http://schemas.microsoft.com/office/drawing/2014/main" id="{50AB91FF-BF23-6085-D05D-B911B0080DF0}"/>
              </a:ext>
            </a:extLst>
          </p:cNvPr>
          <p:cNvSpPr>
            <a:spLocks noChangeArrowheads="1"/>
          </p:cNvSpPr>
          <p:nvPr/>
        </p:nvSpPr>
        <p:spPr bwMode="auto">
          <a:xfrm>
            <a:off x="6584523" y="2119632"/>
            <a:ext cx="2107260" cy="2292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285750" eaLnBrk="0" fontAlgn="base" hangingPunct="0">
              <a:lnSpc>
                <a:spcPct val="100000"/>
              </a:lnSpc>
              <a:spcBef>
                <a:spcPct val="0"/>
              </a:spcBef>
              <a:spcAft>
                <a:spcPct val="0"/>
              </a:spcAft>
              <a:buClrTx/>
              <a:buSzTx/>
              <a:buFontTx/>
              <a:buChar char="•"/>
              <a:tabLst/>
            </a:pPr>
            <a:r>
              <a:rPr lang="el-GR" altLang="el-GR" sz="1300" dirty="0">
                <a:solidFill>
                  <a:schemeClr val="accent5">
                    <a:lumMod val="75000"/>
                  </a:schemeClr>
                </a:solidFill>
                <a:latin typeface="Arial" panose="020B0604020202020204" pitchFamily="34" charset="0"/>
              </a:rPr>
              <a:t>Υπηρεσίες ενημέρωσης και διάχυσης γνώσης</a:t>
            </a:r>
            <a:br>
              <a:rPr lang="el-GR" altLang="el-GR" sz="1300" dirty="0">
                <a:solidFill>
                  <a:schemeClr val="accent5">
                    <a:lumMod val="75000"/>
                  </a:schemeClr>
                </a:solidFill>
                <a:latin typeface="Arial" panose="020B0604020202020204" pitchFamily="34" charset="0"/>
              </a:rPr>
            </a:br>
            <a:r>
              <a:rPr lang="el-GR" altLang="el-GR" sz="1300" dirty="0">
                <a:solidFill>
                  <a:schemeClr val="accent5">
                    <a:lumMod val="75000"/>
                  </a:schemeClr>
                </a:solidFill>
                <a:latin typeface="Arial" panose="020B0604020202020204" pitchFamily="34" charset="0"/>
              </a:rPr>
              <a:t>(π.χ. </a:t>
            </a:r>
            <a:r>
              <a:rPr lang="el-GR" altLang="el-GR" sz="1300" dirty="0" err="1">
                <a:solidFill>
                  <a:schemeClr val="accent5">
                    <a:lumMod val="75000"/>
                  </a:schemeClr>
                </a:solidFill>
                <a:latin typeface="Arial" panose="020B0604020202020204" pitchFamily="34" charset="0"/>
              </a:rPr>
              <a:t>webinars</a:t>
            </a:r>
            <a:r>
              <a:rPr lang="el-GR" altLang="el-GR" sz="1300" dirty="0">
                <a:solidFill>
                  <a:schemeClr val="accent5">
                    <a:lumMod val="75000"/>
                  </a:schemeClr>
                </a:solidFill>
                <a:latin typeface="Arial" panose="020B0604020202020204" pitchFamily="34" charset="0"/>
              </a:rPr>
              <a:t>, </a:t>
            </a:r>
            <a:r>
              <a:rPr lang="el-GR" altLang="el-GR" sz="1300" dirty="0" err="1">
                <a:solidFill>
                  <a:schemeClr val="accent5">
                    <a:lumMod val="75000"/>
                  </a:schemeClr>
                </a:solidFill>
                <a:latin typeface="Arial" panose="020B0604020202020204" pitchFamily="34" charset="0"/>
              </a:rPr>
              <a:t>infodays</a:t>
            </a:r>
            <a:r>
              <a:rPr lang="el-GR" altLang="el-GR" sz="1300" dirty="0">
                <a:solidFill>
                  <a:schemeClr val="accent5">
                    <a:lumMod val="75000"/>
                  </a:schemeClr>
                </a:solidFill>
                <a:latin typeface="Arial" panose="020B0604020202020204" pitchFamily="34" charset="0"/>
              </a:rPr>
              <a:t>, ενημερωτικές εκδηλώσεις)</a:t>
            </a:r>
            <a:endParaRPr lang="en-US" altLang="el-GR" sz="1300" dirty="0">
              <a:solidFill>
                <a:schemeClr val="accent5">
                  <a:lumMod val="75000"/>
                </a:schemeClr>
              </a:solidFill>
              <a:latin typeface="Arial" panose="020B0604020202020204" pitchFamily="34" charset="0"/>
            </a:endParaRPr>
          </a:p>
          <a:p>
            <a:pPr marR="0" lvl="0" eaLnBrk="0" fontAlgn="base" hangingPunct="0">
              <a:lnSpc>
                <a:spcPct val="100000"/>
              </a:lnSpc>
              <a:spcBef>
                <a:spcPct val="0"/>
              </a:spcBef>
              <a:spcAft>
                <a:spcPct val="0"/>
              </a:spcAft>
              <a:buClrTx/>
              <a:buSzTx/>
              <a:tabLst/>
            </a:pPr>
            <a:endParaRPr lang="el-GR" altLang="el-GR" sz="1300" dirty="0">
              <a:solidFill>
                <a:schemeClr val="accent5">
                  <a:lumMod val="75000"/>
                </a:schemeClr>
              </a:solidFill>
              <a:latin typeface="Arial" panose="020B0604020202020204" pitchFamily="34" charset="0"/>
            </a:endParaRPr>
          </a:p>
          <a:p>
            <a:pPr marR="0" lvl="0" indent="-285750" eaLnBrk="0" fontAlgn="base" hangingPunct="0">
              <a:lnSpc>
                <a:spcPct val="100000"/>
              </a:lnSpc>
              <a:spcBef>
                <a:spcPct val="0"/>
              </a:spcBef>
              <a:spcAft>
                <a:spcPct val="0"/>
              </a:spcAft>
              <a:buClrTx/>
              <a:buSzTx/>
              <a:buFontTx/>
              <a:buChar char="•"/>
              <a:tabLst/>
            </a:pPr>
            <a:r>
              <a:rPr lang="el-GR" altLang="el-GR" sz="1300" dirty="0">
                <a:solidFill>
                  <a:schemeClr val="accent5">
                    <a:lumMod val="75000"/>
                  </a:schemeClr>
                </a:solidFill>
                <a:latin typeface="Arial" panose="020B0604020202020204" pitchFamily="34" charset="0"/>
              </a:rPr>
              <a:t>Υπηρεσίες εκπαίδευσης και κατάρτισης</a:t>
            </a:r>
            <a:br>
              <a:rPr lang="el-GR" altLang="el-GR" sz="1300" dirty="0">
                <a:solidFill>
                  <a:schemeClr val="accent5">
                    <a:lumMod val="75000"/>
                  </a:schemeClr>
                </a:solidFill>
                <a:latin typeface="Arial" panose="020B0604020202020204" pitchFamily="34" charset="0"/>
              </a:rPr>
            </a:br>
            <a:r>
              <a:rPr lang="el-GR" altLang="el-GR" sz="1300" dirty="0">
                <a:solidFill>
                  <a:schemeClr val="accent5">
                    <a:lumMod val="75000"/>
                  </a:schemeClr>
                </a:solidFill>
                <a:latin typeface="Arial" panose="020B0604020202020204" pitchFamily="34" charset="0"/>
              </a:rPr>
              <a:t>(π.χ. σεμινάρια, εργαστήρια)</a:t>
            </a:r>
          </a:p>
        </p:txBody>
      </p:sp>
    </p:spTree>
    <p:extLst>
      <p:ext uri="{BB962C8B-B14F-4D97-AF65-F5344CB8AC3E}">
        <p14:creationId xmlns:p14="http://schemas.microsoft.com/office/powerpoint/2010/main" val="1671897164"/>
      </p:ext>
    </p:extLst>
  </p:cSld>
  <p:clrMapOvr>
    <a:masterClrMapping/>
  </p:clrMapOvr>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7E1D29B4C7ED041BFD5358F9BB1B64E" ma:contentTypeVersion="11" ma:contentTypeDescription="Create a new document." ma:contentTypeScope="" ma:versionID="e6a34d1b3c5e41de4c32afa247841f18">
  <xsd:schema xmlns:xsd="http://www.w3.org/2001/XMLSchema" xmlns:xs="http://www.w3.org/2001/XMLSchema" xmlns:p="http://schemas.microsoft.com/office/2006/metadata/properties" xmlns:ns3="0b334e8f-eeb6-48a1-a330-fa84890b787f" targetNamespace="http://schemas.microsoft.com/office/2006/metadata/properties" ma:root="true" ma:fieldsID="6dcca3222ade49a32db182f369ab5e39" ns3:_="">
    <xsd:import namespace="0b334e8f-eeb6-48a1-a330-fa84890b787f"/>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LengthInSeconds"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334e8f-eeb6-48a1-a330-fa84890b78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_activity" ma:index="17" nillable="true" ma:displayName="_activity" ma:hidden="true" ma:internalName="_activity">
      <xsd:simpleType>
        <xsd:restriction base="dms:Not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0b334e8f-eeb6-48a1-a330-fa84890b787f" xsi:nil="true"/>
  </documentManagement>
</p:properties>
</file>

<file path=customXml/itemProps1.xml><?xml version="1.0" encoding="utf-8"?>
<ds:datastoreItem xmlns:ds="http://schemas.openxmlformats.org/officeDocument/2006/customXml" ds:itemID="{2D4CF931-F8E3-4233-B678-A821713684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334e8f-eeb6-48a1-a330-fa84890b78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68CE5E-E9F3-4E25-BBD5-A285B5936AC1}">
  <ds:schemaRefs>
    <ds:schemaRef ds:uri="http://schemas.microsoft.com/sharepoint/v3/contenttype/forms"/>
  </ds:schemaRefs>
</ds:datastoreItem>
</file>

<file path=customXml/itemProps3.xml><?xml version="1.0" encoding="utf-8"?>
<ds:datastoreItem xmlns:ds="http://schemas.openxmlformats.org/officeDocument/2006/customXml" ds:itemID="{E2BEB179-1579-4645-BE6D-443A6A16669A}">
  <ds:schemaRefs>
    <ds:schemaRef ds:uri="0b334e8f-eeb6-48a1-a330-fa84890b787f"/>
    <ds:schemaRef ds:uri="http://purl.org/dc/elements/1.1/"/>
    <ds:schemaRef ds:uri="http://schemas.openxmlformats.org/package/2006/metadata/core-properties"/>
    <ds:schemaRef ds:uri="http://www.w3.org/XML/1998/namespace"/>
    <ds:schemaRef ds:uri="http://schemas.microsoft.com/office/2006/documentManagement/types"/>
    <ds:schemaRef ds:uri="http://schemas.microsoft.com/office/2006/metadata/properties"/>
    <ds:schemaRef ds:uri="http://schemas.microsoft.com/office/infopath/2007/PartnerControl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5756</TotalTime>
  <Words>661</Words>
  <Application>Microsoft Office PowerPoint</Application>
  <PresentationFormat>Προβολή στην οθόνη (16:9)</PresentationFormat>
  <Paragraphs>118</Paragraphs>
  <Slides>13</Slides>
  <Notes>2</Notes>
  <HiddenSlides>0</HiddenSlides>
  <MMClips>0</MMClips>
  <ScaleCrop>false</ScaleCrop>
  <HeadingPairs>
    <vt:vector size="6" baseType="variant">
      <vt:variant>
        <vt:lpstr>Γραμματοσειρές που χρησιμοποιούνται</vt:lpstr>
      </vt:variant>
      <vt:variant>
        <vt:i4>5</vt:i4>
      </vt:variant>
      <vt:variant>
        <vt:lpstr>Θέμα</vt:lpstr>
      </vt:variant>
      <vt:variant>
        <vt:i4>2</vt:i4>
      </vt:variant>
      <vt:variant>
        <vt:lpstr>Τίτλοι διαφανειών</vt:lpstr>
      </vt:variant>
      <vt:variant>
        <vt:i4>13</vt:i4>
      </vt:variant>
    </vt:vector>
  </HeadingPairs>
  <TitlesOfParts>
    <vt:vector size="20" baseType="lpstr">
      <vt:lpstr>Arial</vt:lpstr>
      <vt:lpstr>Roboto</vt:lpstr>
      <vt:lpstr>Symbol</vt:lpstr>
      <vt:lpstr>Times New Roman</vt:lpstr>
      <vt:lpstr>Wingdings</vt:lpstr>
      <vt:lpstr>Office Theme</vt:lpstr>
      <vt:lpstr>Office Theme</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subject/>
  <dc:creator>Παναγιώτης Φραντζής</dc:creator>
  <dc:description/>
  <cp:lastModifiedBy>Garyfallia Tampaki</cp:lastModifiedBy>
  <cp:revision>436</cp:revision>
  <cp:lastPrinted>2022-02-01T10:31:12Z</cp:lastPrinted>
  <dcterms:modified xsi:type="dcterms:W3CDTF">2026-02-20T09:59:07Z</dcterms:modified>
  <dc:language>el-GR</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13</vt:i4>
  </property>
  <property fmtid="{D5CDD505-2E9C-101B-9397-08002B2CF9AE}" pid="8" name="PresentationFormat">
    <vt:lpwstr>Προβολή στην οθόνη (16:9)</vt:lpwstr>
  </property>
  <property fmtid="{D5CDD505-2E9C-101B-9397-08002B2CF9AE}" pid="9" name="ScaleCrop">
    <vt:bool>false</vt:bool>
  </property>
  <property fmtid="{D5CDD505-2E9C-101B-9397-08002B2CF9AE}" pid="10" name="ShareDoc">
    <vt:bool>false</vt:bool>
  </property>
  <property fmtid="{D5CDD505-2E9C-101B-9397-08002B2CF9AE}" pid="11" name="Slides">
    <vt:i4>14</vt:i4>
  </property>
  <property fmtid="{D5CDD505-2E9C-101B-9397-08002B2CF9AE}" pid="12" name="ContentTypeId">
    <vt:lpwstr>0x010100F7E1D29B4C7ED041BFD5358F9BB1B64E</vt:lpwstr>
  </property>
</Properties>
</file>