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1267" r:id="rId2"/>
    <p:sldId id="330" r:id="rId3"/>
    <p:sldId id="272" r:id="rId4"/>
    <p:sldId id="323" r:id="rId5"/>
    <p:sldId id="328" r:id="rId6"/>
    <p:sldId id="1268" r:id="rId7"/>
    <p:sldId id="329" r:id="rId8"/>
    <p:sldId id="280" r:id="rId9"/>
    <p:sldId id="1258" r:id="rId10"/>
    <p:sldId id="1257" r:id="rId11"/>
    <p:sldId id="1259" r:id="rId12"/>
    <p:sldId id="1260" r:id="rId13"/>
    <p:sldId id="1261" r:id="rId14"/>
    <p:sldId id="286" r:id="rId15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220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xandros" initials="AI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100B"/>
    <a:srgbClr val="646464"/>
    <a:srgbClr val="931680"/>
    <a:srgbClr val="908F8F"/>
    <a:srgbClr val="252523"/>
    <a:srgbClr val="ED7D31"/>
    <a:srgbClr val="1D1D1B"/>
    <a:srgbClr val="BD081C"/>
    <a:srgbClr val="A163CF"/>
    <a:srgbClr val="FFCC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9" autoAdjust="0"/>
    <p:restoredTop sz="85478" autoAdjust="0"/>
  </p:normalViewPr>
  <p:slideViewPr>
    <p:cSldViewPr snapToGrid="0">
      <p:cViewPr varScale="1">
        <p:scale>
          <a:sx n="97" d="100"/>
          <a:sy n="97" d="100"/>
        </p:scale>
        <p:origin x="1398" y="78"/>
      </p:cViewPr>
      <p:guideLst>
        <p:guide orient="horz" pos="2183"/>
        <p:guide pos="3817"/>
        <p:guide orient="horz" pos="220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160.40.10.100\liaison\2.%20&#933;&#955;&#953;&#954;&#972;%20&#928;&#961;&#959;&#946;&#959;&#955;&#942;&#962;\2024%20&#917;&#932;&#919;&#931;&#921;&#927;&#931;%20&#913;&#928;&#927;&#923;&#927;&#915;&#921;&#931;&#924;&#927;&#931;\&#913;&#960;&#959;&#955;&#959;&#947;&#953;&#963;&#956;&#972;&#962;%202024\&#927;&#953;&#954;&#959;&#957;&#959;&#956;&#953;&#954;&#940;%20&#963;&#964;&#959;&#953;&#967;&#949;&#943;&#945;\&#931;&#964;&#959;&#953;&#967;&#949;&#943;&#945;%20&#917;&#922;&#917;&#932;&#913;_2015%20-%20202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160.40.10.100\liaison\2.%20&#933;&#955;&#953;&#954;&#972;%20&#928;&#961;&#959;&#946;&#959;&#955;&#942;&#962;\2024%20&#917;&#932;&#919;&#931;&#921;&#927;&#931;%20&#913;&#928;&#927;&#923;&#927;&#915;&#921;&#931;&#924;&#927;&#931;\&#913;&#960;&#959;&#955;&#959;&#947;&#953;&#963;&#956;&#972;&#962;%202024\&#931;&#964;&#959;&#953;&#967;&#949;&#943;&#945;%20&#917;&#922;&#917;&#932;&#913;_2015%20-%202024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'[Στοιχεία ΕΚΕΤΑ_2015 - 2024.xlsx]2015-2022'!$F$7:$K$7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'[Στοιχεία ΕΚΕΤΑ_2015 - 2024.xlsx]2015-2022'!$F$8:$K$8</c:f>
              <c:numCache>
                <c:formatCode>General</c:formatCode>
                <c:ptCount val="6"/>
                <c:pt idx="0">
                  <c:v>1105</c:v>
                </c:pt>
                <c:pt idx="1">
                  <c:v>1291</c:v>
                </c:pt>
                <c:pt idx="2">
                  <c:v>1402</c:v>
                </c:pt>
                <c:pt idx="3">
                  <c:v>1525</c:v>
                </c:pt>
                <c:pt idx="4">
                  <c:v>1625</c:v>
                </c:pt>
                <c:pt idx="5">
                  <c:v>1604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F92-48B4-87B2-F8182306A13E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1841789712"/>
        <c:axId val="-1841785904"/>
      </c:lineChart>
      <c:catAx>
        <c:axId val="-1841789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-1841785904"/>
        <c:crosses val="autoZero"/>
        <c:auto val="1"/>
        <c:lblAlgn val="ctr"/>
        <c:lblOffset val="100"/>
        <c:noMultiLvlLbl val="0"/>
      </c:catAx>
      <c:valAx>
        <c:axId val="-184178590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-1841789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>
                <a:solidFill>
                  <a:sysClr val="windowText" lastClr="000000"/>
                </a:solidFill>
              </a:rPr>
              <a:t>Publications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9999F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999FF"/>
              </a:solidFill>
              <a:ln w="9525">
                <a:solidFill>
                  <a:srgbClr val="9999FF"/>
                </a:solidFill>
              </a:ln>
              <a:effectLst/>
            </c:spPr>
          </c:marker>
          <c:dLbls>
            <c:dLbl>
              <c:idx val="4"/>
              <c:spPr>
                <a:solidFill>
                  <a:sysClr val="window" lastClr="FFFFF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l-G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C2FF-450C-8742-69ACFB575C60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9999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l-G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C2FF-450C-8742-69ACFB575C6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'[Στοιχεία ΕΚΕΤΑ_2015 - 2024.xlsx]2015-2022'!$B$96:$G$96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'[Στοιχεία ΕΚΕΤΑ_2015 - 2024.xlsx]2015-2022'!$B$97:$G$97</c:f>
              <c:numCache>
                <c:formatCode>General</c:formatCode>
                <c:ptCount val="6"/>
                <c:pt idx="0">
                  <c:v>878</c:v>
                </c:pt>
                <c:pt idx="1">
                  <c:v>724</c:v>
                </c:pt>
                <c:pt idx="2">
                  <c:v>917</c:v>
                </c:pt>
                <c:pt idx="3">
                  <c:v>878</c:v>
                </c:pt>
                <c:pt idx="4">
                  <c:v>968</c:v>
                </c:pt>
                <c:pt idx="5">
                  <c:v>951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2FF-450C-8742-69ACFB575C6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1841783728"/>
        <c:axId val="-1841793520"/>
      </c:lineChart>
      <c:catAx>
        <c:axId val="-1841783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-1841793520"/>
        <c:crosses val="autoZero"/>
        <c:auto val="1"/>
        <c:lblAlgn val="ctr"/>
        <c:lblOffset val="100"/>
        <c:noMultiLvlLbl val="0"/>
      </c:catAx>
      <c:valAx>
        <c:axId val="-1841793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-1841783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>
                <a:solidFill>
                  <a:schemeClr val="tx1"/>
                </a:solidFill>
              </a:rPr>
              <a:t>Citations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dLbls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l-G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2B84-489D-9AA7-53F46AF2827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CE976005-CFCA-4FA6-8C68-6E15C1AD6948}" type="VALUE">
                      <a:rPr lang="en-US">
                        <a:solidFill>
                          <a:srgbClr val="C00000"/>
                        </a:solidFill>
                      </a:rPr>
                      <a:pPr/>
                      <a:t>[VALUE]</a:t>
                    </a:fld>
                    <a:endParaRPr lang="el-GR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B84-489D-9AA7-53F46AF282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'[Στοιχεία ΕΚΕΤΑ_2015 - 2024.xlsx]2015-2022'!$B$99:$G$99</c:f>
              <c:numCache>
                <c:formatCode>General</c:formatCode>
                <c:ptCount val="6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</c:numCache>
            </c:numRef>
          </c:cat>
          <c:val>
            <c:numRef>
              <c:f>'[Στοιχεία ΕΚΕΤΑ_2015 - 2024.xlsx]2015-2022'!$B$100:$G$100</c:f>
              <c:numCache>
                <c:formatCode>#,##0</c:formatCode>
                <c:ptCount val="6"/>
                <c:pt idx="0">
                  <c:v>13888</c:v>
                </c:pt>
                <c:pt idx="1">
                  <c:v>14489</c:v>
                </c:pt>
                <c:pt idx="2">
                  <c:v>19905</c:v>
                </c:pt>
                <c:pt idx="3">
                  <c:v>20726</c:v>
                </c:pt>
                <c:pt idx="4">
                  <c:v>20777</c:v>
                </c:pt>
                <c:pt idx="5">
                  <c:v>25232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B84-489D-9AA7-53F46AF282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841786448"/>
        <c:axId val="-1841783184"/>
      </c:lineChart>
      <c:catAx>
        <c:axId val="-1841786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-1841783184"/>
        <c:crosses val="autoZero"/>
        <c:auto val="1"/>
        <c:lblAlgn val="ctr"/>
        <c:lblOffset val="100"/>
        <c:noMultiLvlLbl val="0"/>
      </c:catAx>
      <c:valAx>
        <c:axId val="-1841783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-1841786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94D2A-3AF5-4736-BA0E-A690985A3821}" type="datetimeFigureOut">
              <a:rPr lang="el-GR" smtClean="0"/>
              <a:t>24/2/2026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39BE3-73B3-49F1-9DE5-9345FB56A1A4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67868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E39BE3-73B3-49F1-9DE5-9345FB56A1A4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72922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spcBef>
                <a:spcPct val="0"/>
              </a:spcBef>
              <a:buClr>
                <a:srgbClr val="FF0000"/>
              </a:buClr>
            </a:pPr>
            <a:endParaRPr lang="el-GR" altLang="el-GR" sz="1200" dirty="0">
              <a:latin typeface="Bahnschrift Light SemiCondensed" panose="020B0502040204020203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l-GR" altLang="el-GR" sz="1200" dirty="0">
              <a:latin typeface="Bahnschrift Light SemiCondensed" panose="020B0502040204020203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l-GR" altLang="el-GR" sz="1200" dirty="0">
              <a:latin typeface="Bahnschrift Light SemiCondensed" panose="020B0502040204020203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l-GR" altLang="el-GR" sz="1200" dirty="0">
              <a:latin typeface="Bahnschrift Light SemiCondensed" panose="020B0502040204020203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l-GR" sz="1200" dirty="0">
              <a:latin typeface="Bahnschrift Light SemiCondensed" panose="020B0502040204020203" pitchFamily="34" charset="0"/>
              <a:cs typeface="Arial" panose="020B0604020202020204" pitchFamily="34" charset="0"/>
            </a:endParaRPr>
          </a:p>
          <a:p>
            <a:r>
              <a:rPr lang="en-US" dirty="0"/>
              <a:t> 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E39BE3-73B3-49F1-9DE5-9345FB56A1A4}" type="slidenum">
              <a:rPr lang="el-GR" smtClean="0"/>
              <a:t>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71698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E39BE3-73B3-49F1-9DE5-9345FB56A1A4}" type="slidenum">
              <a:rPr lang="el-GR" smtClean="0"/>
              <a:t>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83166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39BE3-73B3-49F1-9DE5-9345FB56A1A4}" type="slidenum">
              <a:rPr lang="el-GR" smtClean="0"/>
              <a:t>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46355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E39BE3-73B3-49F1-9DE5-9345FB56A1A4}" type="slidenum">
              <a:rPr lang="el-GR" smtClean="0"/>
              <a:t>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2851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E39BE3-73B3-49F1-9DE5-9345FB56A1A4}" type="slidenum">
              <a:rPr lang="el-GR" smtClean="0"/>
              <a:t>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033542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E39BE3-73B3-49F1-9DE5-9345FB56A1A4}" type="slidenum">
              <a:rPr lang="el-GR" smtClean="0"/>
              <a:t>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15458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E39BE3-73B3-49F1-9DE5-9345FB56A1A4}" type="slidenum">
              <a:rPr lang="el-GR" smtClean="0"/>
              <a:t>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99249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E39BE3-73B3-49F1-9DE5-9345FB56A1A4}" type="slidenum">
              <a:rPr lang="el-GR" smtClean="0"/>
              <a:t>14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53189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D228D-231F-459B-A8AC-1F610D6CF6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7BF738-AC4F-4B6A-AAA2-61BF99DE99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5C15F0-18BE-455B-969B-D670B7F95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77D1-8BE2-4F2E-9AF6-89300824B5ED}" type="datetimeFigureOut">
              <a:rPr lang="el-GR" smtClean="0"/>
              <a:t>24/2/2026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2AAE6-2597-414C-94BF-0F318D59A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90243-BFDD-4F84-8904-B7757505A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807F-C6B4-4F69-907C-8D8F74CEE4C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89960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4DAFF-0A87-4973-B586-278940D8E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3F3002-5BA8-4C22-9E3D-2DEAD08962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279F8-43C3-46A7-895B-EDE2C1CDE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77D1-8BE2-4F2E-9AF6-89300824B5ED}" type="datetimeFigureOut">
              <a:rPr lang="el-GR" smtClean="0"/>
              <a:t>24/2/2026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EB06EF-FBEF-466A-A7C8-A28110567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E97E5-4DBE-4C3F-A7F9-11C2CE51A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807F-C6B4-4F69-907C-8D8F74CEE4C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10810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9BB26C-0F48-4146-94CC-E4A4A79C37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30D4BB-B2C8-4940-BAA3-3D9837FB10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1E4A6-5393-4B7F-AABA-853931A7B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77D1-8BE2-4F2E-9AF6-89300824B5ED}" type="datetimeFigureOut">
              <a:rPr lang="el-GR" smtClean="0"/>
              <a:t>24/2/2026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035422-D877-4ACE-8239-151153F85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918914-7F33-40E7-A298-EDB85FE43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807F-C6B4-4F69-907C-8D8F74CEE4C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4724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25E16-4585-4E75-9D21-46E326A8B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A74F5E-AC3B-4DCB-970A-B8875A2FC3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B0F2E6-94BE-4B61-8BE3-EE4544F6D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77D1-8BE2-4F2E-9AF6-89300824B5ED}" type="datetimeFigureOut">
              <a:rPr lang="el-GR" smtClean="0"/>
              <a:t>24/2/2026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50282D-FCCE-4799-A5FA-5F5EAD41E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AD022F-CB89-46C7-9C4A-3F61A86E4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807F-C6B4-4F69-907C-8D8F74CEE4C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47216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078BA-4122-4C05-8730-D3238B2ED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5D2558-B84C-4FB1-831E-06898038AA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4EAF5A-4EC6-4140-85C2-161A539B6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77D1-8BE2-4F2E-9AF6-89300824B5ED}" type="datetimeFigureOut">
              <a:rPr lang="el-GR" smtClean="0"/>
              <a:t>24/2/2026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D1F66D-BA3A-4CFE-9CB6-071B5EF66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C91495-F6A8-40B9-8659-CA2273170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807F-C6B4-4F69-907C-8D8F74CEE4C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6741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9ACBA-0B74-4B8D-8437-DC77747A5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CBA080-5176-4EF5-8EF6-E5D1CC9639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4C8EC3-ECD2-4EF1-9410-D9A959E47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5B35B5-F529-420B-A341-4D60B3DC5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77D1-8BE2-4F2E-9AF6-89300824B5ED}" type="datetimeFigureOut">
              <a:rPr lang="el-GR" smtClean="0"/>
              <a:t>24/2/2026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750E33-AF69-4D5B-BDF7-A4194EFD5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AEA96C-E8FE-45F6-B5FE-435584FF6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807F-C6B4-4F69-907C-8D8F74CEE4C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2156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B417F-2563-4E37-9104-8EDE30CAD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74963C-9676-4D2F-8F85-43C8BE055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85F0FB-7FA7-4C94-99C0-398918782A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70124F-CDCB-4B64-B710-3544B289A8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269043-F263-44F1-B4FD-96D42E412E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67F990-5E53-482F-ACD5-F556121D6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77D1-8BE2-4F2E-9AF6-89300824B5ED}" type="datetimeFigureOut">
              <a:rPr lang="el-GR" smtClean="0"/>
              <a:t>24/2/2026</a:t>
            </a:fld>
            <a:endParaRPr lang="el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1B8D60-833E-45C0-B9F9-CD263AFFE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732CD1-5FE8-49D3-92D7-56EA84427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807F-C6B4-4F69-907C-8D8F74CEE4C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16641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6DA3D-031C-4DC0-9E8F-4DB53E77F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B1A62E-2923-4DCF-947F-45FB8FDAC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77D1-8BE2-4F2E-9AF6-89300824B5ED}" type="datetimeFigureOut">
              <a:rPr lang="el-GR" smtClean="0"/>
              <a:t>24/2/2026</a:t>
            </a:fld>
            <a:endParaRPr lang="el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3925F1-CDFB-4562-AB73-C681CC3D0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1F8F07-FAAF-4EEA-AFD9-E880A37A1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807F-C6B4-4F69-907C-8D8F74CEE4C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06653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4E0C14-5D8D-4DD4-9793-FDC1CBD3B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77D1-8BE2-4F2E-9AF6-89300824B5ED}" type="datetimeFigureOut">
              <a:rPr lang="el-GR" smtClean="0"/>
              <a:t>24/2/2026</a:t>
            </a:fld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863D9C-3144-4C46-8711-78A225479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8C98C1-FB55-4744-9BB2-4FEDFEBB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807F-C6B4-4F69-907C-8D8F74CEE4C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50428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08067-0D83-422D-B0CE-7444376B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D5158F-F632-443E-BE8A-C02FE2CBB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46E658-1F1D-4084-904C-4ECA0DEC88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05558E-E883-46BA-93F2-CB5EC8857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77D1-8BE2-4F2E-9AF6-89300824B5ED}" type="datetimeFigureOut">
              <a:rPr lang="el-GR" smtClean="0"/>
              <a:t>24/2/2026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43A8FF-B77F-4CE5-9F43-808EA3D2E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E60DA-DB8B-4039-9CEE-55F6614F9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807F-C6B4-4F69-907C-8D8F74CEE4C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56623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C3E87-81AB-4F63-B159-2E19803A3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D45281-BBBE-479F-819E-55EA7C8E03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5AFDA2-CEBF-4E9B-BB24-AF5DCE8630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EB38FF-6F04-465D-8693-43AE5AC2D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77D1-8BE2-4F2E-9AF6-89300824B5ED}" type="datetimeFigureOut">
              <a:rPr lang="el-GR" smtClean="0"/>
              <a:t>24/2/2026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ACF488-1312-4661-9AD6-EA8A1BE87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23A137-D390-4434-9562-317F29758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C807F-C6B4-4F69-907C-8D8F74CEE4C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66682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67CB63-1033-45B2-9DA3-463B3C095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CE4B0D-AFCF-418D-887A-3E17B9F5C7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5E498-523E-4BA0-8FF4-DA80309908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C77D1-8BE2-4F2E-9AF6-89300824B5ED}" type="datetimeFigureOut">
              <a:rPr lang="el-GR" smtClean="0"/>
              <a:t>24/2/2026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AC19C9-E2C1-4CF7-A9F0-75C6B74D69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6F60C-B4C4-4E28-B2C7-176A68C746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C807F-C6B4-4F69-907C-8D8F74CEE4C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0592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hyperlink" Target="https://marie-sklodowska-curie-actions.ec.europa.eu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arie-sklodowska-curie-actions.ec.europa.e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75D3F4F-1FE2-467A-8FC4-BE787ADEFC03}"/>
              </a:ext>
            </a:extLst>
          </p:cNvPr>
          <p:cNvCxnSpPr/>
          <p:nvPr/>
        </p:nvCxnSpPr>
        <p:spPr>
          <a:xfrm>
            <a:off x="6370320" y="1752600"/>
            <a:ext cx="0" cy="3352800"/>
          </a:xfrm>
          <a:prstGeom prst="line">
            <a:avLst/>
          </a:prstGeom>
          <a:ln w="19050">
            <a:solidFill>
              <a:srgbClr val="AE0F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E557B264-B78D-4AEF-97C0-BBD952EC756C}"/>
              </a:ext>
            </a:extLst>
          </p:cNvPr>
          <p:cNvSpPr txBox="1"/>
          <p:nvPr/>
        </p:nvSpPr>
        <p:spPr>
          <a:xfrm>
            <a:off x="7340610" y="2459504"/>
            <a:ext cx="405487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AE0F0B"/>
                </a:solidFill>
                <a:latin typeface="+mj-lt"/>
              </a:rPr>
              <a:t>RESEARCH</a:t>
            </a:r>
            <a:endParaRPr lang="el-GR" sz="4400" dirty="0">
              <a:solidFill>
                <a:srgbClr val="AE0F0B"/>
              </a:solidFill>
              <a:latin typeface="+mj-lt"/>
            </a:endParaRPr>
          </a:p>
          <a:p>
            <a:pPr algn="ctr"/>
            <a:r>
              <a:rPr lang="en-US" sz="4400" dirty="0">
                <a:solidFill>
                  <a:srgbClr val="AE0F0B"/>
                </a:solidFill>
                <a:latin typeface="+mj-lt"/>
              </a:rPr>
              <a:t>DEVELOPMENT</a:t>
            </a:r>
            <a:endParaRPr lang="el-GR" sz="4400" dirty="0">
              <a:solidFill>
                <a:srgbClr val="AE0F0B"/>
              </a:solidFill>
              <a:latin typeface="+mj-lt"/>
            </a:endParaRPr>
          </a:p>
          <a:p>
            <a:pPr algn="ctr"/>
            <a:r>
              <a:rPr lang="en-US" sz="4400" dirty="0">
                <a:solidFill>
                  <a:srgbClr val="AE0F0B"/>
                </a:solidFill>
                <a:latin typeface="+mj-lt"/>
              </a:rPr>
              <a:t>INNOVATION</a:t>
            </a:r>
            <a:endParaRPr lang="el-GR" sz="4400" dirty="0">
              <a:solidFill>
                <a:srgbClr val="AE0F0B"/>
              </a:solidFill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FBBEC9-3FAE-4E1B-B631-8A2378B03D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52" y="2692906"/>
            <a:ext cx="4989586" cy="147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00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3CC8BF-A63B-43EE-A4BB-24EFEC8D9B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06" y="6329404"/>
            <a:ext cx="1422294" cy="4196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DB351F-ECD2-400D-937B-1A2E8FCF24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34" y="1225670"/>
            <a:ext cx="4406660" cy="440666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0A1734F-F02E-4866-A71C-2E57BEFEB881}"/>
              </a:ext>
            </a:extLst>
          </p:cNvPr>
          <p:cNvSpPr/>
          <p:nvPr/>
        </p:nvSpPr>
        <p:spPr>
          <a:xfrm>
            <a:off x="5411638" y="1720840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646464"/>
                </a:solidFill>
              </a:rPr>
              <a:t>Research Advisors in Action - NCPs Cooperation for Excellence</a:t>
            </a:r>
          </a:p>
          <a:p>
            <a:r>
              <a:rPr lang="en-US" sz="2400" dirty="0">
                <a:solidFill>
                  <a:srgbClr val="646464"/>
                </a:solidFill>
              </a:rPr>
              <a:t>The central objective of the RADIANCE project is to facilitate the transnational cooperation between National Contact Points of the </a:t>
            </a:r>
            <a:r>
              <a:rPr lang="en-US" sz="2400" dirty="0">
                <a:solidFill>
                  <a:srgbClr val="646464"/>
                </a:solidFill>
                <a:hlinkClick r:id="rId4" tooltip="(opens in a new window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Marie </a:t>
            </a:r>
            <a:r>
              <a:rPr lang="en-US" sz="2400" dirty="0" err="1">
                <a:solidFill>
                  <a:srgbClr val="646464"/>
                </a:solidFill>
                <a:hlinkClick r:id="rId4" tooltip="(opens in a new window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Skłodowska</a:t>
            </a:r>
            <a:r>
              <a:rPr lang="en-US" sz="2400" dirty="0">
                <a:solidFill>
                  <a:srgbClr val="646464"/>
                </a:solidFill>
                <a:hlinkClick r:id="rId4" tooltip="(opens in a new window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-Curie Actions</a:t>
            </a:r>
            <a:r>
              <a:rPr lang="en-US" sz="2400" dirty="0">
                <a:solidFill>
                  <a:srgbClr val="646464"/>
                </a:solidFill>
              </a:rPr>
              <a:t> (MSCA) in order to achieve a consistent and harmonized level of NCP support for applicants.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E67738-A136-4A1A-BB04-CDDB2CCD19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41" t="6917" r="1651" b="4403"/>
          <a:stretch/>
        </p:blipFill>
        <p:spPr>
          <a:xfrm>
            <a:off x="350838" y="247781"/>
            <a:ext cx="11717517" cy="6081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5867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3CC8BF-A63B-43EE-A4BB-24EFEC8D9B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06" y="6329404"/>
            <a:ext cx="1422294" cy="4196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3F9770-764C-4342-B609-3FD10334C4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0" t="10190" r="1155" b="7707"/>
          <a:stretch/>
        </p:blipFill>
        <p:spPr>
          <a:xfrm>
            <a:off x="238664" y="448574"/>
            <a:ext cx="11714672" cy="563066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214B947E-55AD-48D9-805F-56279581D59B}"/>
              </a:ext>
            </a:extLst>
          </p:cNvPr>
          <p:cNvSpPr/>
          <p:nvPr/>
        </p:nvSpPr>
        <p:spPr>
          <a:xfrm>
            <a:off x="6167888" y="2273428"/>
            <a:ext cx="2001328" cy="1980955"/>
          </a:xfrm>
          <a:prstGeom prst="ellipse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4754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3CC8BF-A63B-43EE-A4BB-24EFEC8D9B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06" y="6329404"/>
            <a:ext cx="1422294" cy="41965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F07AB5B-162A-4FBF-A8EC-242ECAA1F4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534" t="13207" r="24787" b="3774"/>
          <a:stretch/>
        </p:blipFill>
        <p:spPr>
          <a:xfrm>
            <a:off x="3234906" y="486122"/>
            <a:ext cx="5934973" cy="569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87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3CC8BF-A63B-43EE-A4BB-24EFEC8D9B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06" y="6329404"/>
            <a:ext cx="1422294" cy="4196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FB27FDD-B09F-44FA-8997-F4F1FC4024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0" t="6666" r="873" b="3773"/>
          <a:stretch/>
        </p:blipFill>
        <p:spPr>
          <a:xfrm>
            <a:off x="225724" y="108945"/>
            <a:ext cx="11740552" cy="614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528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40C0B20-872C-47F2-A46D-CFE1EDC3028C}"/>
              </a:ext>
            </a:extLst>
          </p:cNvPr>
          <p:cNvCxnSpPr/>
          <p:nvPr/>
        </p:nvCxnSpPr>
        <p:spPr>
          <a:xfrm>
            <a:off x="3735895" y="4245468"/>
            <a:ext cx="8805333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3FBC2D0C-A658-4C0D-8F39-27B5DF62D1AA}"/>
              </a:ext>
            </a:extLst>
          </p:cNvPr>
          <p:cNvSpPr txBox="1"/>
          <p:nvPr/>
        </p:nvSpPr>
        <p:spPr>
          <a:xfrm>
            <a:off x="2875533" y="3837969"/>
            <a:ext cx="724579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646464"/>
                </a:solidFill>
              </a:rPr>
              <a:t>Dr Evangelia Perperi</a:t>
            </a:r>
            <a:r>
              <a:rPr lang="el-GR" sz="2200" b="1" dirty="0">
                <a:solidFill>
                  <a:srgbClr val="646464"/>
                </a:solidFill>
              </a:rPr>
              <a:t>  </a:t>
            </a:r>
          </a:p>
          <a:p>
            <a:pPr algn="ctr"/>
            <a:r>
              <a:rPr lang="en-US" sz="2200" b="1" dirty="0">
                <a:solidFill>
                  <a:srgbClr val="646464"/>
                </a:solidFill>
              </a:rPr>
              <a:t>MSCA NCP</a:t>
            </a:r>
          </a:p>
          <a:p>
            <a:pPr algn="ctr"/>
            <a:r>
              <a:rPr lang="en-US" sz="2200" b="1" dirty="0">
                <a:solidFill>
                  <a:srgbClr val="646464"/>
                </a:solidFill>
              </a:rPr>
              <a:t>Head of Extroversion and Mobility Directorate</a:t>
            </a:r>
            <a:r>
              <a:rPr lang="el-GR" sz="2200" b="1" dirty="0">
                <a:solidFill>
                  <a:srgbClr val="646464"/>
                </a:solidFill>
              </a:rPr>
              <a:t> </a:t>
            </a:r>
          </a:p>
          <a:p>
            <a:pPr algn="ctr"/>
            <a:r>
              <a:rPr lang="en-US" sz="2200" dirty="0">
                <a:solidFill>
                  <a:srgbClr val="0070C0"/>
                </a:solidFill>
              </a:rPr>
              <a:t>eperperi@certh.gr</a:t>
            </a:r>
            <a:endParaRPr lang="el-GR" sz="2200" dirty="0">
              <a:solidFill>
                <a:srgbClr val="0070C0"/>
              </a:solidFill>
            </a:endParaRPr>
          </a:p>
          <a:p>
            <a:pPr algn="ctr"/>
            <a:r>
              <a:rPr lang="en-US" sz="2200" b="1" dirty="0">
                <a:solidFill>
                  <a:srgbClr val="646464"/>
                </a:solidFill>
              </a:rPr>
              <a:t>(+30) </a:t>
            </a:r>
            <a:r>
              <a:rPr lang="el-GR" sz="2200" b="1" dirty="0">
                <a:solidFill>
                  <a:srgbClr val="646464"/>
                </a:solidFill>
              </a:rPr>
              <a:t>2310 498126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57C9331-238E-4D4C-AB06-47B25A8CA0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00" y="6055200"/>
            <a:ext cx="1830186" cy="540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D944D3B-05FD-4EA4-89EB-E18CECFD695E}"/>
              </a:ext>
            </a:extLst>
          </p:cNvPr>
          <p:cNvSpPr txBox="1"/>
          <p:nvPr/>
        </p:nvSpPr>
        <p:spPr>
          <a:xfrm>
            <a:off x="2337325" y="661216"/>
            <a:ext cx="832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AE0F0B"/>
                </a:solidFill>
                <a:latin typeface="+mj-lt"/>
              </a:rPr>
              <a:t>Thank you for your attention</a:t>
            </a:r>
            <a:r>
              <a:rPr lang="el-GR" sz="4400" dirty="0">
                <a:solidFill>
                  <a:srgbClr val="AE0F0B"/>
                </a:solidFill>
                <a:latin typeface="+mj-lt"/>
              </a:rPr>
              <a:t>!</a:t>
            </a:r>
          </a:p>
        </p:txBody>
      </p:sp>
      <p:pic>
        <p:nvPicPr>
          <p:cNvPr id="6" name="Picture 2" descr="Evangelia Perperi">
            <a:extLst>
              <a:ext uri="{FF2B5EF4-FFF2-40B4-BE49-F238E27FC236}">
                <a16:creationId xmlns:a16="http://schemas.microsoft.com/office/drawing/2014/main" id="{130D5384-A626-4A59-B3F2-129DADA53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929" y="1681813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612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2927EFC-AF46-4270-8CC7-D3590014C849}"/>
              </a:ext>
            </a:extLst>
          </p:cNvPr>
          <p:cNvCxnSpPr>
            <a:cxnSpLocks/>
          </p:cNvCxnSpPr>
          <p:nvPr/>
        </p:nvCxnSpPr>
        <p:spPr>
          <a:xfrm flipH="1">
            <a:off x="478340" y="898578"/>
            <a:ext cx="11440160" cy="0"/>
          </a:xfrm>
          <a:prstGeom prst="line">
            <a:avLst/>
          </a:prstGeom>
          <a:ln w="19050">
            <a:solidFill>
              <a:srgbClr val="AE0F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BA87BA0-9A60-46CC-A169-1AE668BD8546}"/>
              </a:ext>
            </a:extLst>
          </p:cNvPr>
          <p:cNvSpPr txBox="1"/>
          <p:nvPr/>
        </p:nvSpPr>
        <p:spPr>
          <a:xfrm>
            <a:off x="458106" y="226847"/>
            <a:ext cx="9884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AE0F0B"/>
                </a:solidFill>
                <a:latin typeface="+mj-lt"/>
                <a:cs typeface="Arial" panose="020B0604020202020204" pitchFamily="34" charset="0"/>
              </a:rPr>
              <a:t>Institutes</a:t>
            </a:r>
            <a:endParaRPr lang="el-GR" sz="3600" dirty="0">
              <a:solidFill>
                <a:srgbClr val="AE0F0B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40C0B20-872C-47F2-A46D-CFE1EDC3028C}"/>
              </a:ext>
            </a:extLst>
          </p:cNvPr>
          <p:cNvCxnSpPr/>
          <p:nvPr/>
        </p:nvCxnSpPr>
        <p:spPr>
          <a:xfrm>
            <a:off x="889000" y="1549402"/>
            <a:ext cx="8805333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A766E49-EB1E-44A7-A5D1-1536327E9A4C}"/>
              </a:ext>
            </a:extLst>
          </p:cNvPr>
          <p:cNvCxnSpPr/>
          <p:nvPr/>
        </p:nvCxnSpPr>
        <p:spPr>
          <a:xfrm>
            <a:off x="889000" y="1315478"/>
            <a:ext cx="8805333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>
            <a:extLst>
              <a:ext uri="{FF2B5EF4-FFF2-40B4-BE49-F238E27FC236}">
                <a16:creationId xmlns:a16="http://schemas.microsoft.com/office/drawing/2014/main" id="{5085041A-4B1D-45D7-86F3-5284490174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916" y="2679282"/>
            <a:ext cx="1850167" cy="1764000"/>
          </a:xfrm>
          <a:prstGeom prst="rect">
            <a:avLst/>
          </a:prstGeom>
        </p:spPr>
      </p:pic>
      <p:sp>
        <p:nvSpPr>
          <p:cNvPr id="58" name="Freeform 5">
            <a:extLst>
              <a:ext uri="{FF2B5EF4-FFF2-40B4-BE49-F238E27FC236}">
                <a16:creationId xmlns:a16="http://schemas.microsoft.com/office/drawing/2014/main" id="{42CB81CF-929B-4596-88EA-7B00FB993B1E}"/>
              </a:ext>
            </a:extLst>
          </p:cNvPr>
          <p:cNvSpPr>
            <a:spLocks noChangeAspect="1"/>
          </p:cNvSpPr>
          <p:nvPr/>
        </p:nvSpPr>
        <p:spPr bwMode="auto">
          <a:xfrm>
            <a:off x="3624823" y="933282"/>
            <a:ext cx="2764182" cy="2184116"/>
          </a:xfrm>
          <a:custGeom>
            <a:avLst/>
            <a:gdLst>
              <a:gd name="T0" fmla="*/ 285 w 559"/>
              <a:gd name="T1" fmla="*/ 442 h 442"/>
              <a:gd name="T2" fmla="*/ 210 w 559"/>
              <a:gd name="T3" fmla="*/ 415 h 442"/>
              <a:gd name="T4" fmla="*/ 145 w 559"/>
              <a:gd name="T5" fmla="*/ 335 h 442"/>
              <a:gd name="T6" fmla="*/ 79 w 559"/>
              <a:gd name="T7" fmla="*/ 379 h 442"/>
              <a:gd name="T8" fmla="*/ 3 w 559"/>
              <a:gd name="T9" fmla="*/ 355 h 442"/>
              <a:gd name="T10" fmla="*/ 0 w 559"/>
              <a:gd name="T11" fmla="*/ 350 h 442"/>
              <a:gd name="T12" fmla="*/ 492 w 559"/>
              <a:gd name="T13" fmla="*/ 0 h 442"/>
              <a:gd name="T14" fmla="*/ 495 w 559"/>
              <a:gd name="T15" fmla="*/ 1 h 442"/>
              <a:gd name="T16" fmla="*/ 496 w 559"/>
              <a:gd name="T17" fmla="*/ 90 h 442"/>
              <a:gd name="T18" fmla="*/ 500 w 559"/>
              <a:gd name="T19" fmla="*/ 94 h 442"/>
              <a:gd name="T20" fmla="*/ 500 w 559"/>
              <a:gd name="T21" fmla="*/ 213 h 442"/>
              <a:gd name="T22" fmla="*/ 496 w 559"/>
              <a:gd name="T23" fmla="*/ 217 h 442"/>
              <a:gd name="T24" fmla="*/ 492 w 559"/>
              <a:gd name="T25" fmla="*/ 302 h 442"/>
              <a:gd name="T26" fmla="*/ 489 w 559"/>
              <a:gd name="T27" fmla="*/ 302 h 442"/>
              <a:gd name="T28" fmla="*/ 481 w 559"/>
              <a:gd name="T29" fmla="*/ 303 h 442"/>
              <a:gd name="T30" fmla="*/ 477 w 559"/>
              <a:gd name="T31" fmla="*/ 303 h 442"/>
              <a:gd name="T32" fmla="*/ 468 w 559"/>
              <a:gd name="T33" fmla="*/ 304 h 442"/>
              <a:gd name="T34" fmla="*/ 461 w 559"/>
              <a:gd name="T35" fmla="*/ 305 h 442"/>
              <a:gd name="T36" fmla="*/ 455 w 559"/>
              <a:gd name="T37" fmla="*/ 306 h 442"/>
              <a:gd name="T38" fmla="*/ 446 w 559"/>
              <a:gd name="T39" fmla="*/ 308 h 442"/>
              <a:gd name="T40" fmla="*/ 442 w 559"/>
              <a:gd name="T41" fmla="*/ 309 h 442"/>
              <a:gd name="T42" fmla="*/ 434 w 559"/>
              <a:gd name="T43" fmla="*/ 312 h 442"/>
              <a:gd name="T44" fmla="*/ 425 w 559"/>
              <a:gd name="T45" fmla="*/ 315 h 442"/>
              <a:gd name="T46" fmla="*/ 417 w 559"/>
              <a:gd name="T47" fmla="*/ 318 h 442"/>
              <a:gd name="T48" fmla="*/ 409 w 559"/>
              <a:gd name="T49" fmla="*/ 321 h 442"/>
              <a:gd name="T50" fmla="*/ 401 w 559"/>
              <a:gd name="T51" fmla="*/ 325 h 442"/>
              <a:gd name="T52" fmla="*/ 393 w 559"/>
              <a:gd name="T53" fmla="*/ 328 h 442"/>
              <a:gd name="T54" fmla="*/ 385 w 559"/>
              <a:gd name="T55" fmla="*/ 333 h 442"/>
              <a:gd name="T56" fmla="*/ 378 w 559"/>
              <a:gd name="T57" fmla="*/ 337 h 442"/>
              <a:gd name="T58" fmla="*/ 371 w 559"/>
              <a:gd name="T59" fmla="*/ 342 h 442"/>
              <a:gd name="T60" fmla="*/ 364 w 559"/>
              <a:gd name="T61" fmla="*/ 347 h 442"/>
              <a:gd name="T62" fmla="*/ 357 w 559"/>
              <a:gd name="T63" fmla="*/ 352 h 442"/>
              <a:gd name="T64" fmla="*/ 350 w 559"/>
              <a:gd name="T65" fmla="*/ 358 h 442"/>
              <a:gd name="T66" fmla="*/ 344 w 559"/>
              <a:gd name="T67" fmla="*/ 363 h 442"/>
              <a:gd name="T68" fmla="*/ 338 w 559"/>
              <a:gd name="T69" fmla="*/ 369 h 442"/>
              <a:gd name="T70" fmla="*/ 289 w 559"/>
              <a:gd name="T71" fmla="*/ 44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59" h="442">
                <a:moveTo>
                  <a:pt x="286" y="442"/>
                </a:moveTo>
                <a:cubicBezTo>
                  <a:pt x="285" y="442"/>
                  <a:pt x="285" y="442"/>
                  <a:pt x="285" y="442"/>
                </a:cubicBezTo>
                <a:cubicBezTo>
                  <a:pt x="213" y="420"/>
                  <a:pt x="213" y="420"/>
                  <a:pt x="213" y="420"/>
                </a:cubicBezTo>
                <a:cubicBezTo>
                  <a:pt x="211" y="419"/>
                  <a:pt x="210" y="417"/>
                  <a:pt x="210" y="415"/>
                </a:cubicBezTo>
                <a:cubicBezTo>
                  <a:pt x="211" y="411"/>
                  <a:pt x="212" y="406"/>
                  <a:pt x="212" y="402"/>
                </a:cubicBezTo>
                <a:cubicBezTo>
                  <a:pt x="212" y="365"/>
                  <a:pt x="182" y="335"/>
                  <a:pt x="145" y="335"/>
                </a:cubicBezTo>
                <a:cubicBezTo>
                  <a:pt x="118" y="335"/>
                  <a:pt x="93" y="351"/>
                  <a:pt x="83" y="376"/>
                </a:cubicBezTo>
                <a:cubicBezTo>
                  <a:pt x="82" y="378"/>
                  <a:pt x="81" y="379"/>
                  <a:pt x="79" y="379"/>
                </a:cubicBezTo>
                <a:cubicBezTo>
                  <a:pt x="79" y="379"/>
                  <a:pt x="78" y="379"/>
                  <a:pt x="78" y="378"/>
                </a:cubicBezTo>
                <a:cubicBezTo>
                  <a:pt x="3" y="355"/>
                  <a:pt x="3" y="355"/>
                  <a:pt x="3" y="355"/>
                </a:cubicBezTo>
                <a:cubicBezTo>
                  <a:pt x="2" y="355"/>
                  <a:pt x="1" y="354"/>
                  <a:pt x="0" y="353"/>
                </a:cubicBezTo>
                <a:cubicBezTo>
                  <a:pt x="0" y="352"/>
                  <a:pt x="0" y="351"/>
                  <a:pt x="0" y="350"/>
                </a:cubicBezTo>
                <a:cubicBezTo>
                  <a:pt x="37" y="249"/>
                  <a:pt x="103" y="162"/>
                  <a:pt x="191" y="99"/>
                </a:cubicBezTo>
                <a:cubicBezTo>
                  <a:pt x="280" y="36"/>
                  <a:pt x="384" y="2"/>
                  <a:pt x="492" y="0"/>
                </a:cubicBezTo>
                <a:cubicBezTo>
                  <a:pt x="492" y="0"/>
                  <a:pt x="492" y="0"/>
                  <a:pt x="492" y="0"/>
                </a:cubicBezTo>
                <a:cubicBezTo>
                  <a:pt x="493" y="0"/>
                  <a:pt x="494" y="0"/>
                  <a:pt x="495" y="1"/>
                </a:cubicBezTo>
                <a:cubicBezTo>
                  <a:pt x="495" y="2"/>
                  <a:pt x="496" y="3"/>
                  <a:pt x="496" y="4"/>
                </a:cubicBezTo>
                <a:cubicBezTo>
                  <a:pt x="496" y="90"/>
                  <a:pt x="496" y="90"/>
                  <a:pt x="496" y="90"/>
                </a:cubicBezTo>
                <a:cubicBezTo>
                  <a:pt x="496" y="93"/>
                  <a:pt x="498" y="94"/>
                  <a:pt x="500" y="94"/>
                </a:cubicBezTo>
                <a:cubicBezTo>
                  <a:pt x="500" y="94"/>
                  <a:pt x="500" y="94"/>
                  <a:pt x="500" y="94"/>
                </a:cubicBezTo>
                <a:cubicBezTo>
                  <a:pt x="533" y="95"/>
                  <a:pt x="559" y="121"/>
                  <a:pt x="559" y="154"/>
                </a:cubicBezTo>
                <a:cubicBezTo>
                  <a:pt x="559" y="186"/>
                  <a:pt x="533" y="213"/>
                  <a:pt x="500" y="213"/>
                </a:cubicBezTo>
                <a:cubicBezTo>
                  <a:pt x="500" y="213"/>
                  <a:pt x="500" y="213"/>
                  <a:pt x="500" y="213"/>
                </a:cubicBezTo>
                <a:cubicBezTo>
                  <a:pt x="498" y="213"/>
                  <a:pt x="496" y="214"/>
                  <a:pt x="496" y="217"/>
                </a:cubicBezTo>
                <a:cubicBezTo>
                  <a:pt x="496" y="298"/>
                  <a:pt x="496" y="298"/>
                  <a:pt x="496" y="298"/>
                </a:cubicBezTo>
                <a:cubicBezTo>
                  <a:pt x="496" y="300"/>
                  <a:pt x="494" y="302"/>
                  <a:pt x="492" y="302"/>
                </a:cubicBezTo>
                <a:cubicBezTo>
                  <a:pt x="491" y="302"/>
                  <a:pt x="491" y="302"/>
                  <a:pt x="491" y="302"/>
                </a:cubicBezTo>
                <a:cubicBezTo>
                  <a:pt x="490" y="302"/>
                  <a:pt x="489" y="302"/>
                  <a:pt x="489" y="302"/>
                </a:cubicBezTo>
                <a:cubicBezTo>
                  <a:pt x="487" y="302"/>
                  <a:pt x="487" y="302"/>
                  <a:pt x="487" y="302"/>
                </a:cubicBezTo>
                <a:cubicBezTo>
                  <a:pt x="485" y="303"/>
                  <a:pt x="483" y="303"/>
                  <a:pt x="481" y="303"/>
                </a:cubicBezTo>
                <a:cubicBezTo>
                  <a:pt x="481" y="303"/>
                  <a:pt x="480" y="303"/>
                  <a:pt x="479" y="303"/>
                </a:cubicBezTo>
                <a:cubicBezTo>
                  <a:pt x="477" y="303"/>
                  <a:pt x="477" y="303"/>
                  <a:pt x="477" y="303"/>
                </a:cubicBezTo>
                <a:cubicBezTo>
                  <a:pt x="476" y="303"/>
                  <a:pt x="474" y="303"/>
                  <a:pt x="472" y="304"/>
                </a:cubicBezTo>
                <a:cubicBezTo>
                  <a:pt x="472" y="304"/>
                  <a:pt x="468" y="304"/>
                  <a:pt x="468" y="304"/>
                </a:cubicBezTo>
                <a:cubicBezTo>
                  <a:pt x="466" y="305"/>
                  <a:pt x="465" y="305"/>
                  <a:pt x="464" y="305"/>
                </a:cubicBezTo>
                <a:cubicBezTo>
                  <a:pt x="463" y="305"/>
                  <a:pt x="462" y="305"/>
                  <a:pt x="461" y="305"/>
                </a:cubicBezTo>
                <a:cubicBezTo>
                  <a:pt x="459" y="306"/>
                  <a:pt x="459" y="306"/>
                  <a:pt x="459" y="306"/>
                </a:cubicBezTo>
                <a:cubicBezTo>
                  <a:pt x="457" y="306"/>
                  <a:pt x="456" y="306"/>
                  <a:pt x="455" y="306"/>
                </a:cubicBezTo>
                <a:cubicBezTo>
                  <a:pt x="454" y="307"/>
                  <a:pt x="450" y="308"/>
                  <a:pt x="450" y="308"/>
                </a:cubicBezTo>
                <a:cubicBezTo>
                  <a:pt x="448" y="308"/>
                  <a:pt x="447" y="308"/>
                  <a:pt x="446" y="308"/>
                </a:cubicBezTo>
                <a:cubicBezTo>
                  <a:pt x="445" y="309"/>
                  <a:pt x="444" y="309"/>
                  <a:pt x="443" y="309"/>
                </a:cubicBezTo>
                <a:cubicBezTo>
                  <a:pt x="442" y="309"/>
                  <a:pt x="442" y="309"/>
                  <a:pt x="442" y="309"/>
                </a:cubicBezTo>
                <a:cubicBezTo>
                  <a:pt x="440" y="310"/>
                  <a:pt x="439" y="310"/>
                  <a:pt x="438" y="311"/>
                </a:cubicBezTo>
                <a:cubicBezTo>
                  <a:pt x="436" y="311"/>
                  <a:pt x="435" y="311"/>
                  <a:pt x="434" y="312"/>
                </a:cubicBezTo>
                <a:cubicBezTo>
                  <a:pt x="432" y="312"/>
                  <a:pt x="431" y="313"/>
                  <a:pt x="429" y="313"/>
                </a:cubicBezTo>
                <a:cubicBezTo>
                  <a:pt x="428" y="314"/>
                  <a:pt x="426" y="314"/>
                  <a:pt x="425" y="315"/>
                </a:cubicBezTo>
                <a:cubicBezTo>
                  <a:pt x="424" y="315"/>
                  <a:pt x="422" y="316"/>
                  <a:pt x="421" y="316"/>
                </a:cubicBezTo>
                <a:cubicBezTo>
                  <a:pt x="420" y="317"/>
                  <a:pt x="418" y="317"/>
                  <a:pt x="417" y="318"/>
                </a:cubicBezTo>
                <a:cubicBezTo>
                  <a:pt x="415" y="318"/>
                  <a:pt x="414" y="319"/>
                  <a:pt x="413" y="319"/>
                </a:cubicBezTo>
                <a:cubicBezTo>
                  <a:pt x="412" y="320"/>
                  <a:pt x="410" y="320"/>
                  <a:pt x="409" y="321"/>
                </a:cubicBezTo>
                <a:cubicBezTo>
                  <a:pt x="407" y="322"/>
                  <a:pt x="406" y="322"/>
                  <a:pt x="405" y="323"/>
                </a:cubicBezTo>
                <a:cubicBezTo>
                  <a:pt x="404" y="323"/>
                  <a:pt x="402" y="324"/>
                  <a:pt x="401" y="325"/>
                </a:cubicBezTo>
                <a:cubicBezTo>
                  <a:pt x="400" y="325"/>
                  <a:pt x="398" y="326"/>
                  <a:pt x="397" y="326"/>
                </a:cubicBezTo>
                <a:cubicBezTo>
                  <a:pt x="396" y="327"/>
                  <a:pt x="394" y="328"/>
                  <a:pt x="393" y="328"/>
                </a:cubicBezTo>
                <a:cubicBezTo>
                  <a:pt x="392" y="329"/>
                  <a:pt x="391" y="330"/>
                  <a:pt x="390" y="330"/>
                </a:cubicBezTo>
                <a:cubicBezTo>
                  <a:pt x="388" y="331"/>
                  <a:pt x="387" y="332"/>
                  <a:pt x="385" y="333"/>
                </a:cubicBezTo>
                <a:cubicBezTo>
                  <a:pt x="383" y="334"/>
                  <a:pt x="383" y="334"/>
                  <a:pt x="383" y="334"/>
                </a:cubicBezTo>
                <a:cubicBezTo>
                  <a:pt x="381" y="335"/>
                  <a:pt x="379" y="336"/>
                  <a:pt x="378" y="337"/>
                </a:cubicBezTo>
                <a:cubicBezTo>
                  <a:pt x="375" y="339"/>
                  <a:pt x="375" y="339"/>
                  <a:pt x="375" y="339"/>
                </a:cubicBezTo>
                <a:cubicBezTo>
                  <a:pt x="374" y="340"/>
                  <a:pt x="372" y="341"/>
                  <a:pt x="371" y="342"/>
                </a:cubicBezTo>
                <a:cubicBezTo>
                  <a:pt x="368" y="344"/>
                  <a:pt x="368" y="344"/>
                  <a:pt x="368" y="344"/>
                </a:cubicBezTo>
                <a:cubicBezTo>
                  <a:pt x="367" y="345"/>
                  <a:pt x="365" y="346"/>
                  <a:pt x="364" y="347"/>
                </a:cubicBezTo>
                <a:cubicBezTo>
                  <a:pt x="363" y="347"/>
                  <a:pt x="362" y="348"/>
                  <a:pt x="361" y="349"/>
                </a:cubicBezTo>
                <a:cubicBezTo>
                  <a:pt x="360" y="350"/>
                  <a:pt x="358" y="351"/>
                  <a:pt x="357" y="352"/>
                </a:cubicBezTo>
                <a:cubicBezTo>
                  <a:pt x="355" y="354"/>
                  <a:pt x="355" y="354"/>
                  <a:pt x="355" y="354"/>
                </a:cubicBezTo>
                <a:cubicBezTo>
                  <a:pt x="353" y="355"/>
                  <a:pt x="352" y="356"/>
                  <a:pt x="350" y="358"/>
                </a:cubicBezTo>
                <a:cubicBezTo>
                  <a:pt x="349" y="359"/>
                  <a:pt x="349" y="359"/>
                  <a:pt x="349" y="359"/>
                </a:cubicBezTo>
                <a:cubicBezTo>
                  <a:pt x="347" y="360"/>
                  <a:pt x="345" y="362"/>
                  <a:pt x="344" y="363"/>
                </a:cubicBezTo>
                <a:cubicBezTo>
                  <a:pt x="343" y="364"/>
                  <a:pt x="343" y="364"/>
                  <a:pt x="343" y="364"/>
                </a:cubicBezTo>
                <a:cubicBezTo>
                  <a:pt x="341" y="366"/>
                  <a:pt x="339" y="368"/>
                  <a:pt x="338" y="369"/>
                </a:cubicBezTo>
                <a:cubicBezTo>
                  <a:pt x="337" y="370"/>
                  <a:pt x="337" y="370"/>
                  <a:pt x="337" y="370"/>
                </a:cubicBezTo>
                <a:cubicBezTo>
                  <a:pt x="317" y="390"/>
                  <a:pt x="301" y="414"/>
                  <a:pt x="289" y="440"/>
                </a:cubicBezTo>
                <a:cubicBezTo>
                  <a:pt x="289" y="441"/>
                  <a:pt x="287" y="442"/>
                  <a:pt x="286" y="442"/>
                </a:cubicBezTo>
                <a:close/>
              </a:path>
            </a:pathLst>
          </a:custGeom>
          <a:solidFill>
            <a:srgbClr val="ADB9CA"/>
          </a:solidFill>
          <a:ln>
            <a:noFill/>
          </a:ln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Light SemiCondensed" panose="020B0502040204020203" pitchFamily="34" charset="0"/>
            </a:endParaRPr>
          </a:p>
        </p:txBody>
      </p:sp>
      <p:sp>
        <p:nvSpPr>
          <p:cNvPr id="59" name="Freeform 6">
            <a:extLst>
              <a:ext uri="{FF2B5EF4-FFF2-40B4-BE49-F238E27FC236}">
                <a16:creationId xmlns:a16="http://schemas.microsoft.com/office/drawing/2014/main" id="{2CA685C3-878A-4C5C-B270-CDDCFF28B858}"/>
              </a:ext>
            </a:extLst>
          </p:cNvPr>
          <p:cNvSpPr>
            <a:spLocks noChangeAspect="1"/>
          </p:cNvSpPr>
          <p:nvPr/>
        </p:nvSpPr>
        <p:spPr bwMode="auto">
          <a:xfrm>
            <a:off x="6116624" y="933283"/>
            <a:ext cx="2458170" cy="2286680"/>
          </a:xfrm>
          <a:custGeom>
            <a:avLst/>
            <a:gdLst>
              <a:gd name="T0" fmla="*/ 353 w 497"/>
              <a:gd name="T1" fmla="*/ 463 h 463"/>
              <a:gd name="T2" fmla="*/ 296 w 497"/>
              <a:gd name="T3" fmla="*/ 420 h 463"/>
              <a:gd name="T4" fmla="*/ 295 w 497"/>
              <a:gd name="T5" fmla="*/ 418 h 463"/>
              <a:gd name="T6" fmla="*/ 293 w 497"/>
              <a:gd name="T7" fmla="*/ 417 h 463"/>
              <a:gd name="T8" fmla="*/ 291 w 497"/>
              <a:gd name="T9" fmla="*/ 417 h 463"/>
              <a:gd name="T10" fmla="*/ 211 w 497"/>
              <a:gd name="T11" fmla="*/ 442 h 463"/>
              <a:gd name="T12" fmla="*/ 210 w 497"/>
              <a:gd name="T13" fmla="*/ 442 h 463"/>
              <a:gd name="T14" fmla="*/ 207 w 497"/>
              <a:gd name="T15" fmla="*/ 440 h 463"/>
              <a:gd name="T16" fmla="*/ 5 w 497"/>
              <a:gd name="T17" fmla="*/ 302 h 463"/>
              <a:gd name="T18" fmla="*/ 4 w 497"/>
              <a:gd name="T19" fmla="*/ 302 h 463"/>
              <a:gd name="T20" fmla="*/ 0 w 497"/>
              <a:gd name="T21" fmla="*/ 298 h 463"/>
              <a:gd name="T22" fmla="*/ 0 w 497"/>
              <a:gd name="T23" fmla="*/ 224 h 463"/>
              <a:gd name="T24" fmla="*/ 3 w 497"/>
              <a:gd name="T25" fmla="*/ 220 h 463"/>
              <a:gd name="T26" fmla="*/ 63 w 497"/>
              <a:gd name="T27" fmla="*/ 154 h 463"/>
              <a:gd name="T28" fmla="*/ 3 w 497"/>
              <a:gd name="T29" fmla="*/ 87 h 463"/>
              <a:gd name="T30" fmla="*/ 0 w 497"/>
              <a:gd name="T31" fmla="*/ 83 h 463"/>
              <a:gd name="T32" fmla="*/ 0 w 497"/>
              <a:gd name="T33" fmla="*/ 4 h 463"/>
              <a:gd name="T34" fmla="*/ 4 w 497"/>
              <a:gd name="T35" fmla="*/ 0 h 463"/>
              <a:gd name="T36" fmla="*/ 4 w 497"/>
              <a:gd name="T37" fmla="*/ 0 h 463"/>
              <a:gd name="T38" fmla="*/ 5 w 497"/>
              <a:gd name="T39" fmla="*/ 0 h 463"/>
              <a:gd name="T40" fmla="*/ 496 w 497"/>
              <a:gd name="T41" fmla="*/ 350 h 463"/>
              <a:gd name="T42" fmla="*/ 496 w 497"/>
              <a:gd name="T43" fmla="*/ 354 h 463"/>
              <a:gd name="T44" fmla="*/ 494 w 497"/>
              <a:gd name="T45" fmla="*/ 356 h 463"/>
              <a:gd name="T46" fmla="*/ 412 w 497"/>
              <a:gd name="T47" fmla="*/ 381 h 463"/>
              <a:gd name="T48" fmla="*/ 410 w 497"/>
              <a:gd name="T49" fmla="*/ 383 h 463"/>
              <a:gd name="T50" fmla="*/ 409 w 497"/>
              <a:gd name="T51" fmla="*/ 386 h 463"/>
              <a:gd name="T52" fmla="*/ 412 w 497"/>
              <a:gd name="T53" fmla="*/ 404 h 463"/>
              <a:gd name="T54" fmla="*/ 353 w 497"/>
              <a:gd name="T55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7" h="463">
                <a:moveTo>
                  <a:pt x="353" y="463"/>
                </a:moveTo>
                <a:cubicBezTo>
                  <a:pt x="327" y="463"/>
                  <a:pt x="304" y="446"/>
                  <a:pt x="296" y="420"/>
                </a:cubicBezTo>
                <a:cubicBezTo>
                  <a:pt x="296" y="419"/>
                  <a:pt x="295" y="418"/>
                  <a:pt x="295" y="418"/>
                </a:cubicBezTo>
                <a:cubicBezTo>
                  <a:pt x="294" y="417"/>
                  <a:pt x="293" y="417"/>
                  <a:pt x="293" y="417"/>
                </a:cubicBezTo>
                <a:cubicBezTo>
                  <a:pt x="292" y="417"/>
                  <a:pt x="292" y="417"/>
                  <a:pt x="291" y="417"/>
                </a:cubicBezTo>
                <a:cubicBezTo>
                  <a:pt x="211" y="442"/>
                  <a:pt x="211" y="442"/>
                  <a:pt x="211" y="442"/>
                </a:cubicBezTo>
                <a:cubicBezTo>
                  <a:pt x="211" y="442"/>
                  <a:pt x="211" y="442"/>
                  <a:pt x="210" y="442"/>
                </a:cubicBezTo>
                <a:cubicBezTo>
                  <a:pt x="209" y="442"/>
                  <a:pt x="207" y="441"/>
                  <a:pt x="207" y="440"/>
                </a:cubicBezTo>
                <a:cubicBezTo>
                  <a:pt x="171" y="360"/>
                  <a:pt x="92" y="306"/>
                  <a:pt x="5" y="302"/>
                </a:cubicBezTo>
                <a:cubicBezTo>
                  <a:pt x="4" y="302"/>
                  <a:pt x="4" y="302"/>
                  <a:pt x="4" y="302"/>
                </a:cubicBezTo>
                <a:cubicBezTo>
                  <a:pt x="1" y="302"/>
                  <a:pt x="0" y="300"/>
                  <a:pt x="0" y="298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222"/>
                  <a:pt x="1" y="221"/>
                  <a:pt x="3" y="220"/>
                </a:cubicBezTo>
                <a:cubicBezTo>
                  <a:pt x="37" y="217"/>
                  <a:pt x="63" y="188"/>
                  <a:pt x="63" y="154"/>
                </a:cubicBezTo>
                <a:cubicBezTo>
                  <a:pt x="63" y="119"/>
                  <a:pt x="37" y="91"/>
                  <a:pt x="3" y="87"/>
                </a:cubicBezTo>
                <a:cubicBezTo>
                  <a:pt x="1" y="87"/>
                  <a:pt x="0" y="85"/>
                  <a:pt x="0" y="8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224" y="4"/>
                  <a:pt x="421" y="145"/>
                  <a:pt x="496" y="350"/>
                </a:cubicBezTo>
                <a:cubicBezTo>
                  <a:pt x="497" y="351"/>
                  <a:pt x="496" y="353"/>
                  <a:pt x="496" y="354"/>
                </a:cubicBezTo>
                <a:cubicBezTo>
                  <a:pt x="495" y="355"/>
                  <a:pt x="495" y="355"/>
                  <a:pt x="494" y="356"/>
                </a:cubicBezTo>
                <a:cubicBezTo>
                  <a:pt x="412" y="381"/>
                  <a:pt x="412" y="381"/>
                  <a:pt x="412" y="381"/>
                </a:cubicBezTo>
                <a:cubicBezTo>
                  <a:pt x="411" y="381"/>
                  <a:pt x="410" y="382"/>
                  <a:pt x="410" y="383"/>
                </a:cubicBezTo>
                <a:cubicBezTo>
                  <a:pt x="409" y="383"/>
                  <a:pt x="409" y="385"/>
                  <a:pt x="409" y="386"/>
                </a:cubicBezTo>
                <a:cubicBezTo>
                  <a:pt x="411" y="392"/>
                  <a:pt x="412" y="398"/>
                  <a:pt x="412" y="404"/>
                </a:cubicBezTo>
                <a:cubicBezTo>
                  <a:pt x="412" y="437"/>
                  <a:pt x="386" y="463"/>
                  <a:pt x="353" y="463"/>
                </a:cubicBezTo>
                <a:close/>
              </a:path>
            </a:pathLst>
          </a:custGeom>
          <a:solidFill>
            <a:srgbClr val="F8CBAD"/>
          </a:solidFill>
          <a:ln>
            <a:noFill/>
          </a:ln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2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Light SemiCondensed" panose="020B0502040204020203" pitchFamily="34" charset="0"/>
            </a:endParaRPr>
          </a:p>
        </p:txBody>
      </p:sp>
      <p:sp>
        <p:nvSpPr>
          <p:cNvPr id="60" name="Freeform 7">
            <a:extLst>
              <a:ext uri="{FF2B5EF4-FFF2-40B4-BE49-F238E27FC236}">
                <a16:creationId xmlns:a16="http://schemas.microsoft.com/office/drawing/2014/main" id="{CBD2267F-950C-4673-9A06-11424DAEB2B5}"/>
              </a:ext>
            </a:extLst>
          </p:cNvPr>
          <p:cNvSpPr>
            <a:spLocks noChangeAspect="1"/>
          </p:cNvSpPr>
          <p:nvPr/>
        </p:nvSpPr>
        <p:spPr bwMode="auto">
          <a:xfrm>
            <a:off x="6794221" y="2727319"/>
            <a:ext cx="1933581" cy="2934009"/>
          </a:xfrm>
          <a:custGeom>
            <a:avLst/>
            <a:gdLst>
              <a:gd name="T0" fmla="*/ 177 w 391"/>
              <a:gd name="T1" fmla="*/ 594 h 594"/>
              <a:gd name="T2" fmla="*/ 177 w 391"/>
              <a:gd name="T3" fmla="*/ 594 h 594"/>
              <a:gd name="T4" fmla="*/ 174 w 391"/>
              <a:gd name="T5" fmla="*/ 593 h 594"/>
              <a:gd name="T6" fmla="*/ 122 w 391"/>
              <a:gd name="T7" fmla="*/ 521 h 594"/>
              <a:gd name="T8" fmla="*/ 119 w 391"/>
              <a:gd name="T9" fmla="*/ 519 h 594"/>
              <a:gd name="T10" fmla="*/ 119 w 391"/>
              <a:gd name="T11" fmla="*/ 519 h 594"/>
              <a:gd name="T12" fmla="*/ 116 w 391"/>
              <a:gd name="T13" fmla="*/ 520 h 594"/>
              <a:gd name="T14" fmla="*/ 82 w 391"/>
              <a:gd name="T15" fmla="*/ 531 h 594"/>
              <a:gd name="T16" fmla="*/ 23 w 391"/>
              <a:gd name="T17" fmla="*/ 472 h 594"/>
              <a:gd name="T18" fmla="*/ 47 w 391"/>
              <a:gd name="T19" fmla="*/ 424 h 594"/>
              <a:gd name="T20" fmla="*/ 49 w 391"/>
              <a:gd name="T21" fmla="*/ 422 h 594"/>
              <a:gd name="T22" fmla="*/ 48 w 391"/>
              <a:gd name="T23" fmla="*/ 419 h 594"/>
              <a:gd name="T24" fmla="*/ 1 w 391"/>
              <a:gd name="T25" fmla="*/ 354 h 594"/>
              <a:gd name="T26" fmla="*/ 2 w 391"/>
              <a:gd name="T27" fmla="*/ 349 h 594"/>
              <a:gd name="T28" fmla="*/ 12 w 391"/>
              <a:gd name="T29" fmla="*/ 340 h 594"/>
              <a:gd name="T30" fmla="*/ 12 w 391"/>
              <a:gd name="T31" fmla="*/ 340 h 594"/>
              <a:gd name="T32" fmla="*/ 15 w 391"/>
              <a:gd name="T33" fmla="*/ 338 h 594"/>
              <a:gd name="T34" fmla="*/ 21 w 391"/>
              <a:gd name="T35" fmla="*/ 332 h 594"/>
              <a:gd name="T36" fmla="*/ 22 w 391"/>
              <a:gd name="T37" fmla="*/ 331 h 594"/>
              <a:gd name="T38" fmla="*/ 24 w 391"/>
              <a:gd name="T39" fmla="*/ 329 h 594"/>
              <a:gd name="T40" fmla="*/ 29 w 391"/>
              <a:gd name="T41" fmla="*/ 323 h 594"/>
              <a:gd name="T42" fmla="*/ 30 w 391"/>
              <a:gd name="T43" fmla="*/ 322 h 594"/>
              <a:gd name="T44" fmla="*/ 30 w 391"/>
              <a:gd name="T45" fmla="*/ 322 h 594"/>
              <a:gd name="T46" fmla="*/ 31 w 391"/>
              <a:gd name="T47" fmla="*/ 321 h 594"/>
              <a:gd name="T48" fmla="*/ 32 w 391"/>
              <a:gd name="T49" fmla="*/ 321 h 594"/>
              <a:gd name="T50" fmla="*/ 89 w 391"/>
              <a:gd name="T51" fmla="*/ 169 h 594"/>
              <a:gd name="T52" fmla="*/ 88 w 391"/>
              <a:gd name="T53" fmla="*/ 147 h 594"/>
              <a:gd name="T54" fmla="*/ 85 w 391"/>
              <a:gd name="T55" fmla="*/ 125 h 594"/>
              <a:gd name="T56" fmla="*/ 79 w 391"/>
              <a:gd name="T57" fmla="*/ 104 h 594"/>
              <a:gd name="T58" fmla="*/ 75 w 391"/>
              <a:gd name="T59" fmla="*/ 91 h 594"/>
              <a:gd name="T60" fmla="*/ 76 w 391"/>
              <a:gd name="T61" fmla="*/ 88 h 594"/>
              <a:gd name="T62" fmla="*/ 78 w 391"/>
              <a:gd name="T63" fmla="*/ 86 h 594"/>
              <a:gd name="T64" fmla="*/ 149 w 391"/>
              <a:gd name="T65" fmla="*/ 64 h 594"/>
              <a:gd name="T66" fmla="*/ 151 w 391"/>
              <a:gd name="T67" fmla="*/ 64 h 594"/>
              <a:gd name="T68" fmla="*/ 154 w 391"/>
              <a:gd name="T69" fmla="*/ 67 h 594"/>
              <a:gd name="T70" fmla="*/ 216 w 391"/>
              <a:gd name="T71" fmla="*/ 108 h 594"/>
              <a:gd name="T72" fmla="*/ 283 w 391"/>
              <a:gd name="T73" fmla="*/ 41 h 594"/>
              <a:gd name="T74" fmla="*/ 282 w 391"/>
              <a:gd name="T75" fmla="*/ 28 h 594"/>
              <a:gd name="T76" fmla="*/ 285 w 391"/>
              <a:gd name="T77" fmla="*/ 23 h 594"/>
              <a:gd name="T78" fmla="*/ 359 w 391"/>
              <a:gd name="T79" fmla="*/ 0 h 594"/>
              <a:gd name="T80" fmla="*/ 361 w 391"/>
              <a:gd name="T81" fmla="*/ 0 h 594"/>
              <a:gd name="T82" fmla="*/ 364 w 391"/>
              <a:gd name="T83" fmla="*/ 3 h 594"/>
              <a:gd name="T84" fmla="*/ 366 w 391"/>
              <a:gd name="T85" fmla="*/ 7 h 594"/>
              <a:gd name="T86" fmla="*/ 391 w 391"/>
              <a:gd name="T87" fmla="*/ 169 h 594"/>
              <a:gd name="T88" fmla="*/ 190 w 391"/>
              <a:gd name="T89" fmla="*/ 585 h 594"/>
              <a:gd name="T90" fmla="*/ 186 w 391"/>
              <a:gd name="T91" fmla="*/ 588 h 594"/>
              <a:gd name="T92" fmla="*/ 180 w 391"/>
              <a:gd name="T93" fmla="*/ 594 h 594"/>
              <a:gd name="T94" fmla="*/ 177 w 391"/>
              <a:gd name="T95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1" h="594">
                <a:moveTo>
                  <a:pt x="177" y="594"/>
                </a:moveTo>
                <a:cubicBezTo>
                  <a:pt x="177" y="594"/>
                  <a:pt x="177" y="594"/>
                  <a:pt x="177" y="594"/>
                </a:cubicBezTo>
                <a:cubicBezTo>
                  <a:pt x="175" y="594"/>
                  <a:pt x="175" y="594"/>
                  <a:pt x="174" y="593"/>
                </a:cubicBezTo>
                <a:cubicBezTo>
                  <a:pt x="122" y="521"/>
                  <a:pt x="122" y="521"/>
                  <a:pt x="122" y="521"/>
                </a:cubicBezTo>
                <a:cubicBezTo>
                  <a:pt x="121" y="520"/>
                  <a:pt x="120" y="519"/>
                  <a:pt x="119" y="519"/>
                </a:cubicBezTo>
                <a:cubicBezTo>
                  <a:pt x="119" y="519"/>
                  <a:pt x="119" y="519"/>
                  <a:pt x="119" y="519"/>
                </a:cubicBezTo>
                <a:cubicBezTo>
                  <a:pt x="118" y="519"/>
                  <a:pt x="117" y="520"/>
                  <a:pt x="116" y="520"/>
                </a:cubicBezTo>
                <a:cubicBezTo>
                  <a:pt x="106" y="527"/>
                  <a:pt x="94" y="531"/>
                  <a:pt x="82" y="531"/>
                </a:cubicBezTo>
                <a:cubicBezTo>
                  <a:pt x="49" y="531"/>
                  <a:pt x="23" y="505"/>
                  <a:pt x="23" y="472"/>
                </a:cubicBezTo>
                <a:cubicBezTo>
                  <a:pt x="23" y="453"/>
                  <a:pt x="32" y="435"/>
                  <a:pt x="47" y="424"/>
                </a:cubicBezTo>
                <a:cubicBezTo>
                  <a:pt x="48" y="424"/>
                  <a:pt x="49" y="423"/>
                  <a:pt x="49" y="422"/>
                </a:cubicBezTo>
                <a:cubicBezTo>
                  <a:pt x="49" y="421"/>
                  <a:pt x="49" y="420"/>
                  <a:pt x="48" y="419"/>
                </a:cubicBezTo>
                <a:cubicBezTo>
                  <a:pt x="1" y="354"/>
                  <a:pt x="1" y="354"/>
                  <a:pt x="1" y="354"/>
                </a:cubicBezTo>
                <a:cubicBezTo>
                  <a:pt x="0" y="353"/>
                  <a:pt x="0" y="350"/>
                  <a:pt x="2" y="349"/>
                </a:cubicBezTo>
                <a:cubicBezTo>
                  <a:pt x="5" y="346"/>
                  <a:pt x="9" y="343"/>
                  <a:pt x="12" y="340"/>
                </a:cubicBezTo>
                <a:cubicBezTo>
                  <a:pt x="12" y="340"/>
                  <a:pt x="12" y="340"/>
                  <a:pt x="12" y="340"/>
                </a:cubicBezTo>
                <a:cubicBezTo>
                  <a:pt x="12" y="340"/>
                  <a:pt x="14" y="338"/>
                  <a:pt x="15" y="338"/>
                </a:cubicBezTo>
                <a:cubicBezTo>
                  <a:pt x="17" y="336"/>
                  <a:pt x="19" y="334"/>
                  <a:pt x="21" y="332"/>
                </a:cubicBez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0"/>
                  <a:pt x="24" y="329"/>
                </a:cubicBezTo>
                <a:cubicBezTo>
                  <a:pt x="26" y="327"/>
                  <a:pt x="27" y="325"/>
                  <a:pt x="29" y="323"/>
                </a:cubicBezTo>
                <a:cubicBezTo>
                  <a:pt x="30" y="322"/>
                  <a:pt x="30" y="322"/>
                  <a:pt x="30" y="322"/>
                </a:cubicBezTo>
                <a:cubicBezTo>
                  <a:pt x="30" y="322"/>
                  <a:pt x="30" y="322"/>
                  <a:pt x="30" y="322"/>
                </a:cubicBezTo>
                <a:cubicBezTo>
                  <a:pt x="31" y="322"/>
                  <a:pt x="31" y="322"/>
                  <a:pt x="31" y="321"/>
                </a:cubicBezTo>
                <a:cubicBezTo>
                  <a:pt x="31" y="321"/>
                  <a:pt x="32" y="321"/>
                  <a:pt x="32" y="321"/>
                </a:cubicBezTo>
                <a:cubicBezTo>
                  <a:pt x="69" y="279"/>
                  <a:pt x="89" y="225"/>
                  <a:pt x="89" y="169"/>
                </a:cubicBezTo>
                <a:cubicBezTo>
                  <a:pt x="89" y="161"/>
                  <a:pt x="89" y="154"/>
                  <a:pt x="88" y="147"/>
                </a:cubicBezTo>
                <a:cubicBezTo>
                  <a:pt x="87" y="139"/>
                  <a:pt x="86" y="132"/>
                  <a:pt x="85" y="125"/>
                </a:cubicBezTo>
                <a:cubicBezTo>
                  <a:pt x="83" y="118"/>
                  <a:pt x="82" y="111"/>
                  <a:pt x="79" y="104"/>
                </a:cubicBezTo>
                <a:cubicBezTo>
                  <a:pt x="78" y="100"/>
                  <a:pt x="77" y="95"/>
                  <a:pt x="75" y="91"/>
                </a:cubicBezTo>
                <a:cubicBezTo>
                  <a:pt x="75" y="90"/>
                  <a:pt x="75" y="89"/>
                  <a:pt x="76" y="88"/>
                </a:cubicBezTo>
                <a:cubicBezTo>
                  <a:pt x="76" y="87"/>
                  <a:pt x="77" y="86"/>
                  <a:pt x="78" y="86"/>
                </a:cubicBezTo>
                <a:cubicBezTo>
                  <a:pt x="149" y="64"/>
                  <a:pt x="149" y="64"/>
                  <a:pt x="149" y="64"/>
                </a:cubicBezTo>
                <a:cubicBezTo>
                  <a:pt x="150" y="64"/>
                  <a:pt x="150" y="64"/>
                  <a:pt x="151" y="64"/>
                </a:cubicBezTo>
                <a:cubicBezTo>
                  <a:pt x="152" y="64"/>
                  <a:pt x="154" y="65"/>
                  <a:pt x="154" y="67"/>
                </a:cubicBezTo>
                <a:cubicBezTo>
                  <a:pt x="164" y="92"/>
                  <a:pt x="189" y="108"/>
                  <a:pt x="216" y="108"/>
                </a:cubicBezTo>
                <a:cubicBezTo>
                  <a:pt x="253" y="108"/>
                  <a:pt x="283" y="78"/>
                  <a:pt x="283" y="41"/>
                </a:cubicBezTo>
                <a:cubicBezTo>
                  <a:pt x="283" y="37"/>
                  <a:pt x="283" y="32"/>
                  <a:pt x="282" y="28"/>
                </a:cubicBezTo>
                <a:cubicBezTo>
                  <a:pt x="282" y="26"/>
                  <a:pt x="283" y="24"/>
                  <a:pt x="285" y="23"/>
                </a:cubicBezTo>
                <a:cubicBezTo>
                  <a:pt x="359" y="0"/>
                  <a:pt x="359" y="0"/>
                  <a:pt x="359" y="0"/>
                </a:cubicBezTo>
                <a:cubicBezTo>
                  <a:pt x="360" y="0"/>
                  <a:pt x="360" y="0"/>
                  <a:pt x="361" y="0"/>
                </a:cubicBezTo>
                <a:cubicBezTo>
                  <a:pt x="362" y="0"/>
                  <a:pt x="364" y="1"/>
                  <a:pt x="364" y="3"/>
                </a:cubicBezTo>
                <a:cubicBezTo>
                  <a:pt x="364" y="3"/>
                  <a:pt x="366" y="7"/>
                  <a:pt x="366" y="7"/>
                </a:cubicBezTo>
                <a:cubicBezTo>
                  <a:pt x="382" y="59"/>
                  <a:pt x="391" y="114"/>
                  <a:pt x="391" y="169"/>
                </a:cubicBezTo>
                <a:cubicBezTo>
                  <a:pt x="391" y="332"/>
                  <a:pt x="318" y="484"/>
                  <a:pt x="190" y="585"/>
                </a:cubicBezTo>
                <a:cubicBezTo>
                  <a:pt x="186" y="588"/>
                  <a:pt x="186" y="588"/>
                  <a:pt x="186" y="588"/>
                </a:cubicBezTo>
                <a:cubicBezTo>
                  <a:pt x="186" y="588"/>
                  <a:pt x="181" y="592"/>
                  <a:pt x="180" y="594"/>
                </a:cubicBezTo>
                <a:cubicBezTo>
                  <a:pt x="179" y="594"/>
                  <a:pt x="178" y="594"/>
                  <a:pt x="177" y="594"/>
                </a:cubicBezTo>
                <a:close/>
              </a:path>
            </a:pathLst>
          </a:custGeom>
          <a:solidFill>
            <a:srgbClr val="FFE699"/>
          </a:solidFill>
          <a:ln>
            <a:noFill/>
          </a:ln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2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Light SemiCondensed" panose="020B0502040204020203" pitchFamily="34" charset="0"/>
            </a:endParaRPr>
          </a:p>
        </p:txBody>
      </p:sp>
      <p:sp>
        <p:nvSpPr>
          <p:cNvPr id="61" name="Freeform 8">
            <a:extLst>
              <a:ext uri="{FF2B5EF4-FFF2-40B4-BE49-F238E27FC236}">
                <a16:creationId xmlns:a16="http://schemas.microsoft.com/office/drawing/2014/main" id="{C41484B8-5569-4191-B947-CB285E3AAAB9}"/>
              </a:ext>
            </a:extLst>
          </p:cNvPr>
          <p:cNvSpPr>
            <a:spLocks noChangeAspect="1"/>
          </p:cNvSpPr>
          <p:nvPr/>
        </p:nvSpPr>
        <p:spPr bwMode="auto">
          <a:xfrm>
            <a:off x="4569757" y="4494449"/>
            <a:ext cx="3055061" cy="1694833"/>
          </a:xfrm>
          <a:custGeom>
            <a:avLst/>
            <a:gdLst>
              <a:gd name="T0" fmla="*/ 309 w 618"/>
              <a:gd name="T1" fmla="*/ 343 h 343"/>
              <a:gd name="T2" fmla="*/ 2 w 618"/>
              <a:gd name="T3" fmla="*/ 245 h 343"/>
              <a:gd name="T4" fmla="*/ 0 w 618"/>
              <a:gd name="T5" fmla="*/ 243 h 343"/>
              <a:gd name="T6" fmla="*/ 1 w 618"/>
              <a:gd name="T7" fmla="*/ 240 h 343"/>
              <a:gd name="T8" fmla="*/ 54 w 618"/>
              <a:gd name="T9" fmla="*/ 167 h 343"/>
              <a:gd name="T10" fmla="*/ 53 w 618"/>
              <a:gd name="T11" fmla="*/ 162 h 343"/>
              <a:gd name="T12" fmla="*/ 29 w 618"/>
              <a:gd name="T13" fmla="*/ 114 h 343"/>
              <a:gd name="T14" fmla="*/ 88 w 618"/>
              <a:gd name="T15" fmla="*/ 55 h 343"/>
              <a:gd name="T16" fmla="*/ 122 w 618"/>
              <a:gd name="T17" fmla="*/ 66 h 343"/>
              <a:gd name="T18" fmla="*/ 124 w 618"/>
              <a:gd name="T19" fmla="*/ 67 h 343"/>
              <a:gd name="T20" fmla="*/ 128 w 618"/>
              <a:gd name="T21" fmla="*/ 65 h 343"/>
              <a:gd name="T22" fmla="*/ 173 w 618"/>
              <a:gd name="T23" fmla="*/ 1 h 343"/>
              <a:gd name="T24" fmla="*/ 177 w 618"/>
              <a:gd name="T25" fmla="*/ 0 h 343"/>
              <a:gd name="T26" fmla="*/ 179 w 618"/>
              <a:gd name="T27" fmla="*/ 1 h 343"/>
              <a:gd name="T28" fmla="*/ 225 w 618"/>
              <a:gd name="T29" fmla="*/ 25 h 343"/>
              <a:gd name="T30" fmla="*/ 234 w 618"/>
              <a:gd name="T31" fmla="*/ 28 h 343"/>
              <a:gd name="T32" fmla="*/ 252 w 618"/>
              <a:gd name="T33" fmla="*/ 34 h 343"/>
              <a:gd name="T34" fmla="*/ 270 w 618"/>
              <a:gd name="T35" fmla="*/ 38 h 343"/>
              <a:gd name="T36" fmla="*/ 299 w 618"/>
              <a:gd name="T37" fmla="*/ 41 h 343"/>
              <a:gd name="T38" fmla="*/ 309 w 618"/>
              <a:gd name="T39" fmla="*/ 41 h 343"/>
              <a:gd name="T40" fmla="*/ 319 w 618"/>
              <a:gd name="T41" fmla="*/ 41 h 343"/>
              <a:gd name="T42" fmla="*/ 323 w 618"/>
              <a:gd name="T43" fmla="*/ 40 h 343"/>
              <a:gd name="T44" fmla="*/ 330 w 618"/>
              <a:gd name="T45" fmla="*/ 40 h 343"/>
              <a:gd name="T46" fmla="*/ 332 w 618"/>
              <a:gd name="T47" fmla="*/ 40 h 343"/>
              <a:gd name="T48" fmla="*/ 334 w 618"/>
              <a:gd name="T49" fmla="*/ 40 h 343"/>
              <a:gd name="T50" fmla="*/ 340 w 618"/>
              <a:gd name="T51" fmla="*/ 39 h 343"/>
              <a:gd name="T52" fmla="*/ 344 w 618"/>
              <a:gd name="T53" fmla="*/ 38 h 343"/>
              <a:gd name="T54" fmla="*/ 350 w 618"/>
              <a:gd name="T55" fmla="*/ 37 h 343"/>
              <a:gd name="T56" fmla="*/ 354 w 618"/>
              <a:gd name="T57" fmla="*/ 37 h 343"/>
              <a:gd name="T58" fmla="*/ 360 w 618"/>
              <a:gd name="T59" fmla="*/ 35 h 343"/>
              <a:gd name="T60" fmla="*/ 364 w 618"/>
              <a:gd name="T61" fmla="*/ 34 h 343"/>
              <a:gd name="T62" fmla="*/ 369 w 618"/>
              <a:gd name="T63" fmla="*/ 33 h 343"/>
              <a:gd name="T64" fmla="*/ 373 w 618"/>
              <a:gd name="T65" fmla="*/ 32 h 343"/>
              <a:gd name="T66" fmla="*/ 382 w 618"/>
              <a:gd name="T67" fmla="*/ 29 h 343"/>
              <a:gd name="T68" fmla="*/ 387 w 618"/>
              <a:gd name="T69" fmla="*/ 27 h 343"/>
              <a:gd name="T70" fmla="*/ 391 w 618"/>
              <a:gd name="T71" fmla="*/ 26 h 343"/>
              <a:gd name="T72" fmla="*/ 395 w 618"/>
              <a:gd name="T73" fmla="*/ 24 h 343"/>
              <a:gd name="T74" fmla="*/ 396 w 618"/>
              <a:gd name="T75" fmla="*/ 24 h 343"/>
              <a:gd name="T76" fmla="*/ 400 w 618"/>
              <a:gd name="T77" fmla="*/ 22 h 343"/>
              <a:gd name="T78" fmla="*/ 405 w 618"/>
              <a:gd name="T79" fmla="*/ 20 h 343"/>
              <a:gd name="T80" fmla="*/ 409 w 618"/>
              <a:gd name="T81" fmla="*/ 18 h 343"/>
              <a:gd name="T82" fmla="*/ 414 w 618"/>
              <a:gd name="T83" fmla="*/ 16 h 343"/>
              <a:gd name="T84" fmla="*/ 418 w 618"/>
              <a:gd name="T85" fmla="*/ 14 h 343"/>
              <a:gd name="T86" fmla="*/ 422 w 618"/>
              <a:gd name="T87" fmla="*/ 11 h 343"/>
              <a:gd name="T88" fmla="*/ 427 w 618"/>
              <a:gd name="T89" fmla="*/ 8 h 343"/>
              <a:gd name="T90" fmla="*/ 431 w 618"/>
              <a:gd name="T91" fmla="*/ 6 h 343"/>
              <a:gd name="T92" fmla="*/ 433 w 618"/>
              <a:gd name="T93" fmla="*/ 4 h 343"/>
              <a:gd name="T94" fmla="*/ 439 w 618"/>
              <a:gd name="T95" fmla="*/ 0 h 343"/>
              <a:gd name="T96" fmla="*/ 442 w 618"/>
              <a:gd name="T97" fmla="*/ 0 h 343"/>
              <a:gd name="T98" fmla="*/ 445 w 618"/>
              <a:gd name="T99" fmla="*/ 1 h 343"/>
              <a:gd name="T100" fmla="*/ 487 w 618"/>
              <a:gd name="T101" fmla="*/ 59 h 343"/>
              <a:gd name="T102" fmla="*/ 487 w 618"/>
              <a:gd name="T103" fmla="*/ 65 h 343"/>
              <a:gd name="T104" fmla="*/ 465 w 618"/>
              <a:gd name="T105" fmla="*/ 114 h 343"/>
              <a:gd name="T106" fmla="*/ 532 w 618"/>
              <a:gd name="T107" fmla="*/ 181 h 343"/>
              <a:gd name="T108" fmla="*/ 565 w 618"/>
              <a:gd name="T109" fmla="*/ 173 h 343"/>
              <a:gd name="T110" fmla="*/ 567 w 618"/>
              <a:gd name="T111" fmla="*/ 172 h 343"/>
              <a:gd name="T112" fmla="*/ 570 w 618"/>
              <a:gd name="T113" fmla="*/ 174 h 343"/>
              <a:gd name="T114" fmla="*/ 617 w 618"/>
              <a:gd name="T115" fmla="*/ 239 h 343"/>
              <a:gd name="T116" fmla="*/ 618 w 618"/>
              <a:gd name="T117" fmla="*/ 242 h 343"/>
              <a:gd name="T118" fmla="*/ 617 w 618"/>
              <a:gd name="T119" fmla="*/ 245 h 343"/>
              <a:gd name="T120" fmla="*/ 309 w 618"/>
              <a:gd name="T121" fmla="*/ 343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18" h="343">
                <a:moveTo>
                  <a:pt x="309" y="343"/>
                </a:moveTo>
                <a:cubicBezTo>
                  <a:pt x="198" y="343"/>
                  <a:pt x="92" y="309"/>
                  <a:pt x="2" y="245"/>
                </a:cubicBezTo>
                <a:cubicBezTo>
                  <a:pt x="1" y="245"/>
                  <a:pt x="1" y="244"/>
                  <a:pt x="0" y="243"/>
                </a:cubicBezTo>
                <a:cubicBezTo>
                  <a:pt x="0" y="242"/>
                  <a:pt x="0" y="241"/>
                  <a:pt x="1" y="240"/>
                </a:cubicBezTo>
                <a:cubicBezTo>
                  <a:pt x="54" y="167"/>
                  <a:pt x="54" y="167"/>
                  <a:pt x="54" y="167"/>
                </a:cubicBezTo>
                <a:cubicBezTo>
                  <a:pt x="55" y="165"/>
                  <a:pt x="55" y="163"/>
                  <a:pt x="53" y="162"/>
                </a:cubicBezTo>
                <a:cubicBezTo>
                  <a:pt x="38" y="150"/>
                  <a:pt x="29" y="133"/>
                  <a:pt x="29" y="114"/>
                </a:cubicBezTo>
                <a:cubicBezTo>
                  <a:pt x="29" y="82"/>
                  <a:pt x="56" y="55"/>
                  <a:pt x="88" y="55"/>
                </a:cubicBezTo>
                <a:cubicBezTo>
                  <a:pt x="100" y="55"/>
                  <a:pt x="112" y="59"/>
                  <a:pt x="122" y="66"/>
                </a:cubicBezTo>
                <a:cubicBezTo>
                  <a:pt x="123" y="66"/>
                  <a:pt x="123" y="67"/>
                  <a:pt x="124" y="67"/>
                </a:cubicBezTo>
                <a:cubicBezTo>
                  <a:pt x="126" y="67"/>
                  <a:pt x="127" y="66"/>
                  <a:pt x="128" y="65"/>
                </a:cubicBezTo>
                <a:cubicBezTo>
                  <a:pt x="173" y="1"/>
                  <a:pt x="173" y="1"/>
                  <a:pt x="173" y="1"/>
                </a:cubicBezTo>
                <a:cubicBezTo>
                  <a:pt x="174" y="0"/>
                  <a:pt x="175" y="0"/>
                  <a:pt x="177" y="0"/>
                </a:cubicBezTo>
                <a:cubicBezTo>
                  <a:pt x="177" y="0"/>
                  <a:pt x="178" y="0"/>
                  <a:pt x="179" y="1"/>
                </a:cubicBezTo>
                <a:cubicBezTo>
                  <a:pt x="193" y="10"/>
                  <a:pt x="209" y="19"/>
                  <a:pt x="225" y="25"/>
                </a:cubicBezTo>
                <a:cubicBezTo>
                  <a:pt x="228" y="26"/>
                  <a:pt x="231" y="27"/>
                  <a:pt x="234" y="28"/>
                </a:cubicBezTo>
                <a:cubicBezTo>
                  <a:pt x="240" y="30"/>
                  <a:pt x="246" y="32"/>
                  <a:pt x="252" y="34"/>
                </a:cubicBezTo>
                <a:cubicBezTo>
                  <a:pt x="258" y="35"/>
                  <a:pt x="264" y="37"/>
                  <a:pt x="270" y="38"/>
                </a:cubicBezTo>
                <a:cubicBezTo>
                  <a:pt x="280" y="39"/>
                  <a:pt x="290" y="40"/>
                  <a:pt x="299" y="41"/>
                </a:cubicBezTo>
                <a:cubicBezTo>
                  <a:pt x="302" y="41"/>
                  <a:pt x="306" y="41"/>
                  <a:pt x="309" y="41"/>
                </a:cubicBezTo>
                <a:cubicBezTo>
                  <a:pt x="312" y="41"/>
                  <a:pt x="316" y="41"/>
                  <a:pt x="319" y="41"/>
                </a:cubicBezTo>
                <a:cubicBezTo>
                  <a:pt x="320" y="41"/>
                  <a:pt x="323" y="40"/>
                  <a:pt x="323" y="40"/>
                </a:cubicBezTo>
                <a:cubicBezTo>
                  <a:pt x="325" y="40"/>
                  <a:pt x="327" y="40"/>
                  <a:pt x="330" y="40"/>
                </a:cubicBezTo>
                <a:cubicBezTo>
                  <a:pt x="330" y="40"/>
                  <a:pt x="331" y="40"/>
                  <a:pt x="332" y="40"/>
                </a:cubicBezTo>
                <a:cubicBezTo>
                  <a:pt x="334" y="40"/>
                  <a:pt x="334" y="40"/>
                  <a:pt x="334" y="40"/>
                </a:cubicBezTo>
                <a:cubicBezTo>
                  <a:pt x="336" y="39"/>
                  <a:pt x="338" y="39"/>
                  <a:pt x="340" y="39"/>
                </a:cubicBezTo>
                <a:cubicBezTo>
                  <a:pt x="341" y="39"/>
                  <a:pt x="342" y="38"/>
                  <a:pt x="344" y="38"/>
                </a:cubicBezTo>
                <a:cubicBezTo>
                  <a:pt x="346" y="38"/>
                  <a:pt x="348" y="38"/>
                  <a:pt x="350" y="37"/>
                </a:cubicBezTo>
                <a:cubicBezTo>
                  <a:pt x="351" y="37"/>
                  <a:pt x="352" y="37"/>
                  <a:pt x="354" y="37"/>
                </a:cubicBezTo>
                <a:cubicBezTo>
                  <a:pt x="356" y="36"/>
                  <a:pt x="358" y="36"/>
                  <a:pt x="360" y="35"/>
                </a:cubicBezTo>
                <a:cubicBezTo>
                  <a:pt x="360" y="35"/>
                  <a:pt x="363" y="35"/>
                  <a:pt x="364" y="34"/>
                </a:cubicBezTo>
                <a:cubicBezTo>
                  <a:pt x="366" y="34"/>
                  <a:pt x="367" y="33"/>
                  <a:pt x="369" y="33"/>
                </a:cubicBezTo>
                <a:cubicBezTo>
                  <a:pt x="369" y="33"/>
                  <a:pt x="373" y="32"/>
                  <a:pt x="373" y="32"/>
                </a:cubicBezTo>
                <a:cubicBezTo>
                  <a:pt x="376" y="31"/>
                  <a:pt x="379" y="30"/>
                  <a:pt x="382" y="29"/>
                </a:cubicBezTo>
                <a:cubicBezTo>
                  <a:pt x="383" y="29"/>
                  <a:pt x="387" y="27"/>
                  <a:pt x="387" y="27"/>
                </a:cubicBezTo>
                <a:cubicBezTo>
                  <a:pt x="389" y="27"/>
                  <a:pt x="390" y="26"/>
                  <a:pt x="391" y="26"/>
                </a:cubicBezTo>
                <a:cubicBezTo>
                  <a:pt x="393" y="25"/>
                  <a:pt x="394" y="25"/>
                  <a:pt x="395" y="24"/>
                </a:cubicBezTo>
                <a:cubicBezTo>
                  <a:pt x="396" y="24"/>
                  <a:pt x="396" y="24"/>
                  <a:pt x="396" y="24"/>
                </a:cubicBezTo>
                <a:cubicBezTo>
                  <a:pt x="398" y="23"/>
                  <a:pt x="399" y="23"/>
                  <a:pt x="400" y="22"/>
                </a:cubicBezTo>
                <a:cubicBezTo>
                  <a:pt x="402" y="21"/>
                  <a:pt x="404" y="21"/>
                  <a:pt x="405" y="20"/>
                </a:cubicBezTo>
                <a:cubicBezTo>
                  <a:pt x="406" y="19"/>
                  <a:pt x="408" y="19"/>
                  <a:pt x="409" y="18"/>
                </a:cubicBezTo>
                <a:cubicBezTo>
                  <a:pt x="411" y="17"/>
                  <a:pt x="412" y="16"/>
                  <a:pt x="414" y="16"/>
                </a:cubicBezTo>
                <a:cubicBezTo>
                  <a:pt x="415" y="15"/>
                  <a:pt x="416" y="14"/>
                  <a:pt x="418" y="14"/>
                </a:cubicBezTo>
                <a:cubicBezTo>
                  <a:pt x="419" y="13"/>
                  <a:pt x="421" y="12"/>
                  <a:pt x="422" y="11"/>
                </a:cubicBezTo>
                <a:cubicBezTo>
                  <a:pt x="423" y="10"/>
                  <a:pt x="427" y="8"/>
                  <a:pt x="427" y="8"/>
                </a:cubicBezTo>
                <a:cubicBezTo>
                  <a:pt x="428" y="8"/>
                  <a:pt x="429" y="7"/>
                  <a:pt x="431" y="6"/>
                </a:cubicBezTo>
                <a:cubicBezTo>
                  <a:pt x="433" y="4"/>
                  <a:pt x="433" y="4"/>
                  <a:pt x="433" y="4"/>
                </a:cubicBezTo>
                <a:cubicBezTo>
                  <a:pt x="436" y="3"/>
                  <a:pt x="438" y="2"/>
                  <a:pt x="439" y="0"/>
                </a:cubicBezTo>
                <a:cubicBezTo>
                  <a:pt x="440" y="0"/>
                  <a:pt x="441" y="0"/>
                  <a:pt x="442" y="0"/>
                </a:cubicBezTo>
                <a:cubicBezTo>
                  <a:pt x="443" y="0"/>
                  <a:pt x="444" y="0"/>
                  <a:pt x="445" y="1"/>
                </a:cubicBezTo>
                <a:cubicBezTo>
                  <a:pt x="487" y="59"/>
                  <a:pt x="487" y="59"/>
                  <a:pt x="487" y="59"/>
                </a:cubicBezTo>
                <a:cubicBezTo>
                  <a:pt x="488" y="61"/>
                  <a:pt x="488" y="63"/>
                  <a:pt x="487" y="65"/>
                </a:cubicBezTo>
                <a:cubicBezTo>
                  <a:pt x="473" y="77"/>
                  <a:pt x="465" y="95"/>
                  <a:pt x="465" y="114"/>
                </a:cubicBezTo>
                <a:cubicBezTo>
                  <a:pt x="465" y="151"/>
                  <a:pt x="495" y="181"/>
                  <a:pt x="532" y="181"/>
                </a:cubicBezTo>
                <a:cubicBezTo>
                  <a:pt x="543" y="181"/>
                  <a:pt x="555" y="178"/>
                  <a:pt x="565" y="173"/>
                </a:cubicBezTo>
                <a:cubicBezTo>
                  <a:pt x="565" y="172"/>
                  <a:pt x="566" y="172"/>
                  <a:pt x="567" y="172"/>
                </a:cubicBezTo>
                <a:cubicBezTo>
                  <a:pt x="568" y="172"/>
                  <a:pt x="569" y="173"/>
                  <a:pt x="570" y="174"/>
                </a:cubicBezTo>
                <a:cubicBezTo>
                  <a:pt x="617" y="239"/>
                  <a:pt x="617" y="239"/>
                  <a:pt x="617" y="239"/>
                </a:cubicBezTo>
                <a:cubicBezTo>
                  <a:pt x="618" y="240"/>
                  <a:pt x="618" y="241"/>
                  <a:pt x="618" y="242"/>
                </a:cubicBezTo>
                <a:cubicBezTo>
                  <a:pt x="618" y="243"/>
                  <a:pt x="617" y="244"/>
                  <a:pt x="617" y="245"/>
                </a:cubicBezTo>
                <a:cubicBezTo>
                  <a:pt x="526" y="309"/>
                  <a:pt x="420" y="343"/>
                  <a:pt x="309" y="343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2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Light SemiCondensed" panose="020B0502040204020203" pitchFamily="34" charset="0"/>
            </a:endParaRPr>
          </a:p>
        </p:txBody>
      </p:sp>
      <p:sp>
        <p:nvSpPr>
          <p:cNvPr id="62" name="Freeform 9">
            <a:extLst>
              <a:ext uri="{FF2B5EF4-FFF2-40B4-BE49-F238E27FC236}">
                <a16:creationId xmlns:a16="http://schemas.microsoft.com/office/drawing/2014/main" id="{AF1D5AC9-6C6D-4C74-B684-7205B116569B}"/>
              </a:ext>
            </a:extLst>
          </p:cNvPr>
          <p:cNvSpPr>
            <a:spLocks noChangeAspect="1"/>
          </p:cNvSpPr>
          <p:nvPr/>
        </p:nvSpPr>
        <p:spPr bwMode="auto">
          <a:xfrm>
            <a:off x="3471818" y="2628116"/>
            <a:ext cx="1928538" cy="3033211"/>
          </a:xfrm>
          <a:custGeom>
            <a:avLst/>
            <a:gdLst>
              <a:gd name="T0" fmla="*/ 214 w 390"/>
              <a:gd name="T1" fmla="*/ 614 h 614"/>
              <a:gd name="T2" fmla="*/ 211 w 390"/>
              <a:gd name="T3" fmla="*/ 614 h 614"/>
              <a:gd name="T4" fmla="*/ 0 w 390"/>
              <a:gd name="T5" fmla="*/ 189 h 614"/>
              <a:gd name="T6" fmla="*/ 25 w 390"/>
              <a:gd name="T7" fmla="*/ 23 h 614"/>
              <a:gd name="T8" fmla="*/ 26 w 390"/>
              <a:gd name="T9" fmla="*/ 22 h 614"/>
              <a:gd name="T10" fmla="*/ 30 w 390"/>
              <a:gd name="T11" fmla="*/ 20 h 614"/>
              <a:gd name="T12" fmla="*/ 31 w 390"/>
              <a:gd name="T13" fmla="*/ 20 h 614"/>
              <a:gd name="T14" fmla="*/ 114 w 390"/>
              <a:gd name="T15" fmla="*/ 45 h 614"/>
              <a:gd name="T16" fmla="*/ 115 w 390"/>
              <a:gd name="T17" fmla="*/ 46 h 614"/>
              <a:gd name="T18" fmla="*/ 117 w 390"/>
              <a:gd name="T19" fmla="*/ 45 h 614"/>
              <a:gd name="T20" fmla="*/ 119 w 390"/>
              <a:gd name="T21" fmla="*/ 43 h 614"/>
              <a:gd name="T22" fmla="*/ 176 w 390"/>
              <a:gd name="T23" fmla="*/ 0 h 614"/>
              <a:gd name="T24" fmla="*/ 235 w 390"/>
              <a:gd name="T25" fmla="*/ 59 h 614"/>
              <a:gd name="T26" fmla="*/ 232 w 390"/>
              <a:gd name="T27" fmla="*/ 77 h 614"/>
              <a:gd name="T28" fmla="*/ 232 w 390"/>
              <a:gd name="T29" fmla="*/ 80 h 614"/>
              <a:gd name="T30" fmla="*/ 234 w 390"/>
              <a:gd name="T31" fmla="*/ 82 h 614"/>
              <a:gd name="T32" fmla="*/ 312 w 390"/>
              <a:gd name="T33" fmla="*/ 106 h 614"/>
              <a:gd name="T34" fmla="*/ 314 w 390"/>
              <a:gd name="T35" fmla="*/ 108 h 614"/>
              <a:gd name="T36" fmla="*/ 315 w 390"/>
              <a:gd name="T37" fmla="*/ 111 h 614"/>
              <a:gd name="T38" fmla="*/ 314 w 390"/>
              <a:gd name="T39" fmla="*/ 114 h 614"/>
              <a:gd name="T40" fmla="*/ 302 w 390"/>
              <a:gd name="T41" fmla="*/ 189 h 614"/>
              <a:gd name="T42" fmla="*/ 388 w 390"/>
              <a:gd name="T43" fmla="*/ 369 h 614"/>
              <a:gd name="T44" fmla="*/ 389 w 390"/>
              <a:gd name="T45" fmla="*/ 375 h 614"/>
              <a:gd name="T46" fmla="*/ 347 w 390"/>
              <a:gd name="T47" fmla="*/ 432 h 614"/>
              <a:gd name="T48" fmla="*/ 344 w 390"/>
              <a:gd name="T49" fmla="*/ 434 h 614"/>
              <a:gd name="T50" fmla="*/ 342 w 390"/>
              <a:gd name="T51" fmla="*/ 433 h 614"/>
              <a:gd name="T52" fmla="*/ 310 w 390"/>
              <a:gd name="T53" fmla="*/ 425 h 614"/>
              <a:gd name="T54" fmla="*/ 243 w 390"/>
              <a:gd name="T55" fmla="*/ 492 h 614"/>
              <a:gd name="T56" fmla="*/ 264 w 390"/>
              <a:gd name="T57" fmla="*/ 541 h 614"/>
              <a:gd name="T58" fmla="*/ 265 w 390"/>
              <a:gd name="T59" fmla="*/ 546 h 614"/>
              <a:gd name="T60" fmla="*/ 217 w 390"/>
              <a:gd name="T61" fmla="*/ 613 h 614"/>
              <a:gd name="T62" fmla="*/ 214 w 390"/>
              <a:gd name="T63" fmla="*/ 614 h 614"/>
              <a:gd name="T64" fmla="*/ 214 w 390"/>
              <a:gd name="T65" fmla="*/ 614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0" h="614">
                <a:moveTo>
                  <a:pt x="214" y="614"/>
                </a:moveTo>
                <a:cubicBezTo>
                  <a:pt x="213" y="614"/>
                  <a:pt x="212" y="614"/>
                  <a:pt x="211" y="614"/>
                </a:cubicBezTo>
                <a:cubicBezTo>
                  <a:pt x="79" y="513"/>
                  <a:pt x="0" y="355"/>
                  <a:pt x="0" y="189"/>
                </a:cubicBezTo>
                <a:cubicBezTo>
                  <a:pt x="0" y="131"/>
                  <a:pt x="8" y="76"/>
                  <a:pt x="25" y="23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1"/>
                  <a:pt x="28" y="20"/>
                  <a:pt x="30" y="20"/>
                </a:cubicBezTo>
                <a:cubicBezTo>
                  <a:pt x="30" y="20"/>
                  <a:pt x="30" y="20"/>
                  <a:pt x="31" y="20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14" y="45"/>
                  <a:pt x="115" y="46"/>
                  <a:pt x="115" y="46"/>
                </a:cubicBezTo>
                <a:cubicBezTo>
                  <a:pt x="116" y="46"/>
                  <a:pt x="116" y="45"/>
                  <a:pt x="117" y="45"/>
                </a:cubicBezTo>
                <a:cubicBezTo>
                  <a:pt x="118" y="45"/>
                  <a:pt x="119" y="44"/>
                  <a:pt x="119" y="43"/>
                </a:cubicBezTo>
                <a:cubicBezTo>
                  <a:pt x="126" y="17"/>
                  <a:pt x="149" y="0"/>
                  <a:pt x="176" y="0"/>
                </a:cubicBezTo>
                <a:cubicBezTo>
                  <a:pt x="208" y="0"/>
                  <a:pt x="235" y="26"/>
                  <a:pt x="235" y="59"/>
                </a:cubicBezTo>
                <a:cubicBezTo>
                  <a:pt x="235" y="65"/>
                  <a:pt x="234" y="71"/>
                  <a:pt x="232" y="77"/>
                </a:cubicBezTo>
                <a:cubicBezTo>
                  <a:pt x="231" y="78"/>
                  <a:pt x="232" y="79"/>
                  <a:pt x="232" y="80"/>
                </a:cubicBezTo>
                <a:cubicBezTo>
                  <a:pt x="233" y="81"/>
                  <a:pt x="233" y="82"/>
                  <a:pt x="234" y="82"/>
                </a:cubicBezTo>
                <a:cubicBezTo>
                  <a:pt x="312" y="106"/>
                  <a:pt x="312" y="106"/>
                  <a:pt x="312" y="106"/>
                </a:cubicBezTo>
                <a:cubicBezTo>
                  <a:pt x="313" y="106"/>
                  <a:pt x="314" y="107"/>
                  <a:pt x="314" y="108"/>
                </a:cubicBezTo>
                <a:cubicBezTo>
                  <a:pt x="315" y="109"/>
                  <a:pt x="315" y="110"/>
                  <a:pt x="315" y="111"/>
                </a:cubicBezTo>
                <a:cubicBezTo>
                  <a:pt x="314" y="114"/>
                  <a:pt x="314" y="114"/>
                  <a:pt x="314" y="114"/>
                </a:cubicBezTo>
                <a:cubicBezTo>
                  <a:pt x="306" y="137"/>
                  <a:pt x="302" y="162"/>
                  <a:pt x="302" y="189"/>
                </a:cubicBezTo>
                <a:cubicBezTo>
                  <a:pt x="302" y="260"/>
                  <a:pt x="333" y="325"/>
                  <a:pt x="388" y="369"/>
                </a:cubicBezTo>
                <a:cubicBezTo>
                  <a:pt x="390" y="371"/>
                  <a:pt x="390" y="373"/>
                  <a:pt x="389" y="375"/>
                </a:cubicBezTo>
                <a:cubicBezTo>
                  <a:pt x="347" y="432"/>
                  <a:pt x="347" y="432"/>
                  <a:pt x="347" y="432"/>
                </a:cubicBezTo>
                <a:cubicBezTo>
                  <a:pt x="347" y="433"/>
                  <a:pt x="345" y="434"/>
                  <a:pt x="344" y="434"/>
                </a:cubicBezTo>
                <a:cubicBezTo>
                  <a:pt x="344" y="434"/>
                  <a:pt x="343" y="434"/>
                  <a:pt x="342" y="433"/>
                </a:cubicBezTo>
                <a:cubicBezTo>
                  <a:pt x="333" y="428"/>
                  <a:pt x="321" y="425"/>
                  <a:pt x="310" y="425"/>
                </a:cubicBezTo>
                <a:cubicBezTo>
                  <a:pt x="273" y="425"/>
                  <a:pt x="243" y="455"/>
                  <a:pt x="243" y="492"/>
                </a:cubicBezTo>
                <a:cubicBezTo>
                  <a:pt x="243" y="511"/>
                  <a:pt x="251" y="528"/>
                  <a:pt x="264" y="541"/>
                </a:cubicBezTo>
                <a:cubicBezTo>
                  <a:pt x="266" y="542"/>
                  <a:pt x="266" y="545"/>
                  <a:pt x="265" y="546"/>
                </a:cubicBezTo>
                <a:cubicBezTo>
                  <a:pt x="217" y="613"/>
                  <a:pt x="217" y="613"/>
                  <a:pt x="217" y="613"/>
                </a:cubicBezTo>
                <a:cubicBezTo>
                  <a:pt x="216" y="614"/>
                  <a:pt x="215" y="614"/>
                  <a:pt x="214" y="614"/>
                </a:cubicBezTo>
                <a:cubicBezTo>
                  <a:pt x="214" y="614"/>
                  <a:pt x="214" y="614"/>
                  <a:pt x="214" y="614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2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Light SemiCondensed" panose="020B0502040204020203" pitchFamily="34" charset="0"/>
            </a:endParaRP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E7E7E4CF-BFCC-4EFD-B989-BCA1528744E4}"/>
              </a:ext>
            </a:extLst>
          </p:cNvPr>
          <p:cNvCxnSpPr/>
          <p:nvPr/>
        </p:nvCxnSpPr>
        <p:spPr>
          <a:xfrm rot="10800000" flipH="1" flipV="1">
            <a:off x="8652614" y="4613227"/>
            <a:ext cx="558000" cy="4788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0D8E73DE-0436-437B-845B-1CDDF6170220}"/>
              </a:ext>
            </a:extLst>
          </p:cNvPr>
          <p:cNvCxnSpPr>
            <a:cxnSpLocks/>
          </p:cNvCxnSpPr>
          <p:nvPr/>
        </p:nvCxnSpPr>
        <p:spPr>
          <a:xfrm>
            <a:off x="9210614" y="5092028"/>
            <a:ext cx="2484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0DBB168-A04D-4D3F-A6E0-B871717D8467}"/>
              </a:ext>
            </a:extLst>
          </p:cNvPr>
          <p:cNvCxnSpPr>
            <a:cxnSpLocks/>
          </p:cNvCxnSpPr>
          <p:nvPr/>
        </p:nvCxnSpPr>
        <p:spPr>
          <a:xfrm flipV="1">
            <a:off x="8015994" y="1251639"/>
            <a:ext cx="558800" cy="360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020FB134-15B2-4228-812D-87B6B776248D}"/>
              </a:ext>
            </a:extLst>
          </p:cNvPr>
          <p:cNvCxnSpPr>
            <a:cxnSpLocks/>
          </p:cNvCxnSpPr>
          <p:nvPr/>
        </p:nvCxnSpPr>
        <p:spPr>
          <a:xfrm>
            <a:off x="8574794" y="1249171"/>
            <a:ext cx="2484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9C8B7247-2245-40DC-B9A4-BA89C7A1FE66}"/>
              </a:ext>
            </a:extLst>
          </p:cNvPr>
          <p:cNvCxnSpPr>
            <a:cxnSpLocks/>
          </p:cNvCxnSpPr>
          <p:nvPr/>
        </p:nvCxnSpPr>
        <p:spPr>
          <a:xfrm>
            <a:off x="1082475" y="1238538"/>
            <a:ext cx="2484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Picture 67">
            <a:extLst>
              <a:ext uri="{FF2B5EF4-FFF2-40B4-BE49-F238E27FC236}">
                <a16:creationId xmlns:a16="http://schemas.microsoft.com/office/drawing/2014/main" id="{23CE27A9-680F-4906-996D-6F1DF8BD0F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087" y="1604076"/>
            <a:ext cx="1295546" cy="972000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330BC57F-5579-4ADB-A240-9A00A15F5146}"/>
              </a:ext>
            </a:extLst>
          </p:cNvPr>
          <p:cNvSpPr txBox="1"/>
          <p:nvPr/>
        </p:nvSpPr>
        <p:spPr>
          <a:xfrm>
            <a:off x="478340" y="964236"/>
            <a:ext cx="360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Clr>
                <a:srgbClr val="FF0000"/>
              </a:buClr>
            </a:pPr>
            <a:r>
              <a:rPr lang="en-GB" altLang="el-GR" sz="1600" dirty="0">
                <a:cs typeface="Arial" panose="020B0604020202020204" pitchFamily="34" charset="0"/>
              </a:rPr>
              <a:t>INFORMATION &amp; COMMUNICATION TECHNOLOGIES</a:t>
            </a:r>
            <a:endParaRPr lang="el-GR" sz="1600" dirty="0">
              <a:cs typeface="Arial" panose="020B0604020202020204" pitchFamily="34" charset="0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812B105-91F7-49BE-B3DE-487957C997D6}"/>
              </a:ext>
            </a:extLst>
          </p:cNvPr>
          <p:cNvCxnSpPr>
            <a:cxnSpLocks/>
          </p:cNvCxnSpPr>
          <p:nvPr/>
        </p:nvCxnSpPr>
        <p:spPr>
          <a:xfrm flipH="1" flipV="1">
            <a:off x="3554462" y="1238538"/>
            <a:ext cx="621215" cy="40581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F19B0472-2170-4048-A32E-66D11B7C288E}"/>
              </a:ext>
            </a:extLst>
          </p:cNvPr>
          <p:cNvSpPr/>
          <p:nvPr/>
        </p:nvSpPr>
        <p:spPr>
          <a:xfrm>
            <a:off x="8378190" y="946984"/>
            <a:ext cx="29248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>
                <a:srgbClr val="FF0000"/>
              </a:buClr>
            </a:pPr>
            <a:r>
              <a:rPr lang="en-GB" altLang="el-GR" sz="1600" dirty="0">
                <a:cs typeface="Arial" panose="020B0604020202020204" pitchFamily="34" charset="0"/>
              </a:rPr>
              <a:t>SUSTAINABLE PROCESSES &amp; ENERGY RESOURCES</a:t>
            </a:r>
            <a:endParaRPr lang="el-GR" altLang="el-GR" sz="1600" dirty="0">
              <a:cs typeface="Arial" panose="020B060402020202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AAB8A2B-4879-40AC-84FA-8BAA94E5D68D}"/>
              </a:ext>
            </a:extLst>
          </p:cNvPr>
          <p:cNvSpPr/>
          <p:nvPr/>
        </p:nvSpPr>
        <p:spPr>
          <a:xfrm>
            <a:off x="9405399" y="4797898"/>
            <a:ext cx="23970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>
                <a:srgbClr val="FF0000"/>
              </a:buClr>
            </a:pPr>
            <a:r>
              <a:rPr lang="en-GB" altLang="el-GR" sz="1600" dirty="0">
                <a:cs typeface="Arial" panose="020B0604020202020204" pitchFamily="34" charset="0"/>
              </a:rPr>
              <a:t>APPLIED LIFE SCIENCES</a:t>
            </a:r>
            <a:endParaRPr lang="el-GR" altLang="el-GR" sz="1600" dirty="0">
              <a:cs typeface="Arial" panose="020B0604020202020204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9FF5BEB-07BE-4477-8112-DF8381C133D6}"/>
              </a:ext>
            </a:extLst>
          </p:cNvPr>
          <p:cNvSpPr/>
          <p:nvPr/>
        </p:nvSpPr>
        <p:spPr>
          <a:xfrm>
            <a:off x="339010" y="4807861"/>
            <a:ext cx="2846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>
                <a:srgbClr val="FF0000"/>
              </a:buClr>
            </a:pPr>
            <a:r>
              <a:rPr lang="en-US" altLang="el-GR" sz="1600" dirty="0">
                <a:latin typeface="Bahnschrift Light SemiCondensed" panose="020B0502040204020203" pitchFamily="34" charset="0"/>
                <a:cs typeface="Arial" panose="020B0604020202020204" pitchFamily="34" charset="0"/>
              </a:rPr>
              <a:t>SUSTAINABLE MOBILITY AND TRANSPORT NETWORKS</a:t>
            </a:r>
            <a:endParaRPr lang="el-GR" altLang="el-GR" sz="1600" dirty="0">
              <a:latin typeface="Bahnschrift Light SemiCondensed" panose="020B0502040204020203" pitchFamily="34" charset="0"/>
              <a:cs typeface="Arial" panose="020B0604020202020204" pitchFamily="34" charset="0"/>
            </a:endParaRP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192173D-1EAB-4D2B-91A8-D01ED84C3F8B}"/>
              </a:ext>
            </a:extLst>
          </p:cNvPr>
          <p:cNvCxnSpPr>
            <a:cxnSpLocks/>
          </p:cNvCxnSpPr>
          <p:nvPr/>
        </p:nvCxnSpPr>
        <p:spPr>
          <a:xfrm flipV="1">
            <a:off x="2966273" y="4611486"/>
            <a:ext cx="558000" cy="4788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2157F062-EE7D-4255-802E-0E142D07C193}"/>
              </a:ext>
            </a:extLst>
          </p:cNvPr>
          <p:cNvCxnSpPr>
            <a:cxnSpLocks/>
          </p:cNvCxnSpPr>
          <p:nvPr/>
        </p:nvCxnSpPr>
        <p:spPr>
          <a:xfrm>
            <a:off x="494124" y="5090286"/>
            <a:ext cx="2484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CAB2A796-C6B8-4312-A762-AA8CAE2212AB}"/>
              </a:ext>
            </a:extLst>
          </p:cNvPr>
          <p:cNvCxnSpPr/>
          <p:nvPr/>
        </p:nvCxnSpPr>
        <p:spPr>
          <a:xfrm>
            <a:off x="4976037" y="6071183"/>
            <a:ext cx="0" cy="3966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147F8DBA-A8B2-485F-AB19-F30BC2629CCE}"/>
              </a:ext>
            </a:extLst>
          </p:cNvPr>
          <p:cNvCxnSpPr>
            <a:cxnSpLocks/>
          </p:cNvCxnSpPr>
          <p:nvPr/>
        </p:nvCxnSpPr>
        <p:spPr>
          <a:xfrm>
            <a:off x="4976037" y="6468648"/>
            <a:ext cx="3024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>
            <a:extLst>
              <a:ext uri="{FF2B5EF4-FFF2-40B4-BE49-F238E27FC236}">
                <a16:creationId xmlns:a16="http://schemas.microsoft.com/office/drawing/2014/main" id="{7846D2B2-46F2-4CB9-AF95-31CB6CCCBA90}"/>
              </a:ext>
            </a:extLst>
          </p:cNvPr>
          <p:cNvSpPr/>
          <p:nvPr/>
        </p:nvSpPr>
        <p:spPr>
          <a:xfrm>
            <a:off x="4697107" y="6189179"/>
            <a:ext cx="37743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>
                <a:srgbClr val="FF0000"/>
              </a:buClr>
            </a:pPr>
            <a:r>
              <a:rPr lang="en-US" altLang="el-GR" sz="1600" dirty="0">
                <a:cs typeface="Arial" panose="020B0604020202020204" pitchFamily="34" charset="0"/>
              </a:rPr>
              <a:t>AGRICULTURAL TECHNOLOGY</a:t>
            </a:r>
          </a:p>
          <a:p>
            <a:pPr algn="ctr">
              <a:spcBef>
                <a:spcPct val="0"/>
              </a:spcBef>
              <a:buClr>
                <a:srgbClr val="FF0000"/>
              </a:buClr>
            </a:pPr>
            <a:r>
              <a:rPr lang="en-US" altLang="el-GR" sz="1600" dirty="0">
                <a:cs typeface="Arial" panose="020B0604020202020204" pitchFamily="34" charset="0"/>
              </a:rPr>
              <a:t>AND BIOSYSTEMS ENGINEERING</a:t>
            </a:r>
            <a:endParaRPr lang="el-GR" altLang="el-GR" sz="1600" dirty="0">
              <a:cs typeface="Arial" panose="020B0604020202020204" pitchFamily="34" charset="0"/>
            </a:endParaRPr>
          </a:p>
        </p:txBody>
      </p:sp>
      <p:pic>
        <p:nvPicPr>
          <p:cNvPr id="83" name="Picture 1">
            <a:extLst>
              <a:ext uri="{FF2B5EF4-FFF2-40B4-BE49-F238E27FC236}">
                <a16:creationId xmlns:a16="http://schemas.microsoft.com/office/drawing/2014/main" id="{3379A760-BA14-4D21-A4A1-4AE030065A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791" y="1683340"/>
            <a:ext cx="906553" cy="6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FF294A4-B186-8441-A6D9-64F530A76A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0732" y="4193039"/>
            <a:ext cx="1067457" cy="50066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818" y="3641826"/>
            <a:ext cx="693410" cy="698585"/>
          </a:xfrm>
          <a:prstGeom prst="rect">
            <a:avLst/>
          </a:prstGeom>
        </p:spPr>
      </p:pic>
      <p:pic>
        <p:nvPicPr>
          <p:cNvPr id="35" name="Εικόνα 2">
            <a:extLst>
              <a:ext uri="{FF2B5EF4-FFF2-40B4-BE49-F238E27FC236}">
                <a16:creationId xmlns:a16="http://schemas.microsoft.com/office/drawing/2014/main" id="{688A6CBB-DE16-46C1-B5F5-AF21BE8EC93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973" y="5239911"/>
            <a:ext cx="1645561" cy="78468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517AD0-D39F-4F22-A6AC-314FFC737627}"/>
              </a:ext>
            </a:extLst>
          </p:cNvPr>
          <p:cNvSpPr txBox="1"/>
          <p:nvPr/>
        </p:nvSpPr>
        <p:spPr>
          <a:xfrm>
            <a:off x="830512" y="2544748"/>
            <a:ext cx="2494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High Quality Applied Scientific Research</a:t>
            </a:r>
            <a:endParaRPr lang="el-GR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FF2913-700D-426E-8D4E-AACD5DF650E2}"/>
              </a:ext>
            </a:extLst>
          </p:cNvPr>
          <p:cNvSpPr txBox="1"/>
          <p:nvPr/>
        </p:nvSpPr>
        <p:spPr>
          <a:xfrm>
            <a:off x="9581922" y="2702138"/>
            <a:ext cx="19515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Strong Industrial</a:t>
            </a:r>
          </a:p>
          <a:p>
            <a:pPr algn="ctr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Partnerships</a:t>
            </a:r>
            <a:endParaRPr lang="el-GR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968000E1-247A-456B-926F-47E44B430C8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00" y="6055200"/>
            <a:ext cx="183018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779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2927EFC-AF46-4270-8CC7-D3590014C849}"/>
              </a:ext>
            </a:extLst>
          </p:cNvPr>
          <p:cNvCxnSpPr>
            <a:cxnSpLocks/>
          </p:cNvCxnSpPr>
          <p:nvPr/>
        </p:nvCxnSpPr>
        <p:spPr>
          <a:xfrm flipH="1">
            <a:off x="375920" y="869466"/>
            <a:ext cx="11440160" cy="0"/>
          </a:xfrm>
          <a:prstGeom prst="line">
            <a:avLst/>
          </a:prstGeom>
          <a:ln w="19050">
            <a:solidFill>
              <a:srgbClr val="AE0F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BA87BA0-9A60-46CC-A169-1AE668BD8546}"/>
              </a:ext>
            </a:extLst>
          </p:cNvPr>
          <p:cNvSpPr txBox="1"/>
          <p:nvPr/>
        </p:nvSpPr>
        <p:spPr>
          <a:xfrm>
            <a:off x="375920" y="222625"/>
            <a:ext cx="7517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AE0F0B"/>
                </a:solidFill>
                <a:latin typeface="+mj-lt"/>
                <a:cs typeface="Arial" panose="020B0604020202020204" pitchFamily="34" charset="0"/>
              </a:rPr>
              <a:t>Geographical Presence</a:t>
            </a:r>
            <a:endParaRPr lang="el-GR" sz="3600" dirty="0">
              <a:solidFill>
                <a:srgbClr val="AE0F0B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40C0B20-872C-47F2-A46D-CFE1EDC3028C}"/>
              </a:ext>
            </a:extLst>
          </p:cNvPr>
          <p:cNvCxnSpPr/>
          <p:nvPr/>
        </p:nvCxnSpPr>
        <p:spPr>
          <a:xfrm>
            <a:off x="889000" y="1549402"/>
            <a:ext cx="8805333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Graphic 42">
            <a:extLst>
              <a:ext uri="{FF2B5EF4-FFF2-40B4-BE49-F238E27FC236}">
                <a16:creationId xmlns:a16="http://schemas.microsoft.com/office/drawing/2014/main" id="{B449D275-A221-497E-93E7-FE181EC9D0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621" r="19379"/>
          <a:stretch/>
        </p:blipFill>
        <p:spPr>
          <a:xfrm>
            <a:off x="3854410" y="916549"/>
            <a:ext cx="4506418" cy="5004000"/>
          </a:xfrm>
          <a:prstGeom prst="rect">
            <a:avLst/>
          </a:prstGeom>
        </p:spPr>
      </p:pic>
      <p:sp>
        <p:nvSpPr>
          <p:cNvPr id="46" name="Google Shape;220;p32">
            <a:extLst>
              <a:ext uri="{FF2B5EF4-FFF2-40B4-BE49-F238E27FC236}">
                <a16:creationId xmlns:a16="http://schemas.microsoft.com/office/drawing/2014/main" id="{9047D564-34B8-43FA-90AE-87864D1BFB48}"/>
              </a:ext>
            </a:extLst>
          </p:cNvPr>
          <p:cNvSpPr>
            <a:spLocks noChangeAspect="1"/>
          </p:cNvSpPr>
          <p:nvPr/>
        </p:nvSpPr>
        <p:spPr>
          <a:xfrm rot="-207137">
            <a:off x="573893" y="1448794"/>
            <a:ext cx="1044000" cy="1044000"/>
          </a:xfrm>
          <a:prstGeom prst="ellipse">
            <a:avLst/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bg1"/>
                </a:solidFill>
                <a:latin typeface="Bahnschrift Light SemiCondensed" panose="020B0502040204020203" pitchFamily="34" charset="0"/>
                <a:cs typeface="Arial" panose="020B0604020202020204" pitchFamily="34" charset="0"/>
              </a:rPr>
              <a:t>7</a:t>
            </a:r>
            <a:endParaRPr sz="4400" dirty="0">
              <a:solidFill>
                <a:schemeClr val="bg1"/>
              </a:solidFill>
              <a:latin typeface="Bahnschrift Light SemiCondensed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47" name="Google Shape;225;p32">
            <a:extLst>
              <a:ext uri="{FF2B5EF4-FFF2-40B4-BE49-F238E27FC236}">
                <a16:creationId xmlns:a16="http://schemas.microsoft.com/office/drawing/2014/main" id="{D99EE71F-4599-40DE-A6FB-AAC50EDC6EF7}"/>
              </a:ext>
            </a:extLst>
          </p:cNvPr>
          <p:cNvSpPr txBox="1">
            <a:spLocks/>
          </p:cNvSpPr>
          <p:nvPr/>
        </p:nvSpPr>
        <p:spPr>
          <a:xfrm flipH="1">
            <a:off x="1134929" y="2476327"/>
            <a:ext cx="2416938" cy="82701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sz="2200" dirty="0">
                <a:latin typeface="+mn-lt"/>
                <a:cs typeface="Arial" panose="020B0604020202020204" pitchFamily="34" charset="0"/>
              </a:rPr>
              <a:t>Regions</a:t>
            </a:r>
            <a:endParaRPr lang="en-GB" sz="22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8" name="Google Shape;226;p32">
            <a:extLst>
              <a:ext uri="{FF2B5EF4-FFF2-40B4-BE49-F238E27FC236}">
                <a16:creationId xmlns:a16="http://schemas.microsoft.com/office/drawing/2014/main" id="{3A40BBBA-088B-4525-8E4B-042E66FA93F7}"/>
              </a:ext>
            </a:extLst>
          </p:cNvPr>
          <p:cNvSpPr txBox="1">
            <a:spLocks/>
          </p:cNvSpPr>
          <p:nvPr/>
        </p:nvSpPr>
        <p:spPr>
          <a:xfrm flipH="1">
            <a:off x="623493" y="3144572"/>
            <a:ext cx="4008895" cy="87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el-GR" sz="2200" dirty="0">
                <a:cs typeface="Arial" panose="020B0604020202020204" pitchFamily="34" charset="0"/>
              </a:rPr>
              <a:t>Central Macedonia</a:t>
            </a:r>
            <a:r>
              <a:rPr lang="el-GR" altLang="el-GR" sz="2200" dirty="0">
                <a:cs typeface="Arial" panose="020B0604020202020204" pitchFamily="34" charset="0"/>
              </a:rPr>
              <a:t>,</a:t>
            </a:r>
            <a:r>
              <a:rPr lang="en-US" altLang="el-GR" sz="2200" dirty="0">
                <a:cs typeface="Arial" panose="020B0604020202020204" pitchFamily="34" charset="0"/>
              </a:rPr>
              <a:t> Attica</a:t>
            </a:r>
            <a:r>
              <a:rPr lang="el-GR" altLang="el-GR" sz="2200" dirty="0">
                <a:cs typeface="Arial" panose="020B0604020202020204" pitchFamily="34" charset="0"/>
              </a:rPr>
              <a:t>,</a:t>
            </a:r>
            <a:r>
              <a:rPr lang="en-US" altLang="el-GR" sz="2200" dirty="0">
                <a:cs typeface="Arial" panose="020B0604020202020204" pitchFamily="34" charset="0"/>
              </a:rPr>
              <a:t>  Western Macedonia</a:t>
            </a:r>
            <a:r>
              <a:rPr lang="el-GR" altLang="el-GR" sz="2200" dirty="0">
                <a:cs typeface="Arial" panose="020B0604020202020204" pitchFamily="34" charset="0"/>
              </a:rPr>
              <a:t>,</a:t>
            </a:r>
            <a:r>
              <a:rPr lang="en-US" altLang="el-GR" sz="2200" dirty="0">
                <a:cs typeface="Arial" panose="020B0604020202020204" pitchFamily="34" charset="0"/>
              </a:rPr>
              <a:t> Easter Macedonia and Thrace, Thessaly</a:t>
            </a:r>
            <a:r>
              <a:rPr lang="el-GR" altLang="el-GR" sz="2200" dirty="0">
                <a:cs typeface="Arial" panose="020B0604020202020204" pitchFamily="34" charset="0"/>
              </a:rPr>
              <a:t>,</a:t>
            </a:r>
            <a:r>
              <a:rPr lang="en-US" altLang="el-GR" sz="2200" dirty="0">
                <a:cs typeface="Arial" panose="020B0604020202020204" pitchFamily="34" charset="0"/>
              </a:rPr>
              <a:t> Epirus</a:t>
            </a:r>
            <a:r>
              <a:rPr lang="el-GR" altLang="el-GR" sz="2200" dirty="0">
                <a:cs typeface="Arial" panose="020B0604020202020204" pitchFamily="34" charset="0"/>
              </a:rPr>
              <a:t> </a:t>
            </a:r>
            <a:r>
              <a:rPr lang="en-US" altLang="el-GR" sz="2200" dirty="0">
                <a:cs typeface="Arial" panose="020B0604020202020204" pitchFamily="34" charset="0"/>
              </a:rPr>
              <a:t>&amp; South Aegean, </a:t>
            </a:r>
            <a:endParaRPr lang="en-US" sz="2200" dirty="0">
              <a:cs typeface="Arial" panose="020B0604020202020204" pitchFamily="34" charset="0"/>
            </a:endParaRPr>
          </a:p>
        </p:txBody>
      </p:sp>
      <p:sp>
        <p:nvSpPr>
          <p:cNvPr id="50" name="Google Shape;220;p32">
            <a:extLst>
              <a:ext uri="{FF2B5EF4-FFF2-40B4-BE49-F238E27FC236}">
                <a16:creationId xmlns:a16="http://schemas.microsoft.com/office/drawing/2014/main" id="{414528C0-994D-4CC5-AF08-F01D85ECDA47}"/>
              </a:ext>
            </a:extLst>
          </p:cNvPr>
          <p:cNvSpPr>
            <a:spLocks noChangeAspect="1"/>
          </p:cNvSpPr>
          <p:nvPr/>
        </p:nvSpPr>
        <p:spPr>
          <a:xfrm rot="160159">
            <a:off x="9707180" y="3004668"/>
            <a:ext cx="1044000" cy="1044000"/>
          </a:xfrm>
          <a:prstGeom prst="ellipse">
            <a:avLst/>
          </a:prstGeom>
          <a:solidFill>
            <a:srgbClr val="C3CCA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bg1"/>
                </a:solidFill>
                <a:latin typeface="Bahnschrift Light SemiCondensed" panose="020B0502040204020203" pitchFamily="34" charset="0"/>
                <a:cs typeface="Arial" panose="020B0604020202020204" pitchFamily="34" charset="0"/>
              </a:rPr>
              <a:t>9</a:t>
            </a:r>
            <a:endParaRPr sz="4400" dirty="0">
              <a:solidFill>
                <a:schemeClr val="bg1"/>
              </a:solidFill>
              <a:latin typeface="Bahnschrift Light SemiCondensed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52" name="Google Shape;225;p32">
            <a:extLst>
              <a:ext uri="{FF2B5EF4-FFF2-40B4-BE49-F238E27FC236}">
                <a16:creationId xmlns:a16="http://schemas.microsoft.com/office/drawing/2014/main" id="{AC8C195D-5870-4270-AB16-B055EA422A04}"/>
              </a:ext>
            </a:extLst>
          </p:cNvPr>
          <p:cNvSpPr txBox="1">
            <a:spLocks/>
          </p:cNvSpPr>
          <p:nvPr/>
        </p:nvSpPr>
        <p:spPr>
          <a:xfrm flipH="1">
            <a:off x="8950333" y="3985499"/>
            <a:ext cx="1487999" cy="82701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sz="2200" dirty="0">
                <a:latin typeface="+mn-lt"/>
                <a:cs typeface="Arial" panose="020B0604020202020204" pitchFamily="34" charset="0"/>
              </a:rPr>
              <a:t>Cities</a:t>
            </a:r>
            <a:endParaRPr lang="en-GB" sz="22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Google Shape;226;p32">
            <a:extLst>
              <a:ext uri="{FF2B5EF4-FFF2-40B4-BE49-F238E27FC236}">
                <a16:creationId xmlns:a16="http://schemas.microsoft.com/office/drawing/2014/main" id="{ACD29B70-622B-4524-A9B5-DA6B0331F04C}"/>
              </a:ext>
            </a:extLst>
          </p:cNvPr>
          <p:cNvSpPr txBox="1">
            <a:spLocks/>
          </p:cNvSpPr>
          <p:nvPr/>
        </p:nvSpPr>
        <p:spPr>
          <a:xfrm flipH="1">
            <a:off x="8582220" y="4633081"/>
            <a:ext cx="3605050" cy="87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el-GR" sz="2200" dirty="0">
                <a:cs typeface="Arial" panose="020B0604020202020204" pitchFamily="34" charset="0"/>
              </a:rPr>
              <a:t>Thessaloniki, Athens, </a:t>
            </a:r>
            <a:r>
              <a:rPr lang="el-GR" altLang="el-GR" sz="2200" dirty="0">
                <a:cs typeface="Arial" panose="020B0604020202020204" pitchFamily="34" charset="0"/>
              </a:rPr>
              <a:t> </a:t>
            </a:r>
            <a:r>
              <a:rPr lang="en-US" altLang="el-GR" sz="2200" dirty="0">
                <a:cs typeface="Arial" panose="020B0604020202020204" pitchFamily="34" charset="0"/>
              </a:rPr>
              <a:t>Piraeus, Larissa, Volos, Ptolemais, Ioannina</a:t>
            </a:r>
            <a:r>
              <a:rPr lang="el-GR" altLang="el-GR" sz="2200" dirty="0">
                <a:cs typeface="Arial" panose="020B0604020202020204" pitchFamily="34" charset="0"/>
              </a:rPr>
              <a:t>,</a:t>
            </a:r>
            <a:r>
              <a:rPr lang="en-US" altLang="el-GR" sz="2200" dirty="0">
                <a:cs typeface="Arial" panose="020B0604020202020204" pitchFamily="34" charset="0"/>
              </a:rPr>
              <a:t>Rhodes</a:t>
            </a:r>
            <a:r>
              <a:rPr lang="el-GR" altLang="el-GR" sz="2200" dirty="0">
                <a:cs typeface="Arial" panose="020B0604020202020204" pitchFamily="34" charset="0"/>
              </a:rPr>
              <a:t> &amp;</a:t>
            </a:r>
            <a:r>
              <a:rPr lang="en-US" altLang="el-GR" sz="2200" dirty="0">
                <a:cs typeface="Arial" panose="020B0604020202020204" pitchFamily="34" charset="0"/>
              </a:rPr>
              <a:t> </a:t>
            </a:r>
            <a:r>
              <a:rPr lang="en-US" altLang="el-GR" sz="2200" dirty="0" err="1">
                <a:cs typeface="Arial" panose="020B0604020202020204" pitchFamily="34" charset="0"/>
              </a:rPr>
              <a:t>Alexandroupolis</a:t>
            </a:r>
            <a:endParaRPr lang="en-US" sz="2200" dirty="0">
              <a:cs typeface="Arial" panose="020B0604020202020204" pitchFamily="34" charset="0"/>
            </a:endParaRPr>
          </a:p>
        </p:txBody>
      </p:sp>
      <p:sp>
        <p:nvSpPr>
          <p:cNvPr id="44" name="Google Shape;218;p32">
            <a:extLst>
              <a:ext uri="{FF2B5EF4-FFF2-40B4-BE49-F238E27FC236}">
                <a16:creationId xmlns:a16="http://schemas.microsoft.com/office/drawing/2014/main" id="{D7FCF104-51A9-46F6-9FB3-6B83897460A9}"/>
              </a:ext>
            </a:extLst>
          </p:cNvPr>
          <p:cNvSpPr>
            <a:spLocks noChangeAspect="1"/>
          </p:cNvSpPr>
          <p:nvPr/>
        </p:nvSpPr>
        <p:spPr>
          <a:xfrm rot="18102734">
            <a:off x="-877080" y="1917189"/>
            <a:ext cx="3155450" cy="1440000"/>
          </a:xfrm>
          <a:custGeom>
            <a:avLst/>
            <a:gdLst/>
            <a:ahLst/>
            <a:cxnLst/>
            <a:rect l="l" t="t" r="r" b="b"/>
            <a:pathLst>
              <a:path w="91506" h="41759" extrusionOk="0">
                <a:moveTo>
                  <a:pt x="68494" y="4454"/>
                </a:moveTo>
                <a:cubicBezTo>
                  <a:pt x="72710" y="4454"/>
                  <a:pt x="76855" y="6104"/>
                  <a:pt x="79946" y="9204"/>
                </a:cubicBezTo>
                <a:cubicBezTo>
                  <a:pt x="84553" y="13825"/>
                  <a:pt x="85923" y="20778"/>
                  <a:pt x="83408" y="26812"/>
                </a:cubicBezTo>
                <a:cubicBezTo>
                  <a:pt x="80911" y="32836"/>
                  <a:pt x="75021" y="36747"/>
                  <a:pt x="68506" y="36747"/>
                </a:cubicBezTo>
                <a:cubicBezTo>
                  <a:pt x="68494" y="36747"/>
                  <a:pt x="68482" y="36747"/>
                  <a:pt x="68470" y="36747"/>
                </a:cubicBezTo>
                <a:cubicBezTo>
                  <a:pt x="59553" y="36733"/>
                  <a:pt x="52346" y="29497"/>
                  <a:pt x="52360" y="20580"/>
                </a:cubicBezTo>
                <a:cubicBezTo>
                  <a:pt x="52360" y="14037"/>
                  <a:pt x="56317" y="8158"/>
                  <a:pt x="62351" y="5671"/>
                </a:cubicBezTo>
                <a:cubicBezTo>
                  <a:pt x="64338" y="4852"/>
                  <a:pt x="66425" y="4454"/>
                  <a:pt x="68494" y="4454"/>
                </a:cubicBezTo>
                <a:close/>
                <a:moveTo>
                  <a:pt x="69707" y="1"/>
                </a:moveTo>
                <a:cubicBezTo>
                  <a:pt x="67735" y="1"/>
                  <a:pt x="65749" y="280"/>
                  <a:pt x="63807" y="852"/>
                </a:cubicBezTo>
                <a:cubicBezTo>
                  <a:pt x="52010" y="2757"/>
                  <a:pt x="44539" y="16878"/>
                  <a:pt x="24919" y="16878"/>
                </a:cubicBezTo>
                <a:cubicBezTo>
                  <a:pt x="24889" y="16878"/>
                  <a:pt x="24860" y="16878"/>
                  <a:pt x="24831" y="16878"/>
                </a:cubicBezTo>
                <a:cubicBezTo>
                  <a:pt x="20520" y="16863"/>
                  <a:pt x="10826" y="15987"/>
                  <a:pt x="1682" y="15040"/>
                </a:cubicBezTo>
                <a:lnTo>
                  <a:pt x="1682" y="15040"/>
                </a:lnTo>
                <a:cubicBezTo>
                  <a:pt x="1795" y="16143"/>
                  <a:pt x="1824" y="17245"/>
                  <a:pt x="1781" y="18347"/>
                </a:cubicBezTo>
                <a:cubicBezTo>
                  <a:pt x="1640" y="20919"/>
                  <a:pt x="1046" y="23435"/>
                  <a:pt x="1" y="25767"/>
                </a:cubicBezTo>
                <a:cubicBezTo>
                  <a:pt x="9610" y="24820"/>
                  <a:pt x="20252" y="23873"/>
                  <a:pt x="24816" y="23873"/>
                </a:cubicBezTo>
                <a:cubicBezTo>
                  <a:pt x="40828" y="23915"/>
                  <a:pt x="48742" y="33257"/>
                  <a:pt x="57476" y="37807"/>
                </a:cubicBezTo>
                <a:cubicBezTo>
                  <a:pt x="61097" y="40414"/>
                  <a:pt x="65389" y="41759"/>
                  <a:pt x="69716" y="41759"/>
                </a:cubicBezTo>
                <a:cubicBezTo>
                  <a:pt x="72380" y="41759"/>
                  <a:pt x="75058" y="41249"/>
                  <a:pt x="77600" y="40210"/>
                </a:cubicBezTo>
                <a:cubicBezTo>
                  <a:pt x="84270" y="37482"/>
                  <a:pt x="89061" y="31504"/>
                  <a:pt x="90290" y="24396"/>
                </a:cubicBezTo>
                <a:cubicBezTo>
                  <a:pt x="91506" y="17302"/>
                  <a:pt x="88962" y="10066"/>
                  <a:pt x="83577" y="5275"/>
                </a:cubicBezTo>
                <a:cubicBezTo>
                  <a:pt x="79706" y="1831"/>
                  <a:pt x="74753" y="1"/>
                  <a:pt x="6970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218;p32">
            <a:extLst>
              <a:ext uri="{FF2B5EF4-FFF2-40B4-BE49-F238E27FC236}">
                <a16:creationId xmlns:a16="http://schemas.microsoft.com/office/drawing/2014/main" id="{DB53E40E-5878-4126-8CB7-4F65BA305094}"/>
              </a:ext>
            </a:extLst>
          </p:cNvPr>
          <p:cNvSpPr>
            <a:spLocks noChangeAspect="1"/>
          </p:cNvSpPr>
          <p:nvPr/>
        </p:nvSpPr>
        <p:spPr>
          <a:xfrm rot="9109561">
            <a:off x="9339182" y="2426086"/>
            <a:ext cx="3155450" cy="1440000"/>
          </a:xfrm>
          <a:custGeom>
            <a:avLst/>
            <a:gdLst/>
            <a:ahLst/>
            <a:cxnLst/>
            <a:rect l="l" t="t" r="r" b="b"/>
            <a:pathLst>
              <a:path w="91506" h="41759" extrusionOk="0">
                <a:moveTo>
                  <a:pt x="68494" y="4454"/>
                </a:moveTo>
                <a:cubicBezTo>
                  <a:pt x="72710" y="4454"/>
                  <a:pt x="76855" y="6104"/>
                  <a:pt x="79946" y="9204"/>
                </a:cubicBezTo>
                <a:cubicBezTo>
                  <a:pt x="84553" y="13825"/>
                  <a:pt x="85923" y="20778"/>
                  <a:pt x="83408" y="26812"/>
                </a:cubicBezTo>
                <a:cubicBezTo>
                  <a:pt x="80911" y="32836"/>
                  <a:pt x="75021" y="36747"/>
                  <a:pt x="68506" y="36747"/>
                </a:cubicBezTo>
                <a:cubicBezTo>
                  <a:pt x="68494" y="36747"/>
                  <a:pt x="68482" y="36747"/>
                  <a:pt x="68470" y="36747"/>
                </a:cubicBezTo>
                <a:cubicBezTo>
                  <a:pt x="59553" y="36733"/>
                  <a:pt x="52346" y="29497"/>
                  <a:pt x="52360" y="20580"/>
                </a:cubicBezTo>
                <a:cubicBezTo>
                  <a:pt x="52360" y="14037"/>
                  <a:pt x="56317" y="8158"/>
                  <a:pt x="62351" y="5671"/>
                </a:cubicBezTo>
                <a:cubicBezTo>
                  <a:pt x="64338" y="4852"/>
                  <a:pt x="66425" y="4454"/>
                  <a:pt x="68494" y="4454"/>
                </a:cubicBezTo>
                <a:close/>
                <a:moveTo>
                  <a:pt x="69707" y="1"/>
                </a:moveTo>
                <a:cubicBezTo>
                  <a:pt x="67735" y="1"/>
                  <a:pt x="65749" y="280"/>
                  <a:pt x="63807" y="852"/>
                </a:cubicBezTo>
                <a:cubicBezTo>
                  <a:pt x="52010" y="2757"/>
                  <a:pt x="44539" y="16878"/>
                  <a:pt x="24919" y="16878"/>
                </a:cubicBezTo>
                <a:cubicBezTo>
                  <a:pt x="24889" y="16878"/>
                  <a:pt x="24860" y="16878"/>
                  <a:pt x="24831" y="16878"/>
                </a:cubicBezTo>
                <a:cubicBezTo>
                  <a:pt x="20520" y="16863"/>
                  <a:pt x="10826" y="15987"/>
                  <a:pt x="1682" y="15040"/>
                </a:cubicBezTo>
                <a:lnTo>
                  <a:pt x="1682" y="15040"/>
                </a:lnTo>
                <a:cubicBezTo>
                  <a:pt x="1795" y="16143"/>
                  <a:pt x="1824" y="17245"/>
                  <a:pt x="1781" y="18347"/>
                </a:cubicBezTo>
                <a:cubicBezTo>
                  <a:pt x="1640" y="20919"/>
                  <a:pt x="1046" y="23435"/>
                  <a:pt x="1" y="25767"/>
                </a:cubicBezTo>
                <a:cubicBezTo>
                  <a:pt x="9610" y="24820"/>
                  <a:pt x="20252" y="23873"/>
                  <a:pt x="24816" y="23873"/>
                </a:cubicBezTo>
                <a:cubicBezTo>
                  <a:pt x="40828" y="23915"/>
                  <a:pt x="48742" y="33257"/>
                  <a:pt x="57476" y="37807"/>
                </a:cubicBezTo>
                <a:cubicBezTo>
                  <a:pt x="61097" y="40414"/>
                  <a:pt x="65389" y="41759"/>
                  <a:pt x="69716" y="41759"/>
                </a:cubicBezTo>
                <a:cubicBezTo>
                  <a:pt x="72380" y="41759"/>
                  <a:pt x="75058" y="41249"/>
                  <a:pt x="77600" y="40210"/>
                </a:cubicBezTo>
                <a:cubicBezTo>
                  <a:pt x="84270" y="37482"/>
                  <a:pt x="89061" y="31504"/>
                  <a:pt x="90290" y="24396"/>
                </a:cubicBezTo>
                <a:cubicBezTo>
                  <a:pt x="91506" y="17302"/>
                  <a:pt x="88962" y="10066"/>
                  <a:pt x="83577" y="5275"/>
                </a:cubicBezTo>
                <a:cubicBezTo>
                  <a:pt x="79706" y="1831"/>
                  <a:pt x="74753" y="1"/>
                  <a:pt x="6970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7EDD82A-49DA-41A2-89A5-269ABDD47A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00" y="6055200"/>
            <a:ext cx="183018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38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1694780-0703-4F9E-815D-70118AF03934}"/>
              </a:ext>
            </a:extLst>
          </p:cNvPr>
          <p:cNvCxnSpPr>
            <a:cxnSpLocks/>
          </p:cNvCxnSpPr>
          <p:nvPr/>
        </p:nvCxnSpPr>
        <p:spPr>
          <a:xfrm flipH="1">
            <a:off x="318804" y="6027297"/>
            <a:ext cx="2326640" cy="0"/>
          </a:xfrm>
          <a:prstGeom prst="line">
            <a:avLst/>
          </a:prstGeom>
          <a:ln w="19050">
            <a:solidFill>
              <a:srgbClr val="AE0F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2927EFC-AF46-4270-8CC7-D3590014C849}"/>
              </a:ext>
            </a:extLst>
          </p:cNvPr>
          <p:cNvCxnSpPr>
            <a:cxnSpLocks/>
          </p:cNvCxnSpPr>
          <p:nvPr/>
        </p:nvCxnSpPr>
        <p:spPr>
          <a:xfrm flipH="1">
            <a:off x="375920" y="869466"/>
            <a:ext cx="11440160" cy="0"/>
          </a:xfrm>
          <a:prstGeom prst="line">
            <a:avLst/>
          </a:prstGeom>
          <a:ln w="19050">
            <a:solidFill>
              <a:srgbClr val="AE0F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BA87BA0-9A60-46CC-A169-1AE668BD8546}"/>
              </a:ext>
            </a:extLst>
          </p:cNvPr>
          <p:cNvSpPr txBox="1"/>
          <p:nvPr/>
        </p:nvSpPr>
        <p:spPr>
          <a:xfrm>
            <a:off x="268393" y="161054"/>
            <a:ext cx="11655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AE0F0B"/>
                </a:solidFill>
                <a:latin typeface="+mj-lt"/>
              </a:rPr>
              <a:t>Key Figures </a:t>
            </a:r>
          </a:p>
        </p:txBody>
      </p:sp>
      <p:sp>
        <p:nvSpPr>
          <p:cNvPr id="40" name="Rectangle 39"/>
          <p:cNvSpPr/>
          <p:nvPr/>
        </p:nvSpPr>
        <p:spPr>
          <a:xfrm>
            <a:off x="3737418" y="4593200"/>
            <a:ext cx="8078662" cy="787199"/>
          </a:xfrm>
          <a:prstGeom prst="rect">
            <a:avLst/>
          </a:prstGeom>
          <a:noFill/>
          <a:ln w="571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2" tIns="45676" rIns="91352" bIns="45676" anchor="ctr"/>
          <a:lstStyle/>
          <a:p>
            <a:pPr marL="285470" lvl="1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cs typeface="Times New Roman" panose="02020603050405020304" pitchFamily="18" charset="0"/>
              </a:rPr>
              <a:t>Listed among </a:t>
            </a:r>
            <a:r>
              <a:rPr lang="en-US" sz="1600" b="1" dirty="0">
                <a:solidFill>
                  <a:srgbClr val="000000"/>
                </a:solidFill>
                <a:cs typeface="Times New Roman" panose="02020603050405020304" pitchFamily="18" charset="0"/>
              </a:rPr>
              <a:t>TOP 11 EU institutions</a:t>
            </a:r>
            <a:r>
              <a:rPr lang="en-US" sz="1600" dirty="0">
                <a:solidFill>
                  <a:srgbClr val="000000"/>
                </a:solidFill>
                <a:cs typeface="Times New Roman" panose="02020603050405020304" pitchFamily="18" charset="0"/>
              </a:rPr>
              <a:t> with the highest participation in competitive research grants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1694780-0703-4F9E-815D-70118AF03934}"/>
              </a:ext>
            </a:extLst>
          </p:cNvPr>
          <p:cNvCxnSpPr>
            <a:cxnSpLocks/>
          </p:cNvCxnSpPr>
          <p:nvPr/>
        </p:nvCxnSpPr>
        <p:spPr>
          <a:xfrm flipH="1">
            <a:off x="9882570" y="5915070"/>
            <a:ext cx="2326640" cy="0"/>
          </a:xfrm>
          <a:prstGeom prst="line">
            <a:avLst/>
          </a:prstGeom>
          <a:ln w="19050">
            <a:solidFill>
              <a:srgbClr val="AE0F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73690098-1E75-4DA0-AFA1-596EFCCEC1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40" y="6096965"/>
            <a:ext cx="1830503" cy="540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8B941A-2E41-45E0-84E9-EDD60167CF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7418" y="1477601"/>
            <a:ext cx="4242515" cy="22654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983EA7-F8B7-48F8-927F-3729CC096379}"/>
              </a:ext>
            </a:extLst>
          </p:cNvPr>
          <p:cNvSpPr txBox="1"/>
          <p:nvPr/>
        </p:nvSpPr>
        <p:spPr>
          <a:xfrm>
            <a:off x="3737418" y="971522"/>
            <a:ext cx="16943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2024 Turnover</a:t>
            </a:r>
            <a:endParaRPr lang="el-GR" sz="2000" dirty="0"/>
          </a:p>
        </p:txBody>
      </p:sp>
      <p:graphicFrame>
        <p:nvGraphicFramePr>
          <p:cNvPr id="22" name="Chart 21">
            <a:extLst>
              <a:ext uri="{FF2B5EF4-FFF2-40B4-BE49-F238E27FC236}">
                <a16:creationId xmlns:a16="http://schemas.microsoft.com/office/drawing/2014/main" id="{00000000-0008-0000-0100-00000A000000}"/>
              </a:ext>
            </a:extLst>
          </p:cNvPr>
          <p:cNvGraphicFramePr/>
          <p:nvPr>
            <p:extLst/>
          </p:nvPr>
        </p:nvGraphicFramePr>
        <p:xfrm>
          <a:off x="294187" y="1401138"/>
          <a:ext cx="3239882" cy="2004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BDBFD929-22C8-46BA-A3BD-08EC124482EB}"/>
              </a:ext>
            </a:extLst>
          </p:cNvPr>
          <p:cNvSpPr txBox="1"/>
          <p:nvPr/>
        </p:nvSpPr>
        <p:spPr>
          <a:xfrm>
            <a:off x="275518" y="971522"/>
            <a:ext cx="12187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Personnel</a:t>
            </a:r>
            <a:endParaRPr lang="el-GR" sz="2000" dirty="0"/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00000000-0008-0000-0100-000007000000}"/>
              </a:ext>
            </a:extLst>
          </p:cNvPr>
          <p:cNvGraphicFramePr/>
          <p:nvPr>
            <p:extLst/>
          </p:nvPr>
        </p:nvGraphicFramePr>
        <p:xfrm>
          <a:off x="236987" y="3881997"/>
          <a:ext cx="3354282" cy="2004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3859536C-FA52-4F02-A7BC-10665B75C6A2}"/>
              </a:ext>
            </a:extLst>
          </p:cNvPr>
          <p:cNvGraphicFramePr/>
          <p:nvPr>
            <p:extLst/>
          </p:nvPr>
        </p:nvGraphicFramePr>
        <p:xfrm>
          <a:off x="8183282" y="2282575"/>
          <a:ext cx="3813898" cy="2004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780962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E58E82D4-BBBD-449E-8B11-4183249632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795" y="3670375"/>
            <a:ext cx="4049083" cy="202540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A535D7-69E5-43D2-81DC-3A919EC6E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200" y="1397438"/>
            <a:ext cx="11017615" cy="34473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tx2"/>
                </a:solidFill>
                <a:latin typeface="Bahnschrift Light" panose="020B0502040204020203" pitchFamily="34" charset="0"/>
              </a:rPr>
              <a:t>Central Administration</a:t>
            </a:r>
            <a:endParaRPr lang="en-US" b="1" u="sng" dirty="0">
              <a:solidFill>
                <a:schemeClr val="tx2"/>
              </a:solidFill>
              <a:latin typeface="Bahnschrift Light" panose="020B0502040204020203" pitchFamily="34" charset="0"/>
            </a:endParaRPr>
          </a:p>
          <a:p>
            <a:pPr marL="0" indent="0">
              <a:buNone/>
            </a:pPr>
            <a:endParaRPr lang="en-US" sz="2400" b="1" u="sng" dirty="0">
              <a:solidFill>
                <a:schemeClr val="tx2"/>
              </a:solidFill>
              <a:latin typeface="Bahnschrift Light" panose="020B0502040204020203" pitchFamily="34" charset="0"/>
            </a:endParaRPr>
          </a:p>
          <a:p>
            <a:pPr marL="0" indent="0">
              <a:buNone/>
            </a:pPr>
            <a:r>
              <a:rPr lang="en-US" sz="2400" b="1" u="sng" dirty="0">
                <a:solidFill>
                  <a:schemeClr val="tx2"/>
                </a:solidFill>
                <a:latin typeface="Bahnschrift Light" panose="020B0502040204020203" pitchFamily="34" charset="0"/>
              </a:rPr>
              <a:t>Extroversion and Mobility Directorate</a:t>
            </a:r>
            <a:endParaRPr lang="en-US" sz="2400" b="1" dirty="0">
              <a:solidFill>
                <a:schemeClr val="tx2"/>
              </a:solidFill>
              <a:latin typeface="Bahnschrift Light" panose="020B0502040204020203" pitchFamily="34" charset="0"/>
            </a:endParaRPr>
          </a:p>
          <a:p>
            <a:pPr marL="457200" lvl="1" indent="0">
              <a:buNone/>
            </a:pPr>
            <a:endParaRPr lang="en-US" b="1" dirty="0">
              <a:solidFill>
                <a:schemeClr val="tx2"/>
              </a:solidFill>
              <a:latin typeface="Bahnschrift Light" panose="020B0502040204020203" pitchFamily="34" charset="0"/>
            </a:endParaRPr>
          </a:p>
          <a:p>
            <a:pPr marL="457200" lvl="1" indent="0">
              <a:buNone/>
            </a:pPr>
            <a:r>
              <a:rPr lang="en-US" b="1" dirty="0">
                <a:solidFill>
                  <a:schemeClr val="tx2"/>
                </a:solidFill>
                <a:latin typeface="Bahnschrift Light" panose="020B0502040204020203" pitchFamily="34" charset="0"/>
              </a:rPr>
              <a:t>		MSCA NCP</a:t>
            </a:r>
          </a:p>
          <a:p>
            <a:pPr marL="457200" lvl="1" indent="0">
              <a:buNone/>
            </a:pPr>
            <a:endParaRPr lang="en-US" b="1" dirty="0">
              <a:solidFill>
                <a:schemeClr val="tx2"/>
              </a:solidFill>
              <a:latin typeface="Bahnschrift Light" panose="020B0502040204020203" pitchFamily="34" charset="0"/>
            </a:endParaRPr>
          </a:p>
          <a:p>
            <a:pPr marL="457200" lvl="1" indent="0">
              <a:buNone/>
            </a:pPr>
            <a:r>
              <a:rPr lang="en-US" b="1" dirty="0">
                <a:solidFill>
                  <a:schemeClr val="tx2"/>
                </a:solidFill>
                <a:latin typeface="Bahnschrift Light" panose="020B0502040204020203" pitchFamily="34" charset="0"/>
              </a:rPr>
              <a:t>		</a:t>
            </a:r>
            <a:r>
              <a:rPr lang="en-US" b="1" dirty="0" err="1">
                <a:solidFill>
                  <a:schemeClr val="tx2"/>
                </a:solidFill>
                <a:latin typeface="Bahnschrift Light" panose="020B0502040204020203" pitchFamily="34" charset="0"/>
              </a:rPr>
              <a:t>Euraxess</a:t>
            </a:r>
            <a:endParaRPr lang="en-US" b="1" dirty="0">
              <a:solidFill>
                <a:schemeClr val="tx2"/>
              </a:solidFill>
              <a:latin typeface="Bahnschrift Light" panose="020B0502040204020203" pitchFamily="34" charset="0"/>
            </a:endParaRPr>
          </a:p>
          <a:p>
            <a:pPr marL="457200" lvl="1" indent="0">
              <a:buNone/>
            </a:pPr>
            <a:r>
              <a:rPr lang="en-US" b="1" dirty="0">
                <a:solidFill>
                  <a:schemeClr val="tx2"/>
                </a:solidFill>
                <a:latin typeface="Bahnschrift Light" panose="020B0502040204020203" pitchFamily="34" charset="0"/>
              </a:rPr>
              <a:t>		</a:t>
            </a:r>
          </a:p>
          <a:p>
            <a:pPr marL="457200" lvl="1" indent="0">
              <a:buNone/>
            </a:pPr>
            <a:r>
              <a:rPr lang="en-US" b="1" dirty="0">
                <a:solidFill>
                  <a:schemeClr val="tx2"/>
                </a:solidFill>
                <a:latin typeface="Bahnschrift Light" panose="020B0502040204020203" pitchFamily="34" charset="0"/>
              </a:rPr>
              <a:t>		Technology Transfer Activities</a:t>
            </a:r>
          </a:p>
          <a:p>
            <a:pPr marL="457200" lvl="1" indent="0">
              <a:buNone/>
            </a:pPr>
            <a:endParaRPr lang="en-US" b="1" dirty="0">
              <a:solidFill>
                <a:schemeClr val="tx2"/>
              </a:solidFill>
              <a:latin typeface="Bahnschrift Light" panose="020B0502040204020203" pitchFamily="34" charset="0"/>
            </a:endParaRPr>
          </a:p>
          <a:p>
            <a:pPr marL="457200" lvl="1" indent="0">
              <a:buNone/>
            </a:pPr>
            <a:r>
              <a:rPr lang="en-US" b="1" dirty="0">
                <a:solidFill>
                  <a:schemeClr val="tx2"/>
                </a:solidFill>
                <a:latin typeface="Bahnschrift Light" panose="020B0502040204020203" pitchFamily="34" charset="0"/>
              </a:rPr>
              <a:t>		</a:t>
            </a:r>
            <a:endParaRPr lang="el-GR" b="1" dirty="0">
              <a:solidFill>
                <a:schemeClr val="tx2"/>
              </a:solidFill>
              <a:latin typeface="Bahnschrift Light" panose="020B05020402040202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F87ECF-2C74-40A0-AD52-551839A29518}"/>
              </a:ext>
            </a:extLst>
          </p:cNvPr>
          <p:cNvCxnSpPr>
            <a:cxnSpLocks/>
          </p:cNvCxnSpPr>
          <p:nvPr/>
        </p:nvCxnSpPr>
        <p:spPr>
          <a:xfrm flipH="1">
            <a:off x="375920" y="869466"/>
            <a:ext cx="11440160" cy="0"/>
          </a:xfrm>
          <a:prstGeom prst="line">
            <a:avLst/>
          </a:prstGeom>
          <a:ln w="19050">
            <a:solidFill>
              <a:srgbClr val="AE0F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43F0CF5-8FB4-4D04-BC06-33D4607E1F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00" y="6055200"/>
            <a:ext cx="1830186" cy="540000"/>
          </a:xfrm>
          <a:prstGeom prst="rect">
            <a:avLst/>
          </a:prstGeom>
        </p:spPr>
      </p:pic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B6C5B2A7-23C5-4E7D-B389-A14B332E4F6E}"/>
              </a:ext>
            </a:extLst>
          </p:cNvPr>
          <p:cNvSpPr/>
          <p:nvPr/>
        </p:nvSpPr>
        <p:spPr>
          <a:xfrm>
            <a:off x="1671142" y="3185410"/>
            <a:ext cx="321733" cy="321733"/>
          </a:xfrm>
          <a:prstGeom prst="flowChartConnector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latin typeface="Bahnschrift Light SemiCondensed" panose="020B0502040204020203" pitchFamily="34" charset="0"/>
            </a:endParaRPr>
          </a:p>
        </p:txBody>
      </p:sp>
      <p:sp>
        <p:nvSpPr>
          <p:cNvPr id="17" name="Flowchart: Connector 16">
            <a:extLst>
              <a:ext uri="{FF2B5EF4-FFF2-40B4-BE49-F238E27FC236}">
                <a16:creationId xmlns:a16="http://schemas.microsoft.com/office/drawing/2014/main" id="{20B0FE67-7D33-4E59-BB18-CBE4F4AC0939}"/>
              </a:ext>
            </a:extLst>
          </p:cNvPr>
          <p:cNvSpPr/>
          <p:nvPr/>
        </p:nvSpPr>
        <p:spPr>
          <a:xfrm>
            <a:off x="1671144" y="4792007"/>
            <a:ext cx="321733" cy="321733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latin typeface="Bahnschrift Light SemiCondensed" panose="020B0502040204020203" pitchFamily="34" charset="0"/>
            </a:endParaRPr>
          </a:p>
        </p:txBody>
      </p:sp>
      <p:sp>
        <p:nvSpPr>
          <p:cNvPr id="18" name="Flowchart: Connector 17">
            <a:extLst>
              <a:ext uri="{FF2B5EF4-FFF2-40B4-BE49-F238E27FC236}">
                <a16:creationId xmlns:a16="http://schemas.microsoft.com/office/drawing/2014/main" id="{880E7568-A081-438C-BAE4-2C2F9CB9B4A1}"/>
              </a:ext>
            </a:extLst>
          </p:cNvPr>
          <p:cNvSpPr/>
          <p:nvPr/>
        </p:nvSpPr>
        <p:spPr>
          <a:xfrm>
            <a:off x="1671143" y="3993232"/>
            <a:ext cx="321733" cy="332938"/>
          </a:xfrm>
          <a:prstGeom prst="flowChartConnector">
            <a:avLst/>
          </a:prstGeom>
          <a:solidFill>
            <a:srgbClr val="EAD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latin typeface="Bahnschrift Light SemiCondensed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711300-F5D3-4097-AF4F-CA5B2B7D3160}"/>
              </a:ext>
            </a:extLst>
          </p:cNvPr>
          <p:cNvSpPr txBox="1"/>
          <p:nvPr/>
        </p:nvSpPr>
        <p:spPr>
          <a:xfrm>
            <a:off x="268393" y="248763"/>
            <a:ext cx="11655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AE0F0B"/>
                </a:solidFill>
                <a:latin typeface="+mj-lt"/>
              </a:rPr>
              <a:t>MSCA Horizon Europe @ CERTH</a:t>
            </a:r>
          </a:p>
        </p:txBody>
      </p:sp>
    </p:spTree>
    <p:extLst>
      <p:ext uri="{BB962C8B-B14F-4D97-AF65-F5344CB8AC3E}">
        <p14:creationId xmlns:p14="http://schemas.microsoft.com/office/powerpoint/2010/main" val="2949914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2927EFC-AF46-4270-8CC7-D3590014C849}"/>
              </a:ext>
            </a:extLst>
          </p:cNvPr>
          <p:cNvCxnSpPr>
            <a:cxnSpLocks/>
          </p:cNvCxnSpPr>
          <p:nvPr/>
        </p:nvCxnSpPr>
        <p:spPr>
          <a:xfrm flipH="1">
            <a:off x="375920" y="869466"/>
            <a:ext cx="11440160" cy="0"/>
          </a:xfrm>
          <a:prstGeom prst="line">
            <a:avLst/>
          </a:prstGeom>
          <a:ln w="19050">
            <a:solidFill>
              <a:srgbClr val="AE0F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40C0B20-872C-47F2-A46D-CFE1EDC3028C}"/>
              </a:ext>
            </a:extLst>
          </p:cNvPr>
          <p:cNvCxnSpPr/>
          <p:nvPr/>
        </p:nvCxnSpPr>
        <p:spPr>
          <a:xfrm>
            <a:off x="889000" y="1549402"/>
            <a:ext cx="8805333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7CD8505-C8EB-41C1-B103-32D278CA3B31}"/>
              </a:ext>
            </a:extLst>
          </p:cNvPr>
          <p:cNvSpPr txBox="1"/>
          <p:nvPr/>
        </p:nvSpPr>
        <p:spPr>
          <a:xfrm>
            <a:off x="375920" y="252247"/>
            <a:ext cx="75173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AE0F0B"/>
                </a:solidFill>
                <a:latin typeface="Bahnschrift Light SemiCondensed" panose="020B0502040204020203" pitchFamily="34" charset="0"/>
              </a:rPr>
              <a:t>MSC Actions @</a:t>
            </a:r>
            <a:r>
              <a:rPr lang="el-GR" sz="3600" b="1" dirty="0">
                <a:solidFill>
                  <a:srgbClr val="AE0F0B"/>
                </a:solidFill>
                <a:latin typeface="Bahnschrift Light SemiCondensed" panose="020B0502040204020203" pitchFamily="34" charset="0"/>
              </a:rPr>
              <a:t> </a:t>
            </a:r>
            <a:r>
              <a:rPr lang="en-US" sz="3600" b="1" dirty="0">
                <a:solidFill>
                  <a:srgbClr val="AE0F0B"/>
                </a:solidFill>
                <a:latin typeface="Bahnschrift Light SemiCondensed" panose="020B0502040204020203" pitchFamily="34" charset="0"/>
              </a:rPr>
              <a:t>CERTH</a:t>
            </a:r>
            <a:endParaRPr lang="el-GR" sz="2800" b="1" dirty="0">
              <a:solidFill>
                <a:srgbClr val="AE0F0B"/>
              </a:solidFill>
              <a:latin typeface="Bahnschrift Light SemiCondensed" panose="020B0502040204020203" pitchFamily="34" charset="0"/>
            </a:endParaRPr>
          </a:p>
          <a:p>
            <a:endParaRPr lang="el-GR" sz="2800" b="1" dirty="0">
              <a:solidFill>
                <a:srgbClr val="AE0F0B"/>
              </a:solidFill>
              <a:latin typeface="Bahnschrift Light SemiCondensed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45505A-15BF-48CB-8E1D-1A2B57A047FA}"/>
              </a:ext>
            </a:extLst>
          </p:cNvPr>
          <p:cNvSpPr txBox="1"/>
          <p:nvPr/>
        </p:nvSpPr>
        <p:spPr>
          <a:xfrm>
            <a:off x="526754" y="1953005"/>
            <a:ext cx="2178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Staff</a:t>
            </a:r>
            <a:r>
              <a:rPr lang="en-US" sz="2400" u="sng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 </a:t>
            </a:r>
            <a:r>
              <a:rPr lang="en-US" sz="2400" b="1" u="sng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Exchange</a:t>
            </a:r>
            <a:r>
              <a:rPr lang="en-US" sz="2400" u="sng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: </a:t>
            </a:r>
            <a:endParaRPr lang="el-GR" sz="2400" u="sng" dirty="0">
              <a:solidFill>
                <a:schemeClr val="tx2"/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D0C0394-4F19-4724-91E4-A848E702D3C9}"/>
              </a:ext>
            </a:extLst>
          </p:cNvPr>
          <p:cNvSpPr txBox="1"/>
          <p:nvPr/>
        </p:nvSpPr>
        <p:spPr>
          <a:xfrm>
            <a:off x="4416694" y="1953005"/>
            <a:ext cx="3884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P</a:t>
            </a:r>
            <a:r>
              <a:rPr lang="el-GR" sz="2400" b="1" u="sng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ο</a:t>
            </a:r>
            <a:r>
              <a:rPr lang="en-US" sz="2400" b="1" u="sng" dirty="0" err="1">
                <a:solidFill>
                  <a:schemeClr val="tx2"/>
                </a:solidFill>
                <a:latin typeface="Bahnschrift Light SemiCondensed" panose="020B0502040204020203" pitchFamily="34" charset="0"/>
              </a:rPr>
              <a:t>stdoctoral</a:t>
            </a:r>
            <a:r>
              <a:rPr lang="en-US" sz="2400" b="1" u="sng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  Fellowships</a:t>
            </a:r>
            <a:endParaRPr lang="el-GR" sz="2400" dirty="0">
              <a:solidFill>
                <a:schemeClr val="tx2"/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A97F7E-11D0-4866-BDCF-C3FB1EB58F1B}"/>
              </a:ext>
            </a:extLst>
          </p:cNvPr>
          <p:cNvSpPr txBox="1"/>
          <p:nvPr/>
        </p:nvSpPr>
        <p:spPr>
          <a:xfrm>
            <a:off x="4416694" y="2617798"/>
            <a:ext cx="2826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SURPLAS (G.A. 101068372) </a:t>
            </a:r>
            <a:endParaRPr lang="el-GR" sz="2000" b="1" dirty="0">
              <a:solidFill>
                <a:schemeClr val="tx2"/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66ED8B-B081-4561-A461-B999B556A539}"/>
              </a:ext>
            </a:extLst>
          </p:cNvPr>
          <p:cNvSpPr txBox="1"/>
          <p:nvPr/>
        </p:nvSpPr>
        <p:spPr>
          <a:xfrm>
            <a:off x="4416694" y="3282591"/>
            <a:ext cx="2834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ACOFOOD (G.A. 101090269) </a:t>
            </a:r>
            <a:endParaRPr lang="el-GR" sz="2000" b="1" dirty="0">
              <a:solidFill>
                <a:schemeClr val="tx2"/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453377-6828-429F-8FE2-A4D11D5D7BB8}"/>
              </a:ext>
            </a:extLst>
          </p:cNvPr>
          <p:cNvSpPr txBox="1"/>
          <p:nvPr/>
        </p:nvSpPr>
        <p:spPr>
          <a:xfrm>
            <a:off x="74006" y="1196316"/>
            <a:ext cx="1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CERTH participated in 40 projects since its establishment</a:t>
            </a:r>
            <a:r>
              <a:rPr lang="en-US" sz="2400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 </a:t>
            </a:r>
            <a:endParaRPr lang="el-GR" sz="2400" dirty="0">
              <a:solidFill>
                <a:schemeClr val="tx2"/>
              </a:solidFill>
              <a:latin typeface="Bahnschrift Light SemiCondensed" panose="020B0502040204020203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60A2146-3FCD-4996-AE13-7687E0CB0B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00" y="6055200"/>
            <a:ext cx="1830186" cy="54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8B51AF3-2A7E-4530-9E33-EF30BA0C6532}"/>
              </a:ext>
            </a:extLst>
          </p:cNvPr>
          <p:cNvSpPr txBox="1"/>
          <p:nvPr/>
        </p:nvSpPr>
        <p:spPr>
          <a:xfrm>
            <a:off x="568160" y="2617798"/>
            <a:ext cx="28616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RE-ROUTE (G.A.101086343) </a:t>
            </a:r>
            <a:endParaRPr lang="el-GR" sz="2000" b="1" dirty="0">
              <a:solidFill>
                <a:schemeClr val="tx2"/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662806-CBB5-44DF-A048-48089F964E80}"/>
              </a:ext>
            </a:extLst>
          </p:cNvPr>
          <p:cNvSpPr txBox="1"/>
          <p:nvPr/>
        </p:nvSpPr>
        <p:spPr>
          <a:xfrm>
            <a:off x="568160" y="3282591"/>
            <a:ext cx="31951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AlgaeNet4AV (G.A. 101086437) </a:t>
            </a:r>
            <a:endParaRPr lang="el-GR" sz="2000" b="1" dirty="0">
              <a:solidFill>
                <a:schemeClr val="tx2"/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3D9F9C6-7A32-4129-806E-999D42757453}"/>
              </a:ext>
            </a:extLst>
          </p:cNvPr>
          <p:cNvSpPr txBox="1"/>
          <p:nvPr/>
        </p:nvSpPr>
        <p:spPr>
          <a:xfrm>
            <a:off x="8266197" y="1953005"/>
            <a:ext cx="3884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Doctoral Networks</a:t>
            </a:r>
            <a:endParaRPr lang="el-GR" sz="2400" dirty="0">
              <a:solidFill>
                <a:schemeClr val="tx2"/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82D183-BEC4-46EE-91D9-C46B314150A6}"/>
              </a:ext>
            </a:extLst>
          </p:cNvPr>
          <p:cNvSpPr txBox="1"/>
          <p:nvPr/>
        </p:nvSpPr>
        <p:spPr>
          <a:xfrm>
            <a:off x="8303427" y="2617798"/>
            <a:ext cx="2940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INCEPTION (G.A. 101226853) </a:t>
            </a:r>
            <a:endParaRPr lang="el-GR" sz="2000" b="1" dirty="0">
              <a:solidFill>
                <a:schemeClr val="tx2"/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2364D2-6D01-4FE7-8F35-C5EAD0FB0E32}"/>
              </a:ext>
            </a:extLst>
          </p:cNvPr>
          <p:cNvSpPr txBox="1"/>
          <p:nvPr/>
        </p:nvSpPr>
        <p:spPr>
          <a:xfrm>
            <a:off x="8303427" y="3282591"/>
            <a:ext cx="2757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MAGNIFY (G.A. 101226760) </a:t>
            </a:r>
            <a:endParaRPr lang="el-GR" sz="2000" b="1" dirty="0">
              <a:solidFill>
                <a:schemeClr val="tx2"/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5723B7A-A7E5-4245-BBF4-E72623A0080D}"/>
              </a:ext>
            </a:extLst>
          </p:cNvPr>
          <p:cNvSpPr txBox="1"/>
          <p:nvPr/>
        </p:nvSpPr>
        <p:spPr>
          <a:xfrm>
            <a:off x="568160" y="3947384"/>
            <a:ext cx="2494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AHEAD (G.A. 101183031) </a:t>
            </a:r>
            <a:endParaRPr lang="el-GR" sz="2000" b="1" dirty="0">
              <a:solidFill>
                <a:schemeClr val="tx2"/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2841D8-802C-4D24-B0A2-65EE59400EC3}"/>
              </a:ext>
            </a:extLst>
          </p:cNvPr>
          <p:cNvSpPr txBox="1"/>
          <p:nvPr/>
        </p:nvSpPr>
        <p:spPr>
          <a:xfrm>
            <a:off x="568159" y="4584971"/>
            <a:ext cx="33281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NEUROHEALTH (G.A. 101236767) </a:t>
            </a:r>
            <a:endParaRPr lang="el-GR" sz="2000" b="1" dirty="0">
              <a:solidFill>
                <a:schemeClr val="tx2"/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1EA01C-6544-4301-898E-F81421304D02}"/>
              </a:ext>
            </a:extLst>
          </p:cNvPr>
          <p:cNvSpPr txBox="1"/>
          <p:nvPr/>
        </p:nvSpPr>
        <p:spPr>
          <a:xfrm>
            <a:off x="568159" y="5249764"/>
            <a:ext cx="26100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Bahnschrift Light SemiCondensed" panose="020B0502040204020203" pitchFamily="34" charset="0"/>
              </a:rPr>
              <a:t>Bio4UP (G.A. 101236400) </a:t>
            </a:r>
            <a:endParaRPr lang="el-GR" sz="2000" b="1" dirty="0">
              <a:solidFill>
                <a:schemeClr val="tx2"/>
              </a:solidFill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921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75E9D3D4-C1E5-4CAB-A142-E3562FC60A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585" y="2352491"/>
            <a:ext cx="1911824" cy="13009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7660948-2C2B-4818-92FF-54BAD3607B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9928" y="3756822"/>
            <a:ext cx="1290089" cy="8739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2927EFC-AF46-4270-8CC7-D3590014C849}"/>
              </a:ext>
            </a:extLst>
          </p:cNvPr>
          <p:cNvCxnSpPr>
            <a:cxnSpLocks/>
          </p:cNvCxnSpPr>
          <p:nvPr/>
        </p:nvCxnSpPr>
        <p:spPr>
          <a:xfrm flipH="1">
            <a:off x="375920" y="869466"/>
            <a:ext cx="11440160" cy="0"/>
          </a:xfrm>
          <a:prstGeom prst="line">
            <a:avLst/>
          </a:prstGeom>
          <a:ln w="19050">
            <a:solidFill>
              <a:srgbClr val="AE0F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247ED96B-C2ED-4243-8DB8-4BB0D3E1AF9B}"/>
              </a:ext>
            </a:extLst>
          </p:cNvPr>
          <p:cNvSpPr/>
          <p:nvPr/>
        </p:nvSpPr>
        <p:spPr>
          <a:xfrm>
            <a:off x="375920" y="1388536"/>
            <a:ext cx="321733" cy="321733"/>
          </a:xfrm>
          <a:prstGeom prst="flowChartConnector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latin typeface="Bahnschrift Light SemiCondensed" panose="020B05020402040202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CFAD92F-92AF-4663-B095-6E6413F39EB7}"/>
              </a:ext>
            </a:extLst>
          </p:cNvPr>
          <p:cNvCxnSpPr>
            <a:cxnSpLocks/>
          </p:cNvCxnSpPr>
          <p:nvPr/>
        </p:nvCxnSpPr>
        <p:spPr>
          <a:xfrm flipV="1">
            <a:off x="397928" y="1539078"/>
            <a:ext cx="7310379" cy="10325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lowchart: Connector 20">
            <a:extLst>
              <a:ext uri="{FF2B5EF4-FFF2-40B4-BE49-F238E27FC236}">
                <a16:creationId xmlns:a16="http://schemas.microsoft.com/office/drawing/2014/main" id="{0409853D-D7CD-4484-ACCD-AC0875ED0C20}"/>
              </a:ext>
            </a:extLst>
          </p:cNvPr>
          <p:cNvSpPr/>
          <p:nvPr/>
        </p:nvSpPr>
        <p:spPr>
          <a:xfrm>
            <a:off x="375920" y="3316456"/>
            <a:ext cx="321733" cy="321733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latin typeface="Bahnschrift Light SemiCondensed" panose="020B0502040204020203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1201039-F6BA-4960-B546-E26966768926}"/>
              </a:ext>
            </a:extLst>
          </p:cNvPr>
          <p:cNvCxnSpPr>
            <a:cxnSpLocks/>
          </p:cNvCxnSpPr>
          <p:nvPr/>
        </p:nvCxnSpPr>
        <p:spPr>
          <a:xfrm>
            <a:off x="398094" y="3480158"/>
            <a:ext cx="6259080" cy="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Google Shape;236;p33">
            <a:extLst>
              <a:ext uri="{FF2B5EF4-FFF2-40B4-BE49-F238E27FC236}">
                <a16:creationId xmlns:a16="http://schemas.microsoft.com/office/drawing/2014/main" id="{3D25BE74-3390-482C-943D-1C6588235E51}"/>
              </a:ext>
            </a:extLst>
          </p:cNvPr>
          <p:cNvSpPr/>
          <p:nvPr/>
        </p:nvSpPr>
        <p:spPr>
          <a:xfrm rot="13281305">
            <a:off x="5819881" y="3886453"/>
            <a:ext cx="11580430" cy="3957292"/>
          </a:xfrm>
          <a:custGeom>
            <a:avLst/>
            <a:gdLst/>
            <a:ahLst/>
            <a:cxnLst/>
            <a:rect l="l" t="t" r="r" b="b"/>
            <a:pathLst>
              <a:path w="83363" h="28487" extrusionOk="0">
                <a:moveTo>
                  <a:pt x="8782" y="9751"/>
                </a:moveTo>
                <a:cubicBezTo>
                  <a:pt x="9904" y="9751"/>
                  <a:pt x="11008" y="10189"/>
                  <a:pt x="11833" y="11014"/>
                </a:cubicBezTo>
                <a:cubicBezTo>
                  <a:pt x="13059" y="12240"/>
                  <a:pt x="13428" y="14096"/>
                  <a:pt x="12762" y="15705"/>
                </a:cubicBezTo>
                <a:cubicBezTo>
                  <a:pt x="12096" y="17313"/>
                  <a:pt x="10530" y="18362"/>
                  <a:pt x="8787" y="18362"/>
                </a:cubicBezTo>
                <a:cubicBezTo>
                  <a:pt x="6406" y="18362"/>
                  <a:pt x="4478" y="16435"/>
                  <a:pt x="4478" y="14054"/>
                </a:cubicBezTo>
                <a:cubicBezTo>
                  <a:pt x="4478" y="12318"/>
                  <a:pt x="5527" y="10745"/>
                  <a:pt x="7136" y="10079"/>
                </a:cubicBezTo>
                <a:cubicBezTo>
                  <a:pt x="7668" y="9858"/>
                  <a:pt x="8227" y="9751"/>
                  <a:pt x="8782" y="9751"/>
                </a:cubicBezTo>
                <a:close/>
                <a:moveTo>
                  <a:pt x="68293" y="3038"/>
                </a:moveTo>
                <a:cubicBezTo>
                  <a:pt x="69712" y="3038"/>
                  <a:pt x="71143" y="3313"/>
                  <a:pt x="72507" y="3879"/>
                </a:cubicBezTo>
                <a:cubicBezTo>
                  <a:pt x="76624" y="5586"/>
                  <a:pt x="79309" y="9604"/>
                  <a:pt x="79309" y="14054"/>
                </a:cubicBezTo>
                <a:cubicBezTo>
                  <a:pt x="79309" y="20140"/>
                  <a:pt x="74378" y="25072"/>
                  <a:pt x="68298" y="25072"/>
                </a:cubicBezTo>
                <a:cubicBezTo>
                  <a:pt x="63842" y="25072"/>
                  <a:pt x="59824" y="22386"/>
                  <a:pt x="58116" y="18270"/>
                </a:cubicBezTo>
                <a:cubicBezTo>
                  <a:pt x="56409" y="14153"/>
                  <a:pt x="57351" y="9420"/>
                  <a:pt x="60504" y="6267"/>
                </a:cubicBezTo>
                <a:cubicBezTo>
                  <a:pt x="62613" y="4158"/>
                  <a:pt x="65428" y="3038"/>
                  <a:pt x="68293" y="3038"/>
                </a:cubicBezTo>
                <a:close/>
                <a:moveTo>
                  <a:pt x="69116" y="1"/>
                </a:moveTo>
                <a:cubicBezTo>
                  <a:pt x="67760" y="1"/>
                  <a:pt x="66394" y="195"/>
                  <a:pt x="65060" y="591"/>
                </a:cubicBezTo>
                <a:cubicBezTo>
                  <a:pt x="64458" y="697"/>
                  <a:pt x="63863" y="839"/>
                  <a:pt x="63275" y="1038"/>
                </a:cubicBezTo>
                <a:cubicBezTo>
                  <a:pt x="60618" y="1895"/>
                  <a:pt x="58201" y="3595"/>
                  <a:pt x="55573" y="5388"/>
                </a:cubicBezTo>
                <a:cubicBezTo>
                  <a:pt x="51215" y="8364"/>
                  <a:pt x="46241" y="11574"/>
                  <a:pt x="38504" y="11574"/>
                </a:cubicBezTo>
                <a:cubicBezTo>
                  <a:pt x="35209" y="11574"/>
                  <a:pt x="27315" y="10837"/>
                  <a:pt x="20492" y="10128"/>
                </a:cubicBezTo>
                <a:cubicBezTo>
                  <a:pt x="19046" y="9980"/>
                  <a:pt x="17644" y="9824"/>
                  <a:pt x="16347" y="9682"/>
                </a:cubicBezTo>
                <a:cubicBezTo>
                  <a:pt x="14753" y="6941"/>
                  <a:pt x="11848" y="5331"/>
                  <a:pt x="8792" y="5331"/>
                </a:cubicBezTo>
                <a:cubicBezTo>
                  <a:pt x="8016" y="5331"/>
                  <a:pt x="7231" y="5435"/>
                  <a:pt x="6455" y="5650"/>
                </a:cubicBezTo>
                <a:cubicBezTo>
                  <a:pt x="2629" y="6713"/>
                  <a:pt x="0" y="10228"/>
                  <a:pt x="64" y="14203"/>
                </a:cubicBezTo>
                <a:cubicBezTo>
                  <a:pt x="128" y="18178"/>
                  <a:pt x="2863" y="21607"/>
                  <a:pt x="6725" y="22542"/>
                </a:cubicBezTo>
                <a:cubicBezTo>
                  <a:pt x="7415" y="22711"/>
                  <a:pt x="8109" y="22792"/>
                  <a:pt x="8796" y="22792"/>
                </a:cubicBezTo>
                <a:cubicBezTo>
                  <a:pt x="11951" y="22792"/>
                  <a:pt x="14933" y="21074"/>
                  <a:pt x="16481" y="18199"/>
                </a:cubicBezTo>
                <a:cubicBezTo>
                  <a:pt x="17629" y="18078"/>
                  <a:pt x="18855" y="17944"/>
                  <a:pt x="20123" y="17816"/>
                </a:cubicBezTo>
                <a:cubicBezTo>
                  <a:pt x="27032" y="17108"/>
                  <a:pt x="35152" y="16342"/>
                  <a:pt x="38504" y="16342"/>
                </a:cubicBezTo>
                <a:cubicBezTo>
                  <a:pt x="49422" y="16342"/>
                  <a:pt x="54829" y="22719"/>
                  <a:pt x="60795" y="25802"/>
                </a:cubicBezTo>
                <a:cubicBezTo>
                  <a:pt x="63258" y="27575"/>
                  <a:pt x="66177" y="28486"/>
                  <a:pt x="69121" y="28486"/>
                </a:cubicBezTo>
                <a:cubicBezTo>
                  <a:pt x="70987" y="28486"/>
                  <a:pt x="72864" y="28120"/>
                  <a:pt x="74640" y="27375"/>
                </a:cubicBezTo>
                <a:cubicBezTo>
                  <a:pt x="79210" y="25455"/>
                  <a:pt x="82455" y="21295"/>
                  <a:pt x="83207" y="16392"/>
                </a:cubicBezTo>
                <a:cubicBezTo>
                  <a:pt x="83313" y="15683"/>
                  <a:pt x="83362" y="14968"/>
                  <a:pt x="83362" y="14252"/>
                </a:cubicBezTo>
                <a:cubicBezTo>
                  <a:pt x="83362" y="9951"/>
                  <a:pt x="81428" y="5891"/>
                  <a:pt x="78091" y="3184"/>
                </a:cubicBezTo>
                <a:cubicBezTo>
                  <a:pt x="75521" y="1099"/>
                  <a:pt x="72345" y="1"/>
                  <a:pt x="69116" y="1"/>
                </a:cubicBezTo>
                <a:close/>
              </a:path>
            </a:pathLst>
          </a:custGeom>
          <a:solidFill>
            <a:srgbClr val="ADB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0AEC428-BF2B-459C-A982-B3432168D684}"/>
              </a:ext>
            </a:extLst>
          </p:cNvPr>
          <p:cNvSpPr txBox="1"/>
          <p:nvPr/>
        </p:nvSpPr>
        <p:spPr>
          <a:xfrm>
            <a:off x="375920" y="252247"/>
            <a:ext cx="7517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AE0F0B"/>
                </a:solidFill>
                <a:latin typeface="+mj-lt"/>
              </a:rPr>
              <a:t>EURAXESS</a:t>
            </a:r>
            <a:r>
              <a:rPr lang="en-US" sz="3600" b="1" dirty="0">
                <a:solidFill>
                  <a:srgbClr val="AE0F0B"/>
                </a:solidFill>
                <a:latin typeface="+mj-lt"/>
              </a:rPr>
              <a:t> </a:t>
            </a:r>
            <a:endParaRPr lang="el-GR" sz="3600" b="1" dirty="0">
              <a:solidFill>
                <a:srgbClr val="AE0F0B"/>
              </a:solidFill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1A632E-E83A-4161-A2F3-87FFEA1383D4}"/>
              </a:ext>
            </a:extLst>
          </p:cNvPr>
          <p:cNvSpPr/>
          <p:nvPr/>
        </p:nvSpPr>
        <p:spPr>
          <a:xfrm>
            <a:off x="697653" y="1210386"/>
            <a:ext cx="61251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CERTH, one of the first research organizations in Greece to sign the Charter and Code for researchers</a:t>
            </a:r>
          </a:p>
        </p:txBody>
      </p:sp>
      <p:sp>
        <p:nvSpPr>
          <p:cNvPr id="18" name="Flowchart: Connector 17">
            <a:extLst>
              <a:ext uri="{FF2B5EF4-FFF2-40B4-BE49-F238E27FC236}">
                <a16:creationId xmlns:a16="http://schemas.microsoft.com/office/drawing/2014/main" id="{8B019615-003E-43E9-AA9B-B7A6B3E432E0}"/>
              </a:ext>
            </a:extLst>
          </p:cNvPr>
          <p:cNvSpPr/>
          <p:nvPr/>
        </p:nvSpPr>
        <p:spPr>
          <a:xfrm>
            <a:off x="375920" y="2352496"/>
            <a:ext cx="321733" cy="321733"/>
          </a:xfrm>
          <a:prstGeom prst="flowChartConnector">
            <a:avLst/>
          </a:prstGeom>
          <a:solidFill>
            <a:srgbClr val="EAD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latin typeface="Bahnschrift Light SemiCondensed" panose="020B0502040204020203" pitchFamily="34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3087E86-8C48-4A9C-8F64-8A584BDDBDE3}"/>
              </a:ext>
            </a:extLst>
          </p:cNvPr>
          <p:cNvCxnSpPr>
            <a:cxnSpLocks/>
          </p:cNvCxnSpPr>
          <p:nvPr/>
        </p:nvCxnSpPr>
        <p:spPr>
          <a:xfrm>
            <a:off x="462229" y="2499828"/>
            <a:ext cx="6314586" cy="0"/>
          </a:xfrm>
          <a:prstGeom prst="line">
            <a:avLst/>
          </a:prstGeom>
          <a:ln w="12700">
            <a:solidFill>
              <a:srgbClr val="EAD3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BCA2D039-9B79-41ED-866D-0769853836E6}"/>
              </a:ext>
            </a:extLst>
          </p:cNvPr>
          <p:cNvSpPr/>
          <p:nvPr/>
        </p:nvSpPr>
        <p:spPr>
          <a:xfrm>
            <a:off x="712216" y="217347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CERTH, the first research organization in Greece awarded with the HR Excellence in Research logo by the European Commission in 2012</a:t>
            </a:r>
            <a:endParaRPr lang="el-GR" dirty="0">
              <a:solidFill>
                <a:schemeClr val="tx2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9ADA65-A4F3-41DB-88F4-97245A00CC55}"/>
              </a:ext>
            </a:extLst>
          </p:cNvPr>
          <p:cNvSpPr/>
          <p:nvPr/>
        </p:nvSpPr>
        <p:spPr>
          <a:xfrm>
            <a:off x="697653" y="3131494"/>
            <a:ext cx="5341165" cy="734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en-US" altLang="el-GR" dirty="0">
                <a:solidFill>
                  <a:schemeClr val="tx2"/>
                </a:solidFill>
              </a:rPr>
              <a:t>Coordinator of EURAXESS Greece network</a:t>
            </a:r>
          </a:p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en-US" altLang="el-GR" dirty="0">
                <a:solidFill>
                  <a:schemeClr val="tx2"/>
                </a:solidFill>
              </a:rPr>
              <a:t>https://www.euraxess.gr/ </a:t>
            </a:r>
            <a:endParaRPr lang="el-GR" altLang="el-GR" dirty="0">
              <a:solidFill>
                <a:schemeClr val="tx2"/>
              </a:solidFill>
            </a:endParaRPr>
          </a:p>
        </p:txBody>
      </p:sp>
      <p:sp>
        <p:nvSpPr>
          <p:cNvPr id="25" name="Flowchart: Connector 24">
            <a:extLst>
              <a:ext uri="{FF2B5EF4-FFF2-40B4-BE49-F238E27FC236}">
                <a16:creationId xmlns:a16="http://schemas.microsoft.com/office/drawing/2014/main" id="{17053C85-8978-41F1-9D0A-C70F92E8E13C}"/>
              </a:ext>
            </a:extLst>
          </p:cNvPr>
          <p:cNvSpPr/>
          <p:nvPr/>
        </p:nvSpPr>
        <p:spPr>
          <a:xfrm>
            <a:off x="375920" y="4280416"/>
            <a:ext cx="321733" cy="321733"/>
          </a:xfrm>
          <a:prstGeom prst="flowChartConnector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latin typeface="Bahnschrift Light SemiCondensed" panose="020B0502040204020203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258BA39-1006-4F2A-9939-422799C411BD}"/>
              </a:ext>
            </a:extLst>
          </p:cNvPr>
          <p:cNvCxnSpPr>
            <a:cxnSpLocks/>
          </p:cNvCxnSpPr>
          <p:nvPr/>
        </p:nvCxnSpPr>
        <p:spPr>
          <a:xfrm>
            <a:off x="397928" y="4443010"/>
            <a:ext cx="6482034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77EE538A-0FF7-42EA-A81A-5BADCC609F32}"/>
              </a:ext>
            </a:extLst>
          </p:cNvPr>
          <p:cNvSpPr/>
          <p:nvPr/>
        </p:nvSpPr>
        <p:spPr>
          <a:xfrm>
            <a:off x="697653" y="4105588"/>
            <a:ext cx="61251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Through EURAXESS, researchers can enhance their career </a:t>
            </a:r>
          </a:p>
          <a:p>
            <a:r>
              <a:rPr lang="en-US" dirty="0">
                <a:solidFill>
                  <a:schemeClr val="tx2"/>
                </a:solidFill>
              </a:rPr>
              <a:t>prospects, access essential resources, and gain the support to </a:t>
            </a:r>
          </a:p>
          <a:p>
            <a:r>
              <a:rPr lang="en-US" dirty="0">
                <a:solidFill>
                  <a:schemeClr val="tx2"/>
                </a:solidFill>
              </a:rPr>
              <a:t>succeed in the international research landscape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5" name="Flowchart: Connector 34">
            <a:extLst>
              <a:ext uri="{FF2B5EF4-FFF2-40B4-BE49-F238E27FC236}">
                <a16:creationId xmlns:a16="http://schemas.microsoft.com/office/drawing/2014/main" id="{4843EFE4-4E20-4EC4-9028-F37B400EE773}"/>
              </a:ext>
            </a:extLst>
          </p:cNvPr>
          <p:cNvSpPr/>
          <p:nvPr/>
        </p:nvSpPr>
        <p:spPr>
          <a:xfrm>
            <a:off x="375920" y="5244376"/>
            <a:ext cx="321733" cy="321733"/>
          </a:xfrm>
          <a:prstGeom prst="flowChartConnector">
            <a:avLst/>
          </a:prstGeom>
          <a:solidFill>
            <a:srgbClr val="EAD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latin typeface="Bahnschrift Light SemiCondensed" panose="020B0502040204020203" pitchFamily="34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DBD6801-64A7-458F-8090-30EA62A8227C}"/>
              </a:ext>
            </a:extLst>
          </p:cNvPr>
          <p:cNvCxnSpPr>
            <a:cxnSpLocks/>
          </p:cNvCxnSpPr>
          <p:nvPr/>
        </p:nvCxnSpPr>
        <p:spPr>
          <a:xfrm>
            <a:off x="462444" y="5393723"/>
            <a:ext cx="7621876" cy="0"/>
          </a:xfrm>
          <a:prstGeom prst="line">
            <a:avLst/>
          </a:prstGeom>
          <a:ln w="12700">
            <a:solidFill>
              <a:srgbClr val="EAD3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85EF23A3-6ED8-4167-BCFF-F73E2DC77BB6}"/>
              </a:ext>
            </a:extLst>
          </p:cNvPr>
          <p:cNvSpPr/>
          <p:nvPr/>
        </p:nvSpPr>
        <p:spPr>
          <a:xfrm>
            <a:off x="697653" y="5052170"/>
            <a:ext cx="6021980" cy="734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en-US" dirty="0">
                <a:solidFill>
                  <a:schemeClr val="tx2"/>
                </a:solidFill>
              </a:rPr>
              <a:t>Funding and Job Opportunities, Career Development, Mobility, Networking and Collaboration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08B85D28-4ED6-4EC3-B2F9-FD5C53EEC4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00" y="6055200"/>
            <a:ext cx="183018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53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D1D6B44A-A974-4303-9AE0-EDEF7F56FBD7}"/>
              </a:ext>
            </a:extLst>
          </p:cNvPr>
          <p:cNvSpPr/>
          <p:nvPr/>
        </p:nvSpPr>
        <p:spPr>
          <a:xfrm>
            <a:off x="1144731" y="1333706"/>
            <a:ext cx="3258058" cy="3203380"/>
          </a:xfrm>
          <a:prstGeom prst="ellipse">
            <a:avLst/>
          </a:prstGeom>
          <a:solidFill>
            <a:srgbClr val="FFF8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latin typeface="Bahnschrift Light SemiCondensed" panose="020B05020402040202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2927EFC-AF46-4270-8CC7-D3590014C849}"/>
              </a:ext>
            </a:extLst>
          </p:cNvPr>
          <p:cNvCxnSpPr>
            <a:cxnSpLocks/>
          </p:cNvCxnSpPr>
          <p:nvPr/>
        </p:nvCxnSpPr>
        <p:spPr>
          <a:xfrm flipH="1">
            <a:off x="375920" y="869466"/>
            <a:ext cx="11440160" cy="0"/>
          </a:xfrm>
          <a:prstGeom prst="line">
            <a:avLst/>
          </a:prstGeom>
          <a:ln w="19050">
            <a:solidFill>
              <a:srgbClr val="AE0F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40C0B20-872C-47F2-A46D-CFE1EDC3028C}"/>
              </a:ext>
            </a:extLst>
          </p:cNvPr>
          <p:cNvCxnSpPr/>
          <p:nvPr/>
        </p:nvCxnSpPr>
        <p:spPr>
          <a:xfrm>
            <a:off x="3488267" y="1989797"/>
            <a:ext cx="8805333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97481360-DBD5-49DF-8D1E-3C97F67431CC}"/>
              </a:ext>
            </a:extLst>
          </p:cNvPr>
          <p:cNvSpPr txBox="1"/>
          <p:nvPr/>
        </p:nvSpPr>
        <p:spPr>
          <a:xfrm>
            <a:off x="331200" y="218255"/>
            <a:ext cx="7517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AE0F0B"/>
                </a:solidFill>
                <a:latin typeface="+mj-lt"/>
              </a:rPr>
              <a:t>MSCA NCP Services </a:t>
            </a:r>
            <a:endParaRPr lang="el-GR" sz="3600" dirty="0">
              <a:solidFill>
                <a:srgbClr val="AE0F0B"/>
              </a:solidFill>
              <a:latin typeface="+mj-lt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3D1ACA5-4B69-4E53-8508-CA3BED8DE87D}"/>
              </a:ext>
            </a:extLst>
          </p:cNvPr>
          <p:cNvCxnSpPr>
            <a:cxnSpLocks/>
          </p:cNvCxnSpPr>
          <p:nvPr/>
        </p:nvCxnSpPr>
        <p:spPr>
          <a:xfrm flipV="1">
            <a:off x="4990744" y="2392880"/>
            <a:ext cx="6858335" cy="5273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DB2C595-B9D5-4886-AD55-5C2F9C227AFB}"/>
              </a:ext>
            </a:extLst>
          </p:cNvPr>
          <p:cNvSpPr txBox="1"/>
          <p:nvPr/>
        </p:nvSpPr>
        <p:spPr>
          <a:xfrm>
            <a:off x="5070764" y="1923053"/>
            <a:ext cx="6011630" cy="80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en-US" altLang="el-GR" sz="2000" dirty="0">
                <a:solidFill>
                  <a:schemeClr val="tx2"/>
                </a:solidFill>
              </a:rPr>
              <a:t>General Information related to the MSCA</a:t>
            </a:r>
          </a:p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fr-BE" sz="2000" dirty="0">
                <a:solidFill>
                  <a:schemeClr val="tx2"/>
                </a:solidFill>
              </a:rPr>
              <a:t>(calls, partner </a:t>
            </a:r>
            <a:r>
              <a:rPr lang="en-US" sz="2000" dirty="0">
                <a:solidFill>
                  <a:schemeClr val="tx2"/>
                </a:solidFill>
              </a:rPr>
              <a:t>search, eligibility criteria)</a:t>
            </a:r>
            <a:endParaRPr lang="el-GR" altLang="el-GR" sz="2000" dirty="0">
              <a:solidFill>
                <a:schemeClr val="tx2"/>
              </a:solidFill>
            </a:endParaRPr>
          </a:p>
        </p:txBody>
      </p:sp>
      <p:sp>
        <p:nvSpPr>
          <p:cNvPr id="44" name="Flowchart: Connector 43">
            <a:extLst>
              <a:ext uri="{FF2B5EF4-FFF2-40B4-BE49-F238E27FC236}">
                <a16:creationId xmlns:a16="http://schemas.microsoft.com/office/drawing/2014/main" id="{6354A4DA-9348-47BD-A810-A5E61D23334A}"/>
              </a:ext>
            </a:extLst>
          </p:cNvPr>
          <p:cNvSpPr/>
          <p:nvPr/>
        </p:nvSpPr>
        <p:spPr>
          <a:xfrm>
            <a:off x="11636163" y="2237287"/>
            <a:ext cx="321733" cy="321733"/>
          </a:xfrm>
          <a:prstGeom prst="flowChartConnector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latin typeface="Bahnschrift Light SemiCondensed" panose="020B0502040204020203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0B5223F-6B13-472C-BB5A-19B010C4DF48}"/>
              </a:ext>
            </a:extLst>
          </p:cNvPr>
          <p:cNvCxnSpPr>
            <a:cxnSpLocks/>
          </p:cNvCxnSpPr>
          <p:nvPr/>
        </p:nvCxnSpPr>
        <p:spPr>
          <a:xfrm flipV="1">
            <a:off x="4990744" y="3297395"/>
            <a:ext cx="6941514" cy="8306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BB167A6-1E6B-488C-AFB4-3CD95262FB9D}"/>
              </a:ext>
            </a:extLst>
          </p:cNvPr>
          <p:cNvSpPr txBox="1"/>
          <p:nvPr/>
        </p:nvSpPr>
        <p:spPr>
          <a:xfrm>
            <a:off x="5070764" y="2838649"/>
            <a:ext cx="6565399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en-US" sz="2000" dirty="0">
                <a:solidFill>
                  <a:schemeClr val="tx2"/>
                </a:solidFill>
              </a:rPr>
              <a:t>Consultation on proposal submission </a:t>
            </a:r>
          </a:p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en-US" altLang="el-GR" sz="2000" dirty="0">
                <a:solidFill>
                  <a:schemeClr val="tx2"/>
                </a:solidFill>
              </a:rPr>
              <a:t>(templates and content, proposal prescreening, ECAS issues)</a:t>
            </a:r>
            <a:endParaRPr lang="en-US" altLang="el-GR" sz="2000" dirty="0"/>
          </a:p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endParaRPr lang="el-GR" altLang="el-GR" sz="2000" dirty="0">
              <a:solidFill>
                <a:schemeClr val="tx2"/>
              </a:solidFill>
            </a:endParaRPr>
          </a:p>
        </p:txBody>
      </p:sp>
      <p:sp>
        <p:nvSpPr>
          <p:cNvPr id="48" name="Flowchart: Connector 47">
            <a:extLst>
              <a:ext uri="{FF2B5EF4-FFF2-40B4-BE49-F238E27FC236}">
                <a16:creationId xmlns:a16="http://schemas.microsoft.com/office/drawing/2014/main" id="{EF49BC0D-53C4-4716-AA0A-59E837FCEB75}"/>
              </a:ext>
            </a:extLst>
          </p:cNvPr>
          <p:cNvSpPr/>
          <p:nvPr/>
        </p:nvSpPr>
        <p:spPr>
          <a:xfrm>
            <a:off x="11636163" y="3135740"/>
            <a:ext cx="321733" cy="321733"/>
          </a:xfrm>
          <a:prstGeom prst="flowChartConnector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latin typeface="Bahnschrift Light SemiCondensed" panose="020B0502040204020203" pitchFamily="34" charset="0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2C50F3F-B959-4134-AE63-3DFF4D916E3F}"/>
              </a:ext>
            </a:extLst>
          </p:cNvPr>
          <p:cNvCxnSpPr>
            <a:cxnSpLocks/>
          </p:cNvCxnSpPr>
          <p:nvPr/>
        </p:nvCxnSpPr>
        <p:spPr>
          <a:xfrm>
            <a:off x="4990744" y="4246391"/>
            <a:ext cx="6806285" cy="0"/>
          </a:xfrm>
          <a:prstGeom prst="line">
            <a:avLst/>
          </a:prstGeom>
          <a:ln w="127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6F6B40BA-A5C5-4CDC-B3B0-BBCE83E49580}"/>
              </a:ext>
            </a:extLst>
          </p:cNvPr>
          <p:cNvSpPr txBox="1"/>
          <p:nvPr/>
        </p:nvSpPr>
        <p:spPr>
          <a:xfrm>
            <a:off x="5070764" y="3794157"/>
            <a:ext cx="6004870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en-US" sz="2000" dirty="0">
                <a:solidFill>
                  <a:schemeClr val="tx2"/>
                </a:solidFill>
              </a:rPr>
              <a:t>Consultation on project implementation</a:t>
            </a:r>
          </a:p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en-US" altLang="el-GR" sz="2000" dirty="0">
                <a:solidFill>
                  <a:schemeClr val="tx2"/>
                </a:solidFill>
              </a:rPr>
              <a:t>(supervision, financial issues)</a:t>
            </a:r>
          </a:p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endParaRPr lang="el-GR" altLang="el-GR" sz="2000" dirty="0">
              <a:solidFill>
                <a:schemeClr val="tx2"/>
              </a:solidFill>
            </a:endParaRPr>
          </a:p>
        </p:txBody>
      </p:sp>
      <p:sp>
        <p:nvSpPr>
          <p:cNvPr id="53" name="Flowchart: Connector 52">
            <a:extLst>
              <a:ext uri="{FF2B5EF4-FFF2-40B4-BE49-F238E27FC236}">
                <a16:creationId xmlns:a16="http://schemas.microsoft.com/office/drawing/2014/main" id="{2AB2AA8B-012C-4381-B6BF-0C01A7A2C59F}"/>
              </a:ext>
            </a:extLst>
          </p:cNvPr>
          <p:cNvSpPr/>
          <p:nvPr/>
        </p:nvSpPr>
        <p:spPr>
          <a:xfrm>
            <a:off x="11636163" y="4085525"/>
            <a:ext cx="321733" cy="321733"/>
          </a:xfrm>
          <a:prstGeom prst="flowChartConnector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latin typeface="Bahnschrift Light SemiCondensed" panose="020B0502040204020203" pitchFamily="34" charset="0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174F18C-44AA-4450-AD5B-5FCCB7309A2C}"/>
              </a:ext>
            </a:extLst>
          </p:cNvPr>
          <p:cNvCxnSpPr>
            <a:cxnSpLocks/>
          </p:cNvCxnSpPr>
          <p:nvPr/>
        </p:nvCxnSpPr>
        <p:spPr>
          <a:xfrm flipV="1">
            <a:off x="4931299" y="5168752"/>
            <a:ext cx="6833355" cy="13026"/>
          </a:xfrm>
          <a:prstGeom prst="line">
            <a:avLst/>
          </a:prstGeom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112C5987-6E30-46DE-A0F5-D7D0844C1980}"/>
              </a:ext>
            </a:extLst>
          </p:cNvPr>
          <p:cNvSpPr txBox="1"/>
          <p:nvPr/>
        </p:nvSpPr>
        <p:spPr>
          <a:xfrm>
            <a:off x="5064004" y="4681038"/>
            <a:ext cx="6700650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en-US" sz="2000" dirty="0">
                <a:solidFill>
                  <a:schemeClr val="tx2"/>
                </a:solidFill>
              </a:rPr>
              <a:t>Organisation of Information Days</a:t>
            </a:r>
          </a:p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en-US" altLang="el-GR" sz="2000" dirty="0">
                <a:solidFill>
                  <a:schemeClr val="tx2"/>
                </a:solidFill>
              </a:rPr>
              <a:t>(promotion of MSCA, the new calls, evolution of changes)</a:t>
            </a:r>
          </a:p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endParaRPr lang="el-GR" sz="2000" dirty="0">
              <a:solidFill>
                <a:schemeClr val="tx2"/>
              </a:solidFill>
            </a:endParaRPr>
          </a:p>
        </p:txBody>
      </p:sp>
      <p:sp>
        <p:nvSpPr>
          <p:cNvPr id="54" name="Flowchart: Connector 53">
            <a:extLst>
              <a:ext uri="{FF2B5EF4-FFF2-40B4-BE49-F238E27FC236}">
                <a16:creationId xmlns:a16="http://schemas.microsoft.com/office/drawing/2014/main" id="{85A534C7-E09F-4B74-91F1-528088114A30}"/>
              </a:ext>
            </a:extLst>
          </p:cNvPr>
          <p:cNvSpPr/>
          <p:nvPr/>
        </p:nvSpPr>
        <p:spPr>
          <a:xfrm>
            <a:off x="11636163" y="5009644"/>
            <a:ext cx="321733" cy="321733"/>
          </a:xfrm>
          <a:prstGeom prst="flowChart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2400">
              <a:latin typeface="Bahnschrift Light SemiCondensed" panose="020B0502040204020203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C1668F1-FE07-4C17-84EE-3AA715EB26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264" t="37662" r="70374" b="22898"/>
          <a:stretch/>
        </p:blipFill>
        <p:spPr>
          <a:xfrm>
            <a:off x="1533473" y="1515797"/>
            <a:ext cx="2604528" cy="2704767"/>
          </a:xfrm>
          <a:prstGeom prst="rect">
            <a:avLst/>
          </a:prstGeom>
        </p:spPr>
      </p:pic>
      <p:sp>
        <p:nvSpPr>
          <p:cNvPr id="66" name="Google Shape;236;p33">
            <a:extLst>
              <a:ext uri="{FF2B5EF4-FFF2-40B4-BE49-F238E27FC236}">
                <a16:creationId xmlns:a16="http://schemas.microsoft.com/office/drawing/2014/main" id="{802217C8-CF39-40FD-B071-A4537BA02E9A}"/>
              </a:ext>
            </a:extLst>
          </p:cNvPr>
          <p:cNvSpPr>
            <a:spLocks noChangeAspect="1"/>
          </p:cNvSpPr>
          <p:nvPr/>
        </p:nvSpPr>
        <p:spPr>
          <a:xfrm rot="19825736">
            <a:off x="-6142522" y="2815069"/>
            <a:ext cx="11483006" cy="3924000"/>
          </a:xfrm>
          <a:custGeom>
            <a:avLst/>
            <a:gdLst/>
            <a:ahLst/>
            <a:cxnLst/>
            <a:rect l="l" t="t" r="r" b="b"/>
            <a:pathLst>
              <a:path w="83363" h="28487" extrusionOk="0">
                <a:moveTo>
                  <a:pt x="8782" y="9751"/>
                </a:moveTo>
                <a:cubicBezTo>
                  <a:pt x="9904" y="9751"/>
                  <a:pt x="11008" y="10189"/>
                  <a:pt x="11833" y="11014"/>
                </a:cubicBezTo>
                <a:cubicBezTo>
                  <a:pt x="13059" y="12240"/>
                  <a:pt x="13428" y="14096"/>
                  <a:pt x="12762" y="15705"/>
                </a:cubicBezTo>
                <a:cubicBezTo>
                  <a:pt x="12096" y="17313"/>
                  <a:pt x="10530" y="18362"/>
                  <a:pt x="8787" y="18362"/>
                </a:cubicBezTo>
                <a:cubicBezTo>
                  <a:pt x="6406" y="18362"/>
                  <a:pt x="4478" y="16435"/>
                  <a:pt x="4478" y="14054"/>
                </a:cubicBezTo>
                <a:cubicBezTo>
                  <a:pt x="4478" y="12318"/>
                  <a:pt x="5527" y="10745"/>
                  <a:pt x="7136" y="10079"/>
                </a:cubicBezTo>
                <a:cubicBezTo>
                  <a:pt x="7668" y="9858"/>
                  <a:pt x="8227" y="9751"/>
                  <a:pt x="8782" y="9751"/>
                </a:cubicBezTo>
                <a:close/>
                <a:moveTo>
                  <a:pt x="68293" y="3038"/>
                </a:moveTo>
                <a:cubicBezTo>
                  <a:pt x="69712" y="3038"/>
                  <a:pt x="71143" y="3313"/>
                  <a:pt x="72507" y="3879"/>
                </a:cubicBezTo>
                <a:cubicBezTo>
                  <a:pt x="76624" y="5586"/>
                  <a:pt x="79309" y="9604"/>
                  <a:pt x="79309" y="14054"/>
                </a:cubicBezTo>
                <a:cubicBezTo>
                  <a:pt x="79309" y="20140"/>
                  <a:pt x="74378" y="25072"/>
                  <a:pt x="68298" y="25072"/>
                </a:cubicBezTo>
                <a:cubicBezTo>
                  <a:pt x="63842" y="25072"/>
                  <a:pt x="59824" y="22386"/>
                  <a:pt x="58116" y="18270"/>
                </a:cubicBezTo>
                <a:cubicBezTo>
                  <a:pt x="56409" y="14153"/>
                  <a:pt x="57351" y="9420"/>
                  <a:pt x="60504" y="6267"/>
                </a:cubicBezTo>
                <a:cubicBezTo>
                  <a:pt x="62613" y="4158"/>
                  <a:pt x="65428" y="3038"/>
                  <a:pt x="68293" y="3038"/>
                </a:cubicBezTo>
                <a:close/>
                <a:moveTo>
                  <a:pt x="69116" y="1"/>
                </a:moveTo>
                <a:cubicBezTo>
                  <a:pt x="67760" y="1"/>
                  <a:pt x="66394" y="195"/>
                  <a:pt x="65060" y="591"/>
                </a:cubicBezTo>
                <a:cubicBezTo>
                  <a:pt x="64458" y="697"/>
                  <a:pt x="63863" y="839"/>
                  <a:pt x="63275" y="1038"/>
                </a:cubicBezTo>
                <a:cubicBezTo>
                  <a:pt x="60618" y="1895"/>
                  <a:pt x="58201" y="3595"/>
                  <a:pt x="55573" y="5388"/>
                </a:cubicBezTo>
                <a:cubicBezTo>
                  <a:pt x="51215" y="8364"/>
                  <a:pt x="46241" y="11574"/>
                  <a:pt x="38504" y="11574"/>
                </a:cubicBezTo>
                <a:cubicBezTo>
                  <a:pt x="35209" y="11574"/>
                  <a:pt x="27315" y="10837"/>
                  <a:pt x="20492" y="10128"/>
                </a:cubicBezTo>
                <a:cubicBezTo>
                  <a:pt x="19046" y="9980"/>
                  <a:pt x="17644" y="9824"/>
                  <a:pt x="16347" y="9682"/>
                </a:cubicBezTo>
                <a:cubicBezTo>
                  <a:pt x="14753" y="6941"/>
                  <a:pt x="11848" y="5331"/>
                  <a:pt x="8792" y="5331"/>
                </a:cubicBezTo>
                <a:cubicBezTo>
                  <a:pt x="8016" y="5331"/>
                  <a:pt x="7231" y="5435"/>
                  <a:pt x="6455" y="5650"/>
                </a:cubicBezTo>
                <a:cubicBezTo>
                  <a:pt x="2629" y="6713"/>
                  <a:pt x="0" y="10228"/>
                  <a:pt x="64" y="14203"/>
                </a:cubicBezTo>
                <a:cubicBezTo>
                  <a:pt x="128" y="18178"/>
                  <a:pt x="2863" y="21607"/>
                  <a:pt x="6725" y="22542"/>
                </a:cubicBezTo>
                <a:cubicBezTo>
                  <a:pt x="7415" y="22711"/>
                  <a:pt x="8109" y="22792"/>
                  <a:pt x="8796" y="22792"/>
                </a:cubicBezTo>
                <a:cubicBezTo>
                  <a:pt x="11951" y="22792"/>
                  <a:pt x="14933" y="21074"/>
                  <a:pt x="16481" y="18199"/>
                </a:cubicBezTo>
                <a:cubicBezTo>
                  <a:pt x="17629" y="18078"/>
                  <a:pt x="18855" y="17944"/>
                  <a:pt x="20123" y="17816"/>
                </a:cubicBezTo>
                <a:cubicBezTo>
                  <a:pt x="27032" y="17108"/>
                  <a:pt x="35152" y="16342"/>
                  <a:pt x="38504" y="16342"/>
                </a:cubicBezTo>
                <a:cubicBezTo>
                  <a:pt x="49422" y="16342"/>
                  <a:pt x="54829" y="22719"/>
                  <a:pt x="60795" y="25802"/>
                </a:cubicBezTo>
                <a:cubicBezTo>
                  <a:pt x="63258" y="27575"/>
                  <a:pt x="66177" y="28486"/>
                  <a:pt x="69121" y="28486"/>
                </a:cubicBezTo>
                <a:cubicBezTo>
                  <a:pt x="70987" y="28486"/>
                  <a:pt x="72864" y="28120"/>
                  <a:pt x="74640" y="27375"/>
                </a:cubicBezTo>
                <a:cubicBezTo>
                  <a:pt x="79210" y="25455"/>
                  <a:pt x="82455" y="21295"/>
                  <a:pt x="83207" y="16392"/>
                </a:cubicBezTo>
                <a:cubicBezTo>
                  <a:pt x="83313" y="15683"/>
                  <a:pt x="83362" y="14968"/>
                  <a:pt x="83362" y="14252"/>
                </a:cubicBezTo>
                <a:cubicBezTo>
                  <a:pt x="83362" y="9951"/>
                  <a:pt x="81428" y="5891"/>
                  <a:pt x="78091" y="3184"/>
                </a:cubicBezTo>
                <a:cubicBezTo>
                  <a:pt x="75521" y="1099"/>
                  <a:pt x="72345" y="1"/>
                  <a:pt x="69116" y="1"/>
                </a:cubicBezTo>
                <a:close/>
              </a:path>
            </a:pathLst>
          </a:custGeom>
          <a:solidFill>
            <a:srgbClr val="F8CBA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F98D53B-B05E-400C-B826-B71EBE40E739}"/>
              </a:ext>
            </a:extLst>
          </p:cNvPr>
          <p:cNvCxnSpPr>
            <a:cxnSpLocks/>
          </p:cNvCxnSpPr>
          <p:nvPr/>
        </p:nvCxnSpPr>
        <p:spPr>
          <a:xfrm>
            <a:off x="4990744" y="1468729"/>
            <a:ext cx="6725597" cy="0"/>
          </a:xfrm>
          <a:prstGeom prst="line">
            <a:avLst/>
          </a:prstGeom>
          <a:ln w="127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FA08D6AD-8D71-4983-8C1B-E358EDABDE13}"/>
              </a:ext>
            </a:extLst>
          </p:cNvPr>
          <p:cNvSpPr txBox="1"/>
          <p:nvPr/>
        </p:nvSpPr>
        <p:spPr>
          <a:xfrm>
            <a:off x="5070764" y="954518"/>
            <a:ext cx="6011630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en-US" sz="2000" dirty="0">
                <a:solidFill>
                  <a:schemeClr val="tx2"/>
                </a:solidFill>
              </a:rPr>
              <a:t>MSCA NCP since FP6</a:t>
            </a:r>
            <a:endParaRPr lang="el-GR" sz="2000" dirty="0">
              <a:solidFill>
                <a:schemeClr val="tx2"/>
              </a:solidFill>
            </a:endParaRPr>
          </a:p>
        </p:txBody>
      </p:sp>
      <p:sp>
        <p:nvSpPr>
          <p:cNvPr id="46" name="Flowchart: Connector 45">
            <a:extLst>
              <a:ext uri="{FF2B5EF4-FFF2-40B4-BE49-F238E27FC236}">
                <a16:creationId xmlns:a16="http://schemas.microsoft.com/office/drawing/2014/main" id="{C7B2C3B3-129C-4B93-A049-A86B2BFABF8B}"/>
              </a:ext>
            </a:extLst>
          </p:cNvPr>
          <p:cNvSpPr/>
          <p:nvPr/>
        </p:nvSpPr>
        <p:spPr>
          <a:xfrm>
            <a:off x="11636163" y="1313168"/>
            <a:ext cx="321733" cy="3217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latin typeface="Bahnschrift Light SemiCondensed" panose="020B0502040204020203" pitchFamily="34" charset="0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14F4B4A-5455-4572-99F2-F56D0CA6FB9A}"/>
              </a:ext>
            </a:extLst>
          </p:cNvPr>
          <p:cNvCxnSpPr>
            <a:cxnSpLocks/>
          </p:cNvCxnSpPr>
          <p:nvPr/>
        </p:nvCxnSpPr>
        <p:spPr>
          <a:xfrm flipV="1">
            <a:off x="4931299" y="6035541"/>
            <a:ext cx="6785042" cy="5305"/>
          </a:xfrm>
          <a:prstGeom prst="line">
            <a:avLst/>
          </a:prstGeom>
          <a:ln w="127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81725DA1-8806-4264-A35D-8B0DA51364DD}"/>
              </a:ext>
            </a:extLst>
          </p:cNvPr>
          <p:cNvSpPr txBox="1"/>
          <p:nvPr/>
        </p:nvSpPr>
        <p:spPr>
          <a:xfrm>
            <a:off x="5070764" y="5552033"/>
            <a:ext cx="6323844" cy="80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en-US" altLang="el-GR" sz="2000" dirty="0">
                <a:solidFill>
                  <a:schemeClr val="tx2"/>
                </a:solidFill>
              </a:rPr>
              <a:t>European MSCA NCP Network </a:t>
            </a:r>
          </a:p>
          <a:p>
            <a:pPr marL="0" lvl="1">
              <a:lnSpc>
                <a:spcPct val="120000"/>
              </a:lnSpc>
              <a:spcBef>
                <a:spcPct val="0"/>
              </a:spcBef>
              <a:buClr>
                <a:srgbClr val="03495C"/>
              </a:buClr>
            </a:pPr>
            <a:r>
              <a:rPr lang="en-US" altLang="el-GR" sz="2000" dirty="0">
                <a:solidFill>
                  <a:schemeClr val="tx2"/>
                </a:solidFill>
              </a:rPr>
              <a:t>(exchange of expertise and knowledge, RADIANCE project)</a:t>
            </a:r>
            <a:endParaRPr lang="el-GR" sz="2000" dirty="0">
              <a:solidFill>
                <a:schemeClr val="tx2"/>
              </a:solidFill>
            </a:endParaRPr>
          </a:p>
        </p:txBody>
      </p:sp>
      <p:sp>
        <p:nvSpPr>
          <p:cNvPr id="51" name="Flowchart: Connector 50">
            <a:extLst>
              <a:ext uri="{FF2B5EF4-FFF2-40B4-BE49-F238E27FC236}">
                <a16:creationId xmlns:a16="http://schemas.microsoft.com/office/drawing/2014/main" id="{1FB0E2BD-3B75-47A7-BBAA-E9655D528D08}"/>
              </a:ext>
            </a:extLst>
          </p:cNvPr>
          <p:cNvSpPr/>
          <p:nvPr/>
        </p:nvSpPr>
        <p:spPr>
          <a:xfrm>
            <a:off x="11636163" y="5879980"/>
            <a:ext cx="321733" cy="321733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latin typeface="Bahnschrift Light SemiCondensed" panose="020B0502040204020203" pitchFamily="34" charset="0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EBA899D9-8E98-4798-A954-72D6B3E267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00" y="6055200"/>
            <a:ext cx="183018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59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3CC8BF-A63B-43EE-A4BB-24EFEC8D9B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06" y="6329404"/>
            <a:ext cx="1422294" cy="4196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DB351F-ECD2-400D-937B-1A2E8FCF24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34" y="1225670"/>
            <a:ext cx="4406660" cy="440666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0A1734F-F02E-4866-A71C-2E57BEFEB881}"/>
              </a:ext>
            </a:extLst>
          </p:cNvPr>
          <p:cNvSpPr/>
          <p:nvPr/>
        </p:nvSpPr>
        <p:spPr>
          <a:xfrm>
            <a:off x="5411638" y="1720840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646464"/>
                </a:solidFill>
              </a:rPr>
              <a:t>Research Advisors in Action - NCPs Cooperation for Excellence</a:t>
            </a:r>
          </a:p>
          <a:p>
            <a:r>
              <a:rPr lang="en-US" sz="2400" dirty="0">
                <a:solidFill>
                  <a:srgbClr val="646464"/>
                </a:solidFill>
              </a:rPr>
              <a:t>The central objective of the RADIANCE project is to facilitate the transnational cooperation between National Contact Points of the </a:t>
            </a:r>
            <a:r>
              <a:rPr lang="en-US" sz="2400" dirty="0">
                <a:solidFill>
                  <a:srgbClr val="646464"/>
                </a:solidFill>
                <a:hlinkClick r:id="rId4" tooltip="(opens in a new window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Marie </a:t>
            </a:r>
            <a:r>
              <a:rPr lang="en-US" sz="2400" dirty="0" err="1">
                <a:solidFill>
                  <a:srgbClr val="646464"/>
                </a:solidFill>
                <a:hlinkClick r:id="rId4" tooltip="(opens in a new window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Skłodowska</a:t>
            </a:r>
            <a:r>
              <a:rPr lang="en-US" sz="2400" dirty="0">
                <a:solidFill>
                  <a:srgbClr val="646464"/>
                </a:solidFill>
                <a:hlinkClick r:id="rId4" tooltip="(opens in a new window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-Curie Actions</a:t>
            </a:r>
            <a:r>
              <a:rPr lang="en-US" sz="2400" dirty="0">
                <a:solidFill>
                  <a:srgbClr val="646464"/>
                </a:solidFill>
              </a:rPr>
              <a:t> (MSCA) in order to achieve a consistent and harmonized level of NCP support for applicants.</a:t>
            </a:r>
          </a:p>
        </p:txBody>
      </p:sp>
    </p:spTree>
    <p:extLst>
      <p:ext uri="{BB962C8B-B14F-4D97-AF65-F5344CB8AC3E}">
        <p14:creationId xmlns:p14="http://schemas.microsoft.com/office/powerpoint/2010/main" val="2234677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3706</TotalTime>
  <Words>528</Words>
  <Application>Microsoft Office PowerPoint</Application>
  <PresentationFormat>Widescreen</PresentationFormat>
  <Paragraphs>102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Bahnschrift Light</vt:lpstr>
      <vt:lpstr>Bahnschrift Light SemiCondensed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Alexandros</dc:creator>
  <cp:lastModifiedBy>Perperi Evangelia</cp:lastModifiedBy>
  <cp:revision>324</cp:revision>
  <dcterms:created xsi:type="dcterms:W3CDTF">2021-01-14T08:05:55Z</dcterms:created>
  <dcterms:modified xsi:type="dcterms:W3CDTF">2026-02-24T06:24:16Z</dcterms:modified>
</cp:coreProperties>
</file>