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image34.jpg" ContentType="image/jpg"/>
  <Override PartName="/ppt/media/image35.jpg" ContentType="image/jpg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image36.jpg" ContentType="image/jpg"/>
  <Override PartName="/ppt/media/image37.jpg" ContentType="image/jpg"/>
  <Override PartName="/ppt/media/image44.jpg" ContentType="image/jpg"/>
  <Override PartName="/ppt/media/image46.jpg" ContentType="image/jpg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63.jpg" ContentType="image/jpg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63" r:id="rId3"/>
    <p:sldMasterId id="2147483670" r:id="rId4"/>
    <p:sldMasterId id="2147483677" r:id="rId5"/>
  </p:sldMasterIdLst>
  <p:notesMasterIdLst>
    <p:notesMasterId r:id="rId19"/>
  </p:notesMasterIdLst>
  <p:sldIdLst>
    <p:sldId id="263" r:id="rId6"/>
    <p:sldId id="8952" r:id="rId7"/>
    <p:sldId id="8953" r:id="rId8"/>
    <p:sldId id="257" r:id="rId9"/>
    <p:sldId id="258" r:id="rId10"/>
    <p:sldId id="259" r:id="rId11"/>
    <p:sldId id="2558" r:id="rId12"/>
    <p:sldId id="2563" r:id="rId13"/>
    <p:sldId id="8954" r:id="rId14"/>
    <p:sldId id="2582" r:id="rId15"/>
    <p:sldId id="8949" r:id="rId16"/>
    <p:sldId id="8951" r:id="rId17"/>
    <p:sldId id="262" r:id="rId18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B9B9"/>
    <a:srgbClr val="000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4035" autoAdjust="0"/>
  </p:normalViewPr>
  <p:slideViewPr>
    <p:cSldViewPr>
      <p:cViewPr varScale="1">
        <p:scale>
          <a:sx n="61" d="100"/>
          <a:sy n="61" d="100"/>
        </p:scale>
        <p:origin x="1522" y="4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gelos Ntantos" userId="e4ba1d14-5502-467d-beef-da6756b321d5" providerId="ADAL" clId="{E792C3CC-70C1-451C-AEED-B4D24A52E22E}"/>
    <pc:docChg chg="modSld">
      <pc:chgData name="Angelos Ntantos" userId="e4ba1d14-5502-467d-beef-da6756b321d5" providerId="ADAL" clId="{E792C3CC-70C1-451C-AEED-B4D24A52E22E}" dt="2026-02-20T10:51:14.019" v="51" actId="20577"/>
      <pc:docMkLst>
        <pc:docMk/>
      </pc:docMkLst>
      <pc:sldChg chg="modSp mod">
        <pc:chgData name="Angelos Ntantos" userId="e4ba1d14-5502-467d-beef-da6756b321d5" providerId="ADAL" clId="{E792C3CC-70C1-451C-AEED-B4D24A52E22E}" dt="2026-02-20T10:51:14.019" v="51" actId="20577"/>
        <pc:sldMkLst>
          <pc:docMk/>
          <pc:sldMk cId="1467524605" sldId="263"/>
        </pc:sldMkLst>
        <pc:spChg chg="mod">
          <ac:chgData name="Angelos Ntantos" userId="e4ba1d14-5502-467d-beef-da6756b321d5" providerId="ADAL" clId="{E792C3CC-70C1-451C-AEED-B4D24A52E22E}" dt="2026-02-20T10:51:14.019" v="51" actId="20577"/>
          <ac:spMkLst>
            <pc:docMk/>
            <pc:sldMk cId="1467524605" sldId="263"/>
            <ac:spMk id="3" creationId="{A6E1724C-5446-4854-8D30-2D273BB3B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A4863B-6F2E-4F95-BBE8-5F031D98B66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2FE862A-7C9C-47AF-A9E7-F6D0433B76C0}">
      <dgm:prSet phldrT="[Text]" custT="1"/>
      <dgm:spPr/>
      <dgm:t>
        <a:bodyPr/>
        <a:lstStyle/>
        <a:p>
          <a:r>
            <a:rPr lang="en-GB" sz="4000" dirty="0"/>
            <a:t>Information</a:t>
          </a:r>
        </a:p>
      </dgm:t>
    </dgm:pt>
    <dgm:pt modelId="{D62C4A1F-B192-4D52-8403-A174DFA137B8}" type="parTrans" cxnId="{2EB181E5-C3E8-4E82-BDBA-7BB4DF38ED4F}">
      <dgm:prSet/>
      <dgm:spPr/>
      <dgm:t>
        <a:bodyPr/>
        <a:lstStyle/>
        <a:p>
          <a:endParaRPr lang="en-GB"/>
        </a:p>
      </dgm:t>
    </dgm:pt>
    <dgm:pt modelId="{61AC6470-EE7F-4F7D-8E65-4CA19EF1B25F}" type="sibTrans" cxnId="{2EB181E5-C3E8-4E82-BDBA-7BB4DF38ED4F}">
      <dgm:prSet/>
      <dgm:spPr/>
      <dgm:t>
        <a:bodyPr/>
        <a:lstStyle/>
        <a:p>
          <a:endParaRPr lang="en-GB"/>
        </a:p>
      </dgm:t>
    </dgm:pt>
    <dgm:pt modelId="{5EE4C761-3AB5-452F-9270-5E384124658B}">
      <dgm:prSet phldrT="[Text]"/>
      <dgm:spPr/>
      <dgm:t>
        <a:bodyPr/>
        <a:lstStyle/>
        <a:p>
          <a:r>
            <a:rPr lang="en-GB" dirty="0"/>
            <a:t>Info days </a:t>
          </a:r>
        </a:p>
      </dgm:t>
    </dgm:pt>
    <dgm:pt modelId="{3C2B0094-EDF8-49C8-9334-4D8B47441B48}" type="parTrans" cxnId="{2005B424-E3F3-48A7-BB57-3BD5AF03727E}">
      <dgm:prSet/>
      <dgm:spPr/>
      <dgm:t>
        <a:bodyPr/>
        <a:lstStyle/>
        <a:p>
          <a:endParaRPr lang="en-GB"/>
        </a:p>
      </dgm:t>
    </dgm:pt>
    <dgm:pt modelId="{D305D61B-C3D0-4CD3-816F-43486F210B37}" type="sibTrans" cxnId="{2005B424-E3F3-48A7-BB57-3BD5AF03727E}">
      <dgm:prSet/>
      <dgm:spPr/>
      <dgm:t>
        <a:bodyPr/>
        <a:lstStyle/>
        <a:p>
          <a:endParaRPr lang="en-GB"/>
        </a:p>
      </dgm:t>
    </dgm:pt>
    <dgm:pt modelId="{6A73726A-20B9-4A32-9B7A-1DC8A6B219BB}">
      <dgm:prSet phldrT="[Text]"/>
      <dgm:spPr/>
      <dgm:t>
        <a:bodyPr/>
        <a:lstStyle/>
        <a:p>
          <a:r>
            <a:rPr lang="en-GB" dirty="0"/>
            <a:t>EURAXESS</a:t>
          </a:r>
        </a:p>
      </dgm:t>
    </dgm:pt>
    <dgm:pt modelId="{98E34B19-23AF-48C1-A544-2E1BDE8A8F29}" type="parTrans" cxnId="{AA55DFBF-BE39-4F3A-9995-49A4A201A991}">
      <dgm:prSet/>
      <dgm:spPr/>
      <dgm:t>
        <a:bodyPr/>
        <a:lstStyle/>
        <a:p>
          <a:endParaRPr lang="en-GB"/>
        </a:p>
      </dgm:t>
    </dgm:pt>
    <dgm:pt modelId="{E2AFD59C-921E-422E-90BD-DB3E2DD9E89C}" type="sibTrans" cxnId="{AA55DFBF-BE39-4F3A-9995-49A4A201A991}">
      <dgm:prSet/>
      <dgm:spPr/>
      <dgm:t>
        <a:bodyPr/>
        <a:lstStyle/>
        <a:p>
          <a:endParaRPr lang="en-GB"/>
        </a:p>
      </dgm:t>
    </dgm:pt>
    <dgm:pt modelId="{2C5A36A6-1385-418D-A4B5-28FB2177B044}">
      <dgm:prSet phldrT="[Text]" custT="1"/>
      <dgm:spPr/>
      <dgm:t>
        <a:bodyPr/>
        <a:lstStyle/>
        <a:p>
          <a:r>
            <a:rPr lang="en-GB" sz="4000" dirty="0"/>
            <a:t>Workshops</a:t>
          </a:r>
        </a:p>
      </dgm:t>
    </dgm:pt>
    <dgm:pt modelId="{0C900A1C-AE5C-45D8-9950-FF218C02C5FA}" type="parTrans" cxnId="{ED8B6703-DD87-4958-8B35-5F0BF953FCEF}">
      <dgm:prSet/>
      <dgm:spPr/>
      <dgm:t>
        <a:bodyPr/>
        <a:lstStyle/>
        <a:p>
          <a:endParaRPr lang="en-GB"/>
        </a:p>
      </dgm:t>
    </dgm:pt>
    <dgm:pt modelId="{8411B431-DED5-4458-90BC-5DCE7A5F237F}" type="sibTrans" cxnId="{ED8B6703-DD87-4958-8B35-5F0BF953FCEF}">
      <dgm:prSet/>
      <dgm:spPr/>
      <dgm:t>
        <a:bodyPr/>
        <a:lstStyle/>
        <a:p>
          <a:endParaRPr lang="en-GB"/>
        </a:p>
      </dgm:t>
    </dgm:pt>
    <dgm:pt modelId="{6149572E-196B-4936-BC03-027674C61FDC}">
      <dgm:prSet phldrT="[Text]"/>
      <dgm:spPr/>
      <dgm:t>
        <a:bodyPr/>
        <a:lstStyle/>
        <a:p>
          <a:r>
            <a:rPr lang="en-GB" dirty="0"/>
            <a:t>Proposal Writing Workshops PF (onsite and online)</a:t>
          </a:r>
        </a:p>
      </dgm:t>
    </dgm:pt>
    <dgm:pt modelId="{59C74D35-32FC-4B19-B997-A8057DB0F690}" type="parTrans" cxnId="{DA43AFF3-6525-4F1E-95EE-6CD6EFC526E9}">
      <dgm:prSet/>
      <dgm:spPr/>
      <dgm:t>
        <a:bodyPr/>
        <a:lstStyle/>
        <a:p>
          <a:endParaRPr lang="en-GB"/>
        </a:p>
      </dgm:t>
    </dgm:pt>
    <dgm:pt modelId="{0D9C48B8-24CF-423B-A7F7-B0A6408F685D}" type="sibTrans" cxnId="{DA43AFF3-6525-4F1E-95EE-6CD6EFC526E9}">
      <dgm:prSet/>
      <dgm:spPr/>
      <dgm:t>
        <a:bodyPr/>
        <a:lstStyle/>
        <a:p>
          <a:endParaRPr lang="en-GB"/>
        </a:p>
      </dgm:t>
    </dgm:pt>
    <dgm:pt modelId="{D87F86C9-FB29-4F6A-AF34-126D82C65E9F}">
      <dgm:prSet phldrT="[Text]" custT="1"/>
      <dgm:spPr/>
      <dgm:t>
        <a:bodyPr/>
        <a:lstStyle/>
        <a:p>
          <a:r>
            <a:rPr lang="en-GB" sz="4000" dirty="0"/>
            <a:t>Proposal</a:t>
          </a:r>
          <a:r>
            <a:rPr lang="en-GB" sz="4700" dirty="0"/>
            <a:t> </a:t>
          </a:r>
          <a:r>
            <a:rPr lang="en-GB" sz="4000" dirty="0"/>
            <a:t>Preparation</a:t>
          </a:r>
        </a:p>
      </dgm:t>
    </dgm:pt>
    <dgm:pt modelId="{3CB7EE82-DE6D-4B5A-B9D4-5D44E2202552}" type="parTrans" cxnId="{A486B1D2-3E09-4463-AC71-D92C95421AA0}">
      <dgm:prSet/>
      <dgm:spPr/>
      <dgm:t>
        <a:bodyPr/>
        <a:lstStyle/>
        <a:p>
          <a:endParaRPr lang="en-GB"/>
        </a:p>
      </dgm:t>
    </dgm:pt>
    <dgm:pt modelId="{C30A3BEB-F575-40AC-B12B-610BA3076960}" type="sibTrans" cxnId="{A486B1D2-3E09-4463-AC71-D92C95421AA0}">
      <dgm:prSet/>
      <dgm:spPr/>
      <dgm:t>
        <a:bodyPr/>
        <a:lstStyle/>
        <a:p>
          <a:endParaRPr lang="en-GB"/>
        </a:p>
      </dgm:t>
    </dgm:pt>
    <dgm:pt modelId="{0B570EF5-F11C-46EA-BA52-6A96EF94DE2E}">
      <dgm:prSet phldrT="[Text]"/>
      <dgm:spPr/>
      <dgm:t>
        <a:bodyPr/>
        <a:lstStyle/>
        <a:p>
          <a:r>
            <a:rPr lang="en-GB" dirty="0"/>
            <a:t>Open Fridays (Every Friday 2 months before each deadline)</a:t>
          </a:r>
        </a:p>
      </dgm:t>
    </dgm:pt>
    <dgm:pt modelId="{716D94C3-31FE-4B46-AA86-5A73B6D34703}" type="parTrans" cxnId="{0903B50F-ED27-4F57-82E6-B72E9E9678F4}">
      <dgm:prSet/>
      <dgm:spPr/>
      <dgm:t>
        <a:bodyPr/>
        <a:lstStyle/>
        <a:p>
          <a:endParaRPr lang="en-GB"/>
        </a:p>
      </dgm:t>
    </dgm:pt>
    <dgm:pt modelId="{E62B7E65-7DE8-4ADC-B65A-625E8965DBFF}" type="sibTrans" cxnId="{0903B50F-ED27-4F57-82E6-B72E9E9678F4}">
      <dgm:prSet/>
      <dgm:spPr/>
      <dgm:t>
        <a:bodyPr/>
        <a:lstStyle/>
        <a:p>
          <a:endParaRPr lang="en-GB"/>
        </a:p>
      </dgm:t>
    </dgm:pt>
    <dgm:pt modelId="{8D724994-982E-40FF-9879-C3A22C77C9B8}">
      <dgm:prSet phldrT="[Text]"/>
      <dgm:spPr/>
      <dgm:t>
        <a:bodyPr/>
        <a:lstStyle/>
        <a:p>
          <a:r>
            <a:rPr lang="en-GB" dirty="0"/>
            <a:t>Proposal pre-screening</a:t>
          </a:r>
        </a:p>
      </dgm:t>
    </dgm:pt>
    <dgm:pt modelId="{39171E3B-2070-448E-ACAF-0695D44E5023}" type="parTrans" cxnId="{8015C8AF-0FA7-489F-BE76-4D01A8D2DFF7}">
      <dgm:prSet/>
      <dgm:spPr/>
      <dgm:t>
        <a:bodyPr/>
        <a:lstStyle/>
        <a:p>
          <a:endParaRPr lang="en-GB"/>
        </a:p>
      </dgm:t>
    </dgm:pt>
    <dgm:pt modelId="{5444C62D-8DAE-4B11-AEA2-16F5FC9D83F7}" type="sibTrans" cxnId="{8015C8AF-0FA7-489F-BE76-4D01A8D2DFF7}">
      <dgm:prSet/>
      <dgm:spPr/>
      <dgm:t>
        <a:bodyPr/>
        <a:lstStyle/>
        <a:p>
          <a:endParaRPr lang="en-GB"/>
        </a:p>
      </dgm:t>
    </dgm:pt>
    <dgm:pt modelId="{1AEE98AC-A583-497E-A4AA-8E52C15443DC}">
      <dgm:prSet phldrT="[Text]"/>
      <dgm:spPr/>
      <dgm:t>
        <a:bodyPr/>
        <a:lstStyle/>
        <a:p>
          <a:r>
            <a:rPr lang="en-GB" dirty="0"/>
            <a:t>Presentations in universities</a:t>
          </a:r>
        </a:p>
      </dgm:t>
    </dgm:pt>
    <dgm:pt modelId="{157BD0DC-84F0-4934-B9C2-B1104F42701D}" type="parTrans" cxnId="{233AF6C6-C3C2-46CA-B6DF-EF0542CD90CD}">
      <dgm:prSet/>
      <dgm:spPr/>
      <dgm:t>
        <a:bodyPr/>
        <a:lstStyle/>
        <a:p>
          <a:endParaRPr lang="en-GB"/>
        </a:p>
      </dgm:t>
    </dgm:pt>
    <dgm:pt modelId="{3CB5C5C1-510B-499D-8DA8-8D5B3F90756E}" type="sibTrans" cxnId="{233AF6C6-C3C2-46CA-B6DF-EF0542CD90CD}">
      <dgm:prSet/>
      <dgm:spPr/>
      <dgm:t>
        <a:bodyPr/>
        <a:lstStyle/>
        <a:p>
          <a:endParaRPr lang="en-GB"/>
        </a:p>
      </dgm:t>
    </dgm:pt>
    <dgm:pt modelId="{14609881-B7DD-41C8-9010-D58CC22FB946}">
      <dgm:prSet phldrT="[Text]"/>
      <dgm:spPr/>
      <dgm:t>
        <a:bodyPr/>
        <a:lstStyle/>
        <a:p>
          <a:r>
            <a:rPr lang="en-GB" dirty="0"/>
            <a:t>Infographics - flyers</a:t>
          </a:r>
        </a:p>
      </dgm:t>
    </dgm:pt>
    <dgm:pt modelId="{105B694C-EDFA-4F23-81E6-910B078EC467}" type="parTrans" cxnId="{D2E3D898-F06B-456C-B7B8-8A467D6B5627}">
      <dgm:prSet/>
      <dgm:spPr/>
      <dgm:t>
        <a:bodyPr/>
        <a:lstStyle/>
        <a:p>
          <a:endParaRPr lang="en-GB"/>
        </a:p>
      </dgm:t>
    </dgm:pt>
    <dgm:pt modelId="{7DA8444B-0B2F-4A33-9FBA-322C134CC25B}" type="sibTrans" cxnId="{D2E3D898-F06B-456C-B7B8-8A467D6B5627}">
      <dgm:prSet/>
      <dgm:spPr/>
      <dgm:t>
        <a:bodyPr/>
        <a:lstStyle/>
        <a:p>
          <a:endParaRPr lang="en-GB"/>
        </a:p>
      </dgm:t>
    </dgm:pt>
    <dgm:pt modelId="{CEBBC886-5778-4D96-8B6E-1ACB6FCF53D3}" type="pres">
      <dgm:prSet presAssocID="{F4A4863B-6F2E-4F95-BBE8-5F031D98B662}" presName="Name0" presStyleCnt="0">
        <dgm:presLayoutVars>
          <dgm:dir/>
          <dgm:animLvl val="lvl"/>
          <dgm:resizeHandles val="exact"/>
        </dgm:presLayoutVars>
      </dgm:prSet>
      <dgm:spPr/>
    </dgm:pt>
    <dgm:pt modelId="{FFA2250D-A11E-412D-AC78-950EF434695C}" type="pres">
      <dgm:prSet presAssocID="{02FE862A-7C9C-47AF-A9E7-F6D0433B76C0}" presName="linNode" presStyleCnt="0"/>
      <dgm:spPr/>
    </dgm:pt>
    <dgm:pt modelId="{843F871F-A62A-4999-9E46-0F500F03BE44}" type="pres">
      <dgm:prSet presAssocID="{02FE862A-7C9C-47AF-A9E7-F6D0433B76C0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358D65F9-EDBA-41A3-AE67-D2883D0FB794}" type="pres">
      <dgm:prSet presAssocID="{02FE862A-7C9C-47AF-A9E7-F6D0433B76C0}" presName="descendantText" presStyleLbl="alignAccFollowNode1" presStyleIdx="0" presStyleCnt="3" custLinFactNeighborX="-742" custLinFactNeighborY="4603">
        <dgm:presLayoutVars>
          <dgm:bulletEnabled val="1"/>
        </dgm:presLayoutVars>
      </dgm:prSet>
      <dgm:spPr/>
    </dgm:pt>
    <dgm:pt modelId="{5EE0EE8B-49BC-4876-B1F9-D8C738F164B9}" type="pres">
      <dgm:prSet presAssocID="{61AC6470-EE7F-4F7D-8E65-4CA19EF1B25F}" presName="sp" presStyleCnt="0"/>
      <dgm:spPr/>
    </dgm:pt>
    <dgm:pt modelId="{A55F2E09-7E25-4665-8C58-C9FDE3FC23B8}" type="pres">
      <dgm:prSet presAssocID="{2C5A36A6-1385-418D-A4B5-28FB2177B044}" presName="linNode" presStyleCnt="0"/>
      <dgm:spPr/>
    </dgm:pt>
    <dgm:pt modelId="{0023465F-50CB-477D-84F6-0C56B715DE72}" type="pres">
      <dgm:prSet presAssocID="{2C5A36A6-1385-418D-A4B5-28FB2177B044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008B5FEE-B3E0-46E1-A5BE-335658013F2F}" type="pres">
      <dgm:prSet presAssocID="{2C5A36A6-1385-418D-A4B5-28FB2177B044}" presName="descendantText" presStyleLbl="alignAccFollowNode1" presStyleIdx="1" presStyleCnt="3">
        <dgm:presLayoutVars>
          <dgm:bulletEnabled val="1"/>
        </dgm:presLayoutVars>
      </dgm:prSet>
      <dgm:spPr/>
    </dgm:pt>
    <dgm:pt modelId="{B925B6CE-C425-4096-A665-E0BCCFDD7994}" type="pres">
      <dgm:prSet presAssocID="{8411B431-DED5-4458-90BC-5DCE7A5F237F}" presName="sp" presStyleCnt="0"/>
      <dgm:spPr/>
    </dgm:pt>
    <dgm:pt modelId="{F81AC961-0FB7-4BEA-9676-871D524CBDC2}" type="pres">
      <dgm:prSet presAssocID="{D87F86C9-FB29-4F6A-AF34-126D82C65E9F}" presName="linNode" presStyleCnt="0"/>
      <dgm:spPr/>
    </dgm:pt>
    <dgm:pt modelId="{44402ADC-EB08-4FEC-8460-27CB1E6DCFA7}" type="pres">
      <dgm:prSet presAssocID="{D87F86C9-FB29-4F6A-AF34-126D82C65E9F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45334CD6-CB54-4E2F-BFEC-78FE8D99181B}" type="pres">
      <dgm:prSet presAssocID="{D87F86C9-FB29-4F6A-AF34-126D82C65E9F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ED8B6703-DD87-4958-8B35-5F0BF953FCEF}" srcId="{F4A4863B-6F2E-4F95-BBE8-5F031D98B662}" destId="{2C5A36A6-1385-418D-A4B5-28FB2177B044}" srcOrd="1" destOrd="0" parTransId="{0C900A1C-AE5C-45D8-9950-FF218C02C5FA}" sibTransId="{8411B431-DED5-4458-90BC-5DCE7A5F237F}"/>
    <dgm:cxn modelId="{0903B50F-ED27-4F57-82E6-B72E9E9678F4}" srcId="{D87F86C9-FB29-4F6A-AF34-126D82C65E9F}" destId="{0B570EF5-F11C-46EA-BA52-6A96EF94DE2E}" srcOrd="0" destOrd="0" parTransId="{716D94C3-31FE-4B46-AA86-5A73B6D34703}" sibTransId="{E62B7E65-7DE8-4ADC-B65A-625E8965DBFF}"/>
    <dgm:cxn modelId="{E2E02A14-B7CC-4398-AE2F-F5BE9D546BD9}" type="presOf" srcId="{D87F86C9-FB29-4F6A-AF34-126D82C65E9F}" destId="{44402ADC-EB08-4FEC-8460-27CB1E6DCFA7}" srcOrd="0" destOrd="0" presId="urn:microsoft.com/office/officeart/2005/8/layout/vList5"/>
    <dgm:cxn modelId="{2005B424-E3F3-48A7-BB57-3BD5AF03727E}" srcId="{02FE862A-7C9C-47AF-A9E7-F6D0433B76C0}" destId="{5EE4C761-3AB5-452F-9270-5E384124658B}" srcOrd="0" destOrd="0" parTransId="{3C2B0094-EDF8-49C8-9334-4D8B47441B48}" sibTransId="{D305D61B-C3D0-4CD3-816F-43486F210B37}"/>
    <dgm:cxn modelId="{6DEE8227-ACEA-4B1C-B85E-EC38F2126286}" type="presOf" srcId="{6149572E-196B-4936-BC03-027674C61FDC}" destId="{008B5FEE-B3E0-46E1-A5BE-335658013F2F}" srcOrd="0" destOrd="0" presId="urn:microsoft.com/office/officeart/2005/8/layout/vList5"/>
    <dgm:cxn modelId="{A987BA28-8293-40B8-B171-14CBC7D6A225}" type="presOf" srcId="{8D724994-982E-40FF-9879-C3A22C77C9B8}" destId="{45334CD6-CB54-4E2F-BFEC-78FE8D99181B}" srcOrd="0" destOrd="1" presId="urn:microsoft.com/office/officeart/2005/8/layout/vList5"/>
    <dgm:cxn modelId="{CC7D0C2C-193E-429E-AC34-75DBF1E8EEEF}" type="presOf" srcId="{2C5A36A6-1385-418D-A4B5-28FB2177B044}" destId="{0023465F-50CB-477D-84F6-0C56B715DE72}" srcOrd="0" destOrd="0" presId="urn:microsoft.com/office/officeart/2005/8/layout/vList5"/>
    <dgm:cxn modelId="{25345237-39D3-46EF-9944-37E513F14BDD}" type="presOf" srcId="{1AEE98AC-A583-497E-A4AA-8E52C15443DC}" destId="{358D65F9-EDBA-41A3-AE67-D2883D0FB794}" srcOrd="0" destOrd="1" presId="urn:microsoft.com/office/officeart/2005/8/layout/vList5"/>
    <dgm:cxn modelId="{5BD9054E-8770-4AD8-BA1B-4980B14B0D9D}" type="presOf" srcId="{0B570EF5-F11C-46EA-BA52-6A96EF94DE2E}" destId="{45334CD6-CB54-4E2F-BFEC-78FE8D99181B}" srcOrd="0" destOrd="0" presId="urn:microsoft.com/office/officeart/2005/8/layout/vList5"/>
    <dgm:cxn modelId="{D2E3D898-F06B-456C-B7B8-8A467D6B5627}" srcId="{02FE862A-7C9C-47AF-A9E7-F6D0433B76C0}" destId="{14609881-B7DD-41C8-9010-D58CC22FB946}" srcOrd="2" destOrd="0" parTransId="{105B694C-EDFA-4F23-81E6-910B078EC467}" sibTransId="{7DA8444B-0B2F-4A33-9FBA-322C134CC25B}"/>
    <dgm:cxn modelId="{8015C8AF-0FA7-489F-BE76-4D01A8D2DFF7}" srcId="{D87F86C9-FB29-4F6A-AF34-126D82C65E9F}" destId="{8D724994-982E-40FF-9879-C3A22C77C9B8}" srcOrd="1" destOrd="0" parTransId="{39171E3B-2070-448E-ACAF-0695D44E5023}" sibTransId="{5444C62D-8DAE-4B11-AEA2-16F5FC9D83F7}"/>
    <dgm:cxn modelId="{AA55DFBF-BE39-4F3A-9995-49A4A201A991}" srcId="{02FE862A-7C9C-47AF-A9E7-F6D0433B76C0}" destId="{6A73726A-20B9-4A32-9B7A-1DC8A6B219BB}" srcOrd="3" destOrd="0" parTransId="{98E34B19-23AF-48C1-A544-2E1BDE8A8F29}" sibTransId="{E2AFD59C-921E-422E-90BD-DB3E2DD9E89C}"/>
    <dgm:cxn modelId="{89E39AC6-7AD8-4AE0-8BF6-5194A48BCCDF}" type="presOf" srcId="{14609881-B7DD-41C8-9010-D58CC22FB946}" destId="{358D65F9-EDBA-41A3-AE67-D2883D0FB794}" srcOrd="0" destOrd="2" presId="urn:microsoft.com/office/officeart/2005/8/layout/vList5"/>
    <dgm:cxn modelId="{233AF6C6-C3C2-46CA-B6DF-EF0542CD90CD}" srcId="{02FE862A-7C9C-47AF-A9E7-F6D0433B76C0}" destId="{1AEE98AC-A583-497E-A4AA-8E52C15443DC}" srcOrd="1" destOrd="0" parTransId="{157BD0DC-84F0-4934-B9C2-B1104F42701D}" sibTransId="{3CB5C5C1-510B-499D-8DA8-8D5B3F90756E}"/>
    <dgm:cxn modelId="{596DB1C8-303B-4FB9-8D0F-B15829B5CFD4}" type="presOf" srcId="{5EE4C761-3AB5-452F-9270-5E384124658B}" destId="{358D65F9-EDBA-41A3-AE67-D2883D0FB794}" srcOrd="0" destOrd="0" presId="urn:microsoft.com/office/officeart/2005/8/layout/vList5"/>
    <dgm:cxn modelId="{4F69BDC9-D749-4B01-9D6C-EC031B5720D4}" type="presOf" srcId="{02FE862A-7C9C-47AF-A9E7-F6D0433B76C0}" destId="{843F871F-A62A-4999-9E46-0F500F03BE44}" srcOrd="0" destOrd="0" presId="urn:microsoft.com/office/officeart/2005/8/layout/vList5"/>
    <dgm:cxn modelId="{A486B1D2-3E09-4463-AC71-D92C95421AA0}" srcId="{F4A4863B-6F2E-4F95-BBE8-5F031D98B662}" destId="{D87F86C9-FB29-4F6A-AF34-126D82C65E9F}" srcOrd="2" destOrd="0" parTransId="{3CB7EE82-DE6D-4B5A-B9D4-5D44E2202552}" sibTransId="{C30A3BEB-F575-40AC-B12B-610BA3076960}"/>
    <dgm:cxn modelId="{2EB181E5-C3E8-4E82-BDBA-7BB4DF38ED4F}" srcId="{F4A4863B-6F2E-4F95-BBE8-5F031D98B662}" destId="{02FE862A-7C9C-47AF-A9E7-F6D0433B76C0}" srcOrd="0" destOrd="0" parTransId="{D62C4A1F-B192-4D52-8403-A174DFA137B8}" sibTransId="{61AC6470-EE7F-4F7D-8E65-4CA19EF1B25F}"/>
    <dgm:cxn modelId="{47324BF3-1910-4AE3-8C6C-2027E6837A5E}" type="presOf" srcId="{6A73726A-20B9-4A32-9B7A-1DC8A6B219BB}" destId="{358D65F9-EDBA-41A3-AE67-D2883D0FB794}" srcOrd="0" destOrd="3" presId="urn:microsoft.com/office/officeart/2005/8/layout/vList5"/>
    <dgm:cxn modelId="{DA43AFF3-6525-4F1E-95EE-6CD6EFC526E9}" srcId="{2C5A36A6-1385-418D-A4B5-28FB2177B044}" destId="{6149572E-196B-4936-BC03-027674C61FDC}" srcOrd="0" destOrd="0" parTransId="{59C74D35-32FC-4B19-B997-A8057DB0F690}" sibTransId="{0D9C48B8-24CF-423B-A7F7-B0A6408F685D}"/>
    <dgm:cxn modelId="{C3A74AF5-51F4-4CAA-B178-ECC062632B05}" type="presOf" srcId="{F4A4863B-6F2E-4F95-BBE8-5F031D98B662}" destId="{CEBBC886-5778-4D96-8B6E-1ACB6FCF53D3}" srcOrd="0" destOrd="0" presId="urn:microsoft.com/office/officeart/2005/8/layout/vList5"/>
    <dgm:cxn modelId="{1B601D15-7EA5-4666-BF29-885EFFE14A1C}" type="presParOf" srcId="{CEBBC886-5778-4D96-8B6E-1ACB6FCF53D3}" destId="{FFA2250D-A11E-412D-AC78-950EF434695C}" srcOrd="0" destOrd="0" presId="urn:microsoft.com/office/officeart/2005/8/layout/vList5"/>
    <dgm:cxn modelId="{9536C4E4-A246-4117-A7CC-24EA0BC9F1E7}" type="presParOf" srcId="{FFA2250D-A11E-412D-AC78-950EF434695C}" destId="{843F871F-A62A-4999-9E46-0F500F03BE44}" srcOrd="0" destOrd="0" presId="urn:microsoft.com/office/officeart/2005/8/layout/vList5"/>
    <dgm:cxn modelId="{E10E1DDF-E7C4-4064-8B50-51B2D9A37CC7}" type="presParOf" srcId="{FFA2250D-A11E-412D-AC78-950EF434695C}" destId="{358D65F9-EDBA-41A3-AE67-D2883D0FB794}" srcOrd="1" destOrd="0" presId="urn:microsoft.com/office/officeart/2005/8/layout/vList5"/>
    <dgm:cxn modelId="{81516490-67BA-49AA-8767-CE396FCB84CD}" type="presParOf" srcId="{CEBBC886-5778-4D96-8B6E-1ACB6FCF53D3}" destId="{5EE0EE8B-49BC-4876-B1F9-D8C738F164B9}" srcOrd="1" destOrd="0" presId="urn:microsoft.com/office/officeart/2005/8/layout/vList5"/>
    <dgm:cxn modelId="{3A0BD2B9-FB5C-4F77-8986-5390D4D52543}" type="presParOf" srcId="{CEBBC886-5778-4D96-8B6E-1ACB6FCF53D3}" destId="{A55F2E09-7E25-4665-8C58-C9FDE3FC23B8}" srcOrd="2" destOrd="0" presId="urn:microsoft.com/office/officeart/2005/8/layout/vList5"/>
    <dgm:cxn modelId="{91B845E3-D5F4-4281-9428-E5ACD96D1E39}" type="presParOf" srcId="{A55F2E09-7E25-4665-8C58-C9FDE3FC23B8}" destId="{0023465F-50CB-477D-84F6-0C56B715DE72}" srcOrd="0" destOrd="0" presId="urn:microsoft.com/office/officeart/2005/8/layout/vList5"/>
    <dgm:cxn modelId="{A3E55D40-C2FD-4038-922A-4919824C5C4D}" type="presParOf" srcId="{A55F2E09-7E25-4665-8C58-C9FDE3FC23B8}" destId="{008B5FEE-B3E0-46E1-A5BE-335658013F2F}" srcOrd="1" destOrd="0" presId="urn:microsoft.com/office/officeart/2005/8/layout/vList5"/>
    <dgm:cxn modelId="{4BC1991A-E2E2-4DC9-91BD-F3D397FDF7C0}" type="presParOf" srcId="{CEBBC886-5778-4D96-8B6E-1ACB6FCF53D3}" destId="{B925B6CE-C425-4096-A665-E0BCCFDD7994}" srcOrd="3" destOrd="0" presId="urn:microsoft.com/office/officeart/2005/8/layout/vList5"/>
    <dgm:cxn modelId="{6354D4FE-CB1D-4FFA-9C47-5ED5D904D4E5}" type="presParOf" srcId="{CEBBC886-5778-4D96-8B6E-1ACB6FCF53D3}" destId="{F81AC961-0FB7-4BEA-9676-871D524CBDC2}" srcOrd="4" destOrd="0" presId="urn:microsoft.com/office/officeart/2005/8/layout/vList5"/>
    <dgm:cxn modelId="{834CE544-5F59-4131-BAE2-5CE0BC5B5091}" type="presParOf" srcId="{F81AC961-0FB7-4BEA-9676-871D524CBDC2}" destId="{44402ADC-EB08-4FEC-8460-27CB1E6DCFA7}" srcOrd="0" destOrd="0" presId="urn:microsoft.com/office/officeart/2005/8/layout/vList5"/>
    <dgm:cxn modelId="{5DCA93C4-42AF-4029-982F-E28E9404AAC1}" type="presParOf" srcId="{F81AC961-0FB7-4BEA-9676-871D524CBDC2}" destId="{45334CD6-CB54-4E2F-BFEC-78FE8D99181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8D65F9-EDBA-41A3-AE67-D2883D0FB794}">
      <dsp:nvSpPr>
        <dsp:cNvPr id="0" name=""/>
        <dsp:cNvSpPr/>
      </dsp:nvSpPr>
      <dsp:spPr>
        <a:xfrm rot="5400000">
          <a:off x="6434451" y="-2391410"/>
          <a:ext cx="1485013" cy="67814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Info days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Presentations in universities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Infographics - flyers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EURAXESS</a:t>
          </a:r>
        </a:p>
      </dsp:txBody>
      <dsp:txXfrm rot="-5400000">
        <a:off x="3786246" y="329287"/>
        <a:ext cx="6708931" cy="1340029"/>
      </dsp:txXfrm>
    </dsp:sp>
    <dsp:sp modelId="{843F871F-A62A-4999-9E46-0F500F03BE44}">
      <dsp:nvSpPr>
        <dsp:cNvPr id="0" name=""/>
        <dsp:cNvSpPr/>
      </dsp:nvSpPr>
      <dsp:spPr>
        <a:xfrm>
          <a:off x="0" y="2812"/>
          <a:ext cx="3814550" cy="18562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 dirty="0"/>
            <a:t>Information</a:t>
          </a:r>
        </a:p>
      </dsp:txBody>
      <dsp:txXfrm>
        <a:off x="90615" y="93427"/>
        <a:ext cx="3633320" cy="1675036"/>
      </dsp:txXfrm>
    </dsp:sp>
    <dsp:sp modelId="{008B5FEE-B3E0-46E1-A5BE-335658013F2F}">
      <dsp:nvSpPr>
        <dsp:cNvPr id="0" name=""/>
        <dsp:cNvSpPr/>
      </dsp:nvSpPr>
      <dsp:spPr>
        <a:xfrm rot="5400000">
          <a:off x="6462755" y="-510685"/>
          <a:ext cx="1485013" cy="67814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Proposal Writing Workshops PF (onsite and online)</a:t>
          </a:r>
        </a:p>
      </dsp:txBody>
      <dsp:txXfrm rot="-5400000">
        <a:off x="3814550" y="2210012"/>
        <a:ext cx="6708931" cy="1340029"/>
      </dsp:txXfrm>
    </dsp:sp>
    <dsp:sp modelId="{0023465F-50CB-477D-84F6-0C56B715DE72}">
      <dsp:nvSpPr>
        <dsp:cNvPr id="0" name=""/>
        <dsp:cNvSpPr/>
      </dsp:nvSpPr>
      <dsp:spPr>
        <a:xfrm>
          <a:off x="0" y="1951892"/>
          <a:ext cx="3814550" cy="18562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 dirty="0"/>
            <a:t>Workshops</a:t>
          </a:r>
        </a:p>
      </dsp:txBody>
      <dsp:txXfrm>
        <a:off x="90615" y="2042507"/>
        <a:ext cx="3633320" cy="1675036"/>
      </dsp:txXfrm>
    </dsp:sp>
    <dsp:sp modelId="{45334CD6-CB54-4E2F-BFEC-78FE8D99181B}">
      <dsp:nvSpPr>
        <dsp:cNvPr id="0" name=""/>
        <dsp:cNvSpPr/>
      </dsp:nvSpPr>
      <dsp:spPr>
        <a:xfrm rot="5400000">
          <a:off x="6462755" y="1438394"/>
          <a:ext cx="1485013" cy="67814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Open Fridays (Every Friday 2 months before each deadline)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000" kern="1200" dirty="0"/>
            <a:t>Proposal pre-screening</a:t>
          </a:r>
        </a:p>
      </dsp:txBody>
      <dsp:txXfrm rot="-5400000">
        <a:off x="3814550" y="4159091"/>
        <a:ext cx="6708931" cy="1340029"/>
      </dsp:txXfrm>
    </dsp:sp>
    <dsp:sp modelId="{44402ADC-EB08-4FEC-8460-27CB1E6DCFA7}">
      <dsp:nvSpPr>
        <dsp:cNvPr id="0" name=""/>
        <dsp:cNvSpPr/>
      </dsp:nvSpPr>
      <dsp:spPr>
        <a:xfrm>
          <a:off x="0" y="3900972"/>
          <a:ext cx="3814550" cy="18562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000" kern="1200" dirty="0"/>
            <a:t>Proposal</a:t>
          </a:r>
          <a:r>
            <a:rPr lang="en-GB" sz="4700" kern="1200" dirty="0"/>
            <a:t> </a:t>
          </a:r>
          <a:r>
            <a:rPr lang="en-GB" sz="4000" kern="1200" dirty="0"/>
            <a:t>Preparation</a:t>
          </a:r>
        </a:p>
      </dsp:txBody>
      <dsp:txXfrm>
        <a:off x="90615" y="3991587"/>
        <a:ext cx="3633320" cy="16750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F306B-E446-4750-B9A3-3764A28F8110}" type="datetimeFigureOut">
              <a:rPr lang="en-GB" smtClean="0"/>
              <a:t>20/02/2026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E5DA4A-AE23-4E8A-BFDA-D225CA69408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259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9B918A-3CF6-45C0-A6E7-4137A295A5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615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397164-C1B6-47A2-82FE-C3E14E490963}" type="slidenum">
              <a:rPr kumimoji="0" lang="el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l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2436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397164-C1B6-47A2-82FE-C3E14E490963}" type="slidenum">
              <a:rPr kumimoji="0" lang="el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l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7620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E5DA4A-AE23-4E8A-BFDA-D225CA69408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745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E5DA4A-AE23-4E8A-BFDA-D225CA69408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9945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E5DA4A-AE23-4E8A-BFDA-D225CA69408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387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397164-C1B6-47A2-82FE-C3E14E490963}" type="slidenum">
              <a:rPr kumimoji="0" lang="el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l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2704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043266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E5DA4A-AE23-4E8A-BFDA-D225CA69408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2464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0.png"/><Relationship Id="rId5" Type="http://schemas.openxmlformats.org/officeDocument/2006/relationships/hyperlink" Target="http://www.research.org.cy/" TargetMode="Externa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2DC0DD-8F66-417D-A313-E109C85D2B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33D589-8E7F-4B6F-8F6B-7180025FF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8DCB4C-E54E-4E62-ABEC-C99AF1B78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0956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AC2F8-33AB-48D4-87A5-CAA27FF64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17DE5-E460-4D35-937F-453AFD70E9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70343"/>
            <a:ext cx="5441829" cy="3806620"/>
          </a:xfrm>
        </p:spPr>
        <p:txBody>
          <a:bodyPr/>
          <a:lstStyle>
            <a:lvl1pPr>
              <a:defRPr/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EC331D-11D5-4BC3-AF5F-37C836DDA3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04317" y="2370343"/>
            <a:ext cx="5181600" cy="3806620"/>
          </a:xfrm>
        </p:spPr>
        <p:txBody>
          <a:bodyPr/>
          <a:lstStyle>
            <a:lvl1pPr>
              <a:defRPr/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58BBEE99-C9E4-4B1E-A58D-37B2E35D38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FCE37DB-C8B5-4E0E-A8CE-F5E055E32C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0E16E8A-0CE2-4464-94C0-8A2FE025BE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3E8B1F-DFEF-4CC6-9137-5B713A6B9B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8" r="27843"/>
          <a:stretch/>
        </p:blipFill>
        <p:spPr>
          <a:xfrm>
            <a:off x="471225" y="1634490"/>
            <a:ext cx="230002" cy="47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00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3C9BE-B02E-4E63-A02A-FA26AEC4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647644"/>
            <a:ext cx="3932237" cy="491707"/>
          </a:xfrm>
        </p:spPr>
        <p:txBody>
          <a:bodyPr anchor="b">
            <a:noAutofit/>
          </a:bodyPr>
          <a:lstStyle>
            <a:lvl1pPr>
              <a:defRPr sz="2800" b="1"/>
            </a:lvl1pPr>
          </a:lstStyle>
          <a:p>
            <a:r>
              <a:rPr lang="en-US"/>
              <a:t>Click to edit Master title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6A1010-6AFE-4890-906A-02A954063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7" y="1647644"/>
            <a:ext cx="6507041" cy="4420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74347-CD93-491F-AC39-2BF9ED17EB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501660"/>
            <a:ext cx="3932237" cy="357436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A9B120F-D773-43A6-B446-23CFFAE351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2C8D02D-1EF2-484B-8FE1-99A9ED9C9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5EACB49-1503-4128-B1BA-0EED4F58B4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3E8B1F-DFEF-4CC6-9137-5B713A6B9B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8" r="27843"/>
          <a:stretch/>
        </p:blipFill>
        <p:spPr>
          <a:xfrm>
            <a:off x="471225" y="1634490"/>
            <a:ext cx="230002" cy="47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365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7260" y="1113739"/>
            <a:ext cx="10015268" cy="602920"/>
          </a:xfrm>
        </p:spPr>
        <p:txBody>
          <a:bodyPr anchor="b">
            <a:normAutofit/>
          </a:bodyPr>
          <a:lstStyle>
            <a:lvl1pPr algn="l">
              <a:defRPr sz="4000"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7260" y="1940943"/>
            <a:ext cx="10015268" cy="4157932"/>
          </a:xfrm>
        </p:spPr>
        <p:txBody>
          <a:bodyPr/>
          <a:lstStyle>
            <a:lvl1pPr marL="0" indent="0" algn="l">
              <a:buNone/>
              <a:defRPr sz="2400"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1792B9D-978B-4C17-AB60-F790E076AD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260" y="6513094"/>
            <a:ext cx="7220308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2340E3-D081-785B-A8DB-0C5FBADDC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858" y="6513094"/>
            <a:ext cx="665670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fld id="{C0DE6668-EE66-4D46-9CF6-19442D1370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623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507E5-700E-4A83-829C-656541903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8C1A1-F598-453D-8A10-4CF619CE7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9500" y="1613140"/>
            <a:ext cx="7983028" cy="4563823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0070C0"/>
              </a:buClr>
              <a:buFont typeface="Calibri" panose="020F0502020204030204" pitchFamily="34" charset="0"/>
              <a:buChar char="→"/>
              <a:defRPr>
                <a:solidFill>
                  <a:srgbClr val="0070C0"/>
                </a:solidFill>
              </a:defRPr>
            </a:lvl1pPr>
            <a:lvl2pPr marL="685800" indent="-228600">
              <a:buFont typeface="Calibri" panose="020F0502020204030204" pitchFamily="34" charset="0"/>
              <a:buChar char="˃"/>
              <a:defRPr>
                <a:solidFill>
                  <a:schemeClr val="accent1">
                    <a:lumMod val="50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68AD90-BCCA-49C2-972B-947415AFB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1A83-A3CC-4CE6-B1D4-B2330B2928E7}" type="datetimeFigureOut">
              <a:rPr lang="el-GR" smtClean="0"/>
              <a:t>20/2/2026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601F41-F078-4DB7-9D28-CD1D5F386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1800" y="5811838"/>
            <a:ext cx="18034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70740B-5A63-4EEF-8E24-EB0AE3512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5D13D-F039-4A8F-9DDC-7E2522E2D60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7229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70DEE-2AF1-483B-87F4-CC51BF501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8700" y="668337"/>
            <a:ext cx="7950200" cy="49847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l-GR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CD575F-C187-4529-A706-EBD8EB46BC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581641" y="1681163"/>
            <a:ext cx="3862956" cy="4984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D9B3A6-990A-45D6-882C-66C9C5C0B2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581641" y="2505075"/>
            <a:ext cx="3862956" cy="3684588"/>
          </a:xfrm>
          <a:prstGeom prst="rect">
            <a:avLst/>
          </a:prstGeom>
        </p:spPr>
        <p:txBody>
          <a:bodyPr/>
          <a:lstStyle>
            <a:lvl1pPr marL="228600" indent="-228600">
              <a:buFont typeface="Calibri" panose="020F0502020204030204" pitchFamily="34" charset="0"/>
              <a:buChar char="→"/>
              <a:defRPr>
                <a:solidFill>
                  <a:srgbClr val="0070C0"/>
                </a:solidFill>
              </a:defRPr>
            </a:lvl1pPr>
            <a:lvl2pPr marL="685800" indent="-228600">
              <a:buFont typeface="Calibri" panose="020F0502020204030204" pitchFamily="34" charset="0"/>
              <a:buChar char="˃"/>
              <a:defRPr>
                <a:solidFill>
                  <a:schemeClr val="accent1">
                    <a:lumMod val="50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C0F569-C080-4715-B5A1-45D490D4D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1A83-A3CC-4CE6-B1D4-B2330B2928E7}" type="datetimeFigureOut">
              <a:rPr lang="el-GR" smtClean="0"/>
              <a:t>20/2/2026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E197F3-44C1-432E-894A-B3BD2BEA8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1800" y="5811838"/>
            <a:ext cx="18034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5F2138-2881-4142-8062-DBCE68581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5D13D-F039-4A8F-9DDC-7E2522E2D60E}" type="slidenum">
              <a:rPr lang="el-GR" smtClean="0"/>
              <a:t>‹#›</a:t>
            </a:fld>
            <a:endParaRPr lang="el-GR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0AD0EA18-0853-479D-BB1C-A0F540E386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55944" y="1681163"/>
            <a:ext cx="3862956" cy="4984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544ADCB5-8FC1-49E8-8B49-E0505E763DF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55944" y="2505075"/>
            <a:ext cx="3862956" cy="3684588"/>
          </a:xfrm>
          <a:prstGeom prst="rect">
            <a:avLst/>
          </a:prstGeom>
        </p:spPr>
        <p:txBody>
          <a:bodyPr/>
          <a:lstStyle>
            <a:lvl1pPr marL="228600" indent="-228600">
              <a:buFont typeface="Calibri" panose="020F0502020204030204" pitchFamily="34" charset="0"/>
              <a:buChar char="→"/>
              <a:defRPr>
                <a:solidFill>
                  <a:srgbClr val="0070C0"/>
                </a:solidFill>
              </a:defRPr>
            </a:lvl1pPr>
            <a:lvl2pPr marL="685800" indent="-228600">
              <a:buFont typeface="Calibri" panose="020F0502020204030204" pitchFamily="34" charset="0"/>
              <a:buChar char="˃"/>
              <a:defRPr>
                <a:solidFill>
                  <a:schemeClr val="accent1">
                    <a:lumMod val="50000"/>
                  </a:schemeClr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10296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0B7E2-2B23-4AB1-8425-DCCA762A9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F1F820-E366-42D6-A64F-9D82FF2EE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1A83-A3CC-4CE6-B1D4-B2330B2928E7}" type="datetimeFigureOut">
              <a:rPr lang="el-GR" smtClean="0"/>
              <a:t>20/2/2026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2C4F73-E5DD-408C-A75E-F74AE305A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1800" y="5811838"/>
            <a:ext cx="18034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2F1A78-0E60-4DF5-ADBE-BB99AF5F2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5D13D-F039-4A8F-9DDC-7E2522E2D60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61007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374DA9-6AEB-4142-B868-A642011F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1A83-A3CC-4CE6-B1D4-B2330B2928E7}" type="datetimeFigureOut">
              <a:rPr lang="el-GR" smtClean="0"/>
              <a:t>20/2/2026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59A1E1-1897-4F03-ABB9-01C275816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1800" y="5811838"/>
            <a:ext cx="18034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2E28F8-DF89-41E4-AFA3-5AEE5B5BF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5D13D-F039-4A8F-9DDC-7E2522E2D60E}" type="slidenum">
              <a:rPr lang="el-GR" smtClean="0"/>
              <a:t>‹#›</a:t>
            </a:fld>
            <a:endParaRPr lang="el-GR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9FD5B93-421E-4EF9-8FB2-A555B0457514}"/>
              </a:ext>
            </a:extLst>
          </p:cNvPr>
          <p:cNvGrpSpPr/>
          <p:nvPr userDrawn="1"/>
        </p:nvGrpSpPr>
        <p:grpSpPr>
          <a:xfrm>
            <a:off x="10485467" y="266106"/>
            <a:ext cx="1711800" cy="1141200"/>
            <a:chOff x="10477154" y="266106"/>
            <a:chExt cx="1711800" cy="11412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9A2C9AB-7F42-4F80-B16A-4F7BFFEEB43D}"/>
                </a:ext>
              </a:extLst>
            </p:cNvPr>
            <p:cNvSpPr/>
            <p:nvPr/>
          </p:nvSpPr>
          <p:spPr>
            <a:xfrm>
              <a:off x="11047754" y="266106"/>
              <a:ext cx="1141200" cy="1141200"/>
            </a:xfrm>
            <a:prstGeom prst="rect">
              <a:avLst/>
            </a:prstGeom>
            <a:solidFill>
              <a:srgbClr val="B43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BA238D6-CF65-4BE6-B76E-88C855A308AD}"/>
                </a:ext>
              </a:extLst>
            </p:cNvPr>
            <p:cNvSpPr/>
            <p:nvPr/>
          </p:nvSpPr>
          <p:spPr>
            <a:xfrm>
              <a:off x="10477154" y="266106"/>
              <a:ext cx="1141200" cy="1141200"/>
            </a:xfrm>
            <a:prstGeom prst="ellipse">
              <a:avLst/>
            </a:prstGeom>
            <a:solidFill>
              <a:srgbClr val="B43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B5263F0-7717-49D7-98BA-743CD41573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3611" t="-2644" r="3611" b="2644"/>
            <a:stretch/>
          </p:blipFill>
          <p:spPr>
            <a:xfrm>
              <a:off x="10477154" y="266106"/>
              <a:ext cx="1157050" cy="1141200"/>
            </a:xfrm>
            <a:prstGeom prst="ellipse">
              <a:avLst/>
            </a:prstGeom>
          </p:spPr>
        </p:pic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314161EB-C1D4-42B1-AFC2-153378597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0653" y="523938"/>
            <a:ext cx="7983028" cy="777749"/>
          </a:xfrm>
        </p:spPr>
        <p:txBody>
          <a:bodyPr>
            <a:normAutofit/>
          </a:bodyPr>
          <a:lstStyle>
            <a:lvl1pPr algn="r">
              <a:defRPr sz="3200" b="0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333496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BC66F-6669-411F-8B50-B52EE34AD5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8703" y="655608"/>
            <a:ext cx="3499298" cy="530225"/>
          </a:xfrm>
        </p:spPr>
        <p:txBody>
          <a:bodyPr anchor="b">
            <a:noAutofit/>
          </a:bodyPr>
          <a:lstStyle>
            <a:lvl1pPr>
              <a:defRPr sz="3200">
                <a:latin typeface="Gotham Light"/>
              </a:defRPr>
            </a:lvl1pPr>
          </a:lstStyle>
          <a:p>
            <a:r>
              <a:rPr lang="en-US" dirty="0"/>
              <a:t>edit Master title</a:t>
            </a:r>
            <a:endParaRPr lang="el-G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45122-7F44-436C-B26B-0B8BF8FFBE0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177176" y="655608"/>
            <a:ext cx="4425352" cy="5451893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0070C0"/>
              </a:buClr>
              <a:buFont typeface="Calibri" panose="020F0502020204030204" pitchFamily="34" charset="0"/>
              <a:buChar char="→"/>
              <a:defRPr sz="3200">
                <a:solidFill>
                  <a:srgbClr val="0070C0"/>
                </a:solidFill>
              </a:defRPr>
            </a:lvl1pPr>
            <a:lvl2pPr marL="685800" indent="-228600"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Char char="˃"/>
              <a:defRPr sz="2800"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8D73E2-027F-4BEC-BFAA-9BA0FA0322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358703" y="1475117"/>
            <a:ext cx="3499298" cy="46323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Gotham Ligh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38CDF2-1CA8-4075-B813-7A9BFC6D5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91A83-A3CC-4CE6-B1D4-B2330B2928E7}" type="datetimeFigureOut">
              <a:rPr lang="el-GR" smtClean="0"/>
              <a:t>20/2/2026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A853E5-F644-4F97-A4AB-E1EDE09C0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1800" y="5811838"/>
            <a:ext cx="18034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72CD3C-A578-4490-A294-B2FD86B26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5D13D-F039-4A8F-9DDC-7E2522E2D60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764213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7DAFAF3-A2DB-9B7D-EA91-C788665565E7}"/>
              </a:ext>
            </a:extLst>
          </p:cNvPr>
          <p:cNvGrpSpPr/>
          <p:nvPr userDrawn="1"/>
        </p:nvGrpSpPr>
        <p:grpSpPr>
          <a:xfrm>
            <a:off x="10486485" y="266106"/>
            <a:ext cx="1711800" cy="1141200"/>
            <a:chOff x="10477154" y="266106"/>
            <a:chExt cx="1711800" cy="11412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291021A-096A-0D8F-8413-776535D16ACD}"/>
                </a:ext>
              </a:extLst>
            </p:cNvPr>
            <p:cNvSpPr/>
            <p:nvPr/>
          </p:nvSpPr>
          <p:spPr>
            <a:xfrm>
              <a:off x="11047754" y="266106"/>
              <a:ext cx="1141200" cy="1141200"/>
            </a:xfrm>
            <a:prstGeom prst="rect">
              <a:avLst/>
            </a:prstGeom>
            <a:solidFill>
              <a:srgbClr val="B43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4068AAD-85E6-D8F5-B8AD-5F820D21401D}"/>
                </a:ext>
              </a:extLst>
            </p:cNvPr>
            <p:cNvSpPr/>
            <p:nvPr/>
          </p:nvSpPr>
          <p:spPr>
            <a:xfrm>
              <a:off x="10477154" y="266106"/>
              <a:ext cx="1141200" cy="1141200"/>
            </a:xfrm>
            <a:prstGeom prst="ellipse">
              <a:avLst/>
            </a:prstGeom>
            <a:solidFill>
              <a:srgbClr val="B43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B3F9A6E-5BEE-4E9C-D852-47A8918AFB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3611" t="-2644" r="3611" b="2644"/>
            <a:stretch/>
          </p:blipFill>
          <p:spPr>
            <a:xfrm>
              <a:off x="10477154" y="266106"/>
              <a:ext cx="1157050" cy="1141200"/>
            </a:xfrm>
            <a:prstGeom prst="ellipse">
              <a:avLst/>
            </a:prstGeom>
          </p:spPr>
        </p:pic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B0E8A893-FA98-59F6-07FF-B530ACEC9A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75249" y="552495"/>
            <a:ext cx="7808963" cy="568422"/>
          </a:xfrm>
        </p:spPr>
        <p:txBody>
          <a:bodyPr anchor="ctr" anchorCtr="0"/>
          <a:lstStyle>
            <a:lvl1pPr algn="r">
              <a:defRPr sz="320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Master title</a:t>
            </a:r>
          </a:p>
        </p:txBody>
      </p:sp>
    </p:spTree>
    <p:extLst>
      <p:ext uri="{BB962C8B-B14F-4D97-AF65-F5344CB8AC3E}">
        <p14:creationId xmlns:p14="http://schemas.microsoft.com/office/powerpoint/2010/main" val="2990589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C7847DE-4A81-4A6C-A6F9-F9F5333382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25282" y="6356350"/>
            <a:ext cx="13716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42232-ABD7-3F4F-86D0-0D5BBD8C8D21}" type="datetimeFigureOut">
              <a:rPr lang="en-US" smtClean="0">
                <a:latin typeface="Gotham Light"/>
              </a:rPr>
              <a:pPr/>
              <a:t>2/20/2026</a:t>
            </a:fld>
            <a:endParaRPr lang="en-US" dirty="0">
              <a:latin typeface="Gotham Light"/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646DCBC-D18E-4FA5-99E4-BE0F8560A8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07435" y="6356350"/>
            <a:ext cx="7220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latin typeface="Gotham Light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7DAA7F2-BB4B-421D-81ED-0E0C6DCD41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858" y="6356350"/>
            <a:ext cx="6656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2E15B-04C3-B24A-A9EA-154899E787D3}" type="slidenum">
              <a:rPr lang="en-US" smtClean="0">
                <a:latin typeface="Gotham Light"/>
              </a:rPr>
              <a:pPr/>
              <a:t>‹#›</a:t>
            </a:fld>
            <a:endParaRPr lang="en-US" dirty="0">
              <a:latin typeface="Gotham Light"/>
            </a:endParaRPr>
          </a:p>
        </p:txBody>
      </p:sp>
    </p:spTree>
    <p:extLst>
      <p:ext uri="{BB962C8B-B14F-4D97-AF65-F5344CB8AC3E}">
        <p14:creationId xmlns:p14="http://schemas.microsoft.com/office/powerpoint/2010/main" val="3329626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BC0BDF-4101-4E8A-AF5B-22C94C06EC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047" y="0"/>
            <a:ext cx="12188952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A05075F-9142-2208-C962-1AB2A1F7435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3984" y="2427291"/>
            <a:ext cx="4729955" cy="655607"/>
          </a:xfrm>
          <a:ln>
            <a:noFill/>
          </a:ln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400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l-GR" dirty="0"/>
              <a:t>** </a:t>
            </a:r>
            <a:r>
              <a:rPr lang="en-US" dirty="0"/>
              <a:t>Presentation Title</a:t>
            </a:r>
            <a:r>
              <a:rPr lang="el-GR" dirty="0"/>
              <a:t> **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EE71A12-5A8A-E124-27A8-6FA81132A728}"/>
              </a:ext>
            </a:extLst>
          </p:cNvPr>
          <p:cNvSpPr txBox="1">
            <a:spLocks/>
          </p:cNvSpPr>
          <p:nvPr userDrawn="1"/>
        </p:nvSpPr>
        <p:spPr>
          <a:xfrm>
            <a:off x="441982" y="3775103"/>
            <a:ext cx="3959093" cy="51908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Tx/>
              <a:buFont typeface="Calibri" panose="020F0502020204030204" pitchFamily="34" charset="0"/>
              <a:buNone/>
              <a:tabLst/>
              <a:defRPr lang="el-GR" sz="2000" b="1" kern="1200" dirty="0">
                <a:solidFill>
                  <a:srgbClr val="003B55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None/>
              <a:defRPr sz="2000" kern="1200">
                <a:solidFill>
                  <a:srgbClr val="203864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/>
              <a:buNone/>
              <a:defRPr sz="1800" b="0" kern="1200">
                <a:solidFill>
                  <a:srgbClr val="32579A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bg1"/>
                </a:solidFill>
              </a:rPr>
              <a:t>Date 2022</a:t>
            </a:r>
            <a:endParaRPr lang="el-GR" sz="2400" dirty="0">
              <a:solidFill>
                <a:schemeClr val="bg1"/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01DCCE0-A464-4DEF-9817-EA766E35F84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422079" y="3990028"/>
            <a:ext cx="3959093" cy="1869234"/>
          </a:xfrm>
          <a:noFill/>
          <a:ln>
            <a:noFill/>
          </a:ln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Tx/>
              <a:buFont typeface="Calibri" panose="020F0502020204030204" pitchFamily="34" charset="0"/>
              <a:buNone/>
              <a:tabLst/>
              <a:defRPr lang="el-GR" sz="2000" b="1" kern="1200" dirty="0">
                <a:solidFill>
                  <a:srgbClr val="003B55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 dirty="0"/>
              <a:t>** </a:t>
            </a:r>
            <a:r>
              <a:rPr lang="en-US" dirty="0"/>
              <a:t>Name</a:t>
            </a:r>
            <a:r>
              <a:rPr lang="el-GR" dirty="0"/>
              <a:t> 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8F0558A-7D20-9184-7BDB-BD6EF232E4CB}"/>
              </a:ext>
            </a:extLst>
          </p:cNvPr>
          <p:cNvSpPr txBox="1">
            <a:spLocks/>
          </p:cNvSpPr>
          <p:nvPr userDrawn="1"/>
        </p:nvSpPr>
        <p:spPr>
          <a:xfrm>
            <a:off x="7430956" y="4477798"/>
            <a:ext cx="3959093" cy="43993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Tx/>
              <a:buFont typeface="Calibri" panose="020F0502020204030204" pitchFamily="34" charset="0"/>
              <a:buNone/>
              <a:tabLst/>
              <a:defRPr lang="el-GR" sz="2000" b="1" kern="1200" dirty="0">
                <a:solidFill>
                  <a:srgbClr val="003B55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None/>
              <a:defRPr sz="2000" kern="1200">
                <a:solidFill>
                  <a:srgbClr val="203864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/>
              <a:buNone/>
              <a:defRPr sz="1800" b="0" kern="1200">
                <a:solidFill>
                  <a:srgbClr val="32579A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** </a:t>
            </a:r>
            <a:r>
              <a:rPr lang="en-US" dirty="0"/>
              <a:t>Job Position</a:t>
            </a:r>
            <a:endParaRPr lang="el-GR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0194097F-F89D-401A-1B0B-C3A149CF689D}"/>
              </a:ext>
            </a:extLst>
          </p:cNvPr>
          <p:cNvSpPr txBox="1">
            <a:spLocks/>
          </p:cNvSpPr>
          <p:nvPr userDrawn="1"/>
        </p:nvSpPr>
        <p:spPr>
          <a:xfrm>
            <a:off x="7430957" y="4976178"/>
            <a:ext cx="3959093" cy="519089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Tx/>
              <a:buFont typeface="Calibri" panose="020F0502020204030204" pitchFamily="34" charset="0"/>
              <a:buNone/>
              <a:tabLst/>
              <a:defRPr lang="el-GR" sz="2000" b="1" kern="1200" dirty="0">
                <a:solidFill>
                  <a:srgbClr val="003B55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None/>
              <a:defRPr sz="2000" kern="1200">
                <a:solidFill>
                  <a:srgbClr val="203864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/>
              <a:buNone/>
              <a:defRPr sz="1800" b="0" kern="1200">
                <a:solidFill>
                  <a:srgbClr val="32579A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/>
              <a:t>** </a:t>
            </a:r>
            <a:r>
              <a:rPr lang="en-US" dirty="0"/>
              <a:t>Department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803532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7260" y="1113739"/>
            <a:ext cx="10015268" cy="602920"/>
          </a:xfrm>
        </p:spPr>
        <p:txBody>
          <a:bodyPr anchor="b">
            <a:normAutofit/>
          </a:bodyPr>
          <a:lstStyle>
            <a:lvl1pPr algn="l">
              <a:defRPr sz="4000"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7260" y="1940943"/>
            <a:ext cx="10015268" cy="4157932"/>
          </a:xfrm>
        </p:spPr>
        <p:txBody>
          <a:bodyPr/>
          <a:lstStyle>
            <a:lvl1pPr marL="0" indent="0" algn="l">
              <a:buNone/>
              <a:defRPr sz="2400"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1792B9D-978B-4C17-AB60-F790E076AD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87260" y="6513094"/>
            <a:ext cx="7220308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2340E3-D081-785B-A8DB-0C5FBADDC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858" y="6513094"/>
            <a:ext cx="665670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fld id="{C0DE6668-EE66-4D46-9CF6-19442D1370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8325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400"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400"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646DCBC-D18E-4FA5-99E4-BE0F8560A8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25283" y="6513094"/>
            <a:ext cx="7220308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1F6C4-39D6-5308-2395-5C96270C3D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858" y="6513094"/>
            <a:ext cx="665670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fld id="{C0DE6668-EE66-4D46-9CF6-19442D1370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8413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5283" y="1045306"/>
            <a:ext cx="9877245" cy="680276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892506" y="1825625"/>
            <a:ext cx="4710022" cy="4351338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defRPr lang="en-US" sz="2400" b="0" kern="1200" dirty="0" smtClean="0">
                <a:solidFill>
                  <a:srgbClr val="32579A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143000" lvl="2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/>
              <a:t>Third level</a:t>
            </a:r>
          </a:p>
          <a:p>
            <a:pPr lvl="2"/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AE89632-28B2-44EF-944D-41097E5AE72E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1725282" y="1825625"/>
            <a:ext cx="4710022" cy="4351338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buChar char="•"/>
              <a:defRPr lang="en-US" sz="2400" b="0" kern="1200" dirty="0" smtClean="0">
                <a:solidFill>
                  <a:srgbClr val="32579A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143000" lvl="2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dirty="0"/>
              <a:t>Third level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AFF6250-3A1B-D986-0224-84AE13FC4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25283" y="6513094"/>
            <a:ext cx="7220308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839427A-AAE7-E244-3BDC-33044E657C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858" y="6513094"/>
            <a:ext cx="665670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fld id="{C0DE6668-EE66-4D46-9CF6-19442D1370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674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3088B0-5E8F-B687-7571-8E03D9C70D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25283" y="6513094"/>
            <a:ext cx="7220308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105CFB6-5AA9-E396-E588-14F9206B2B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858" y="6513094"/>
            <a:ext cx="665670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fld id="{C0DE6668-EE66-4D46-9CF6-19442D1370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840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25282" y="1139608"/>
            <a:ext cx="3639061" cy="568422"/>
          </a:xfrm>
        </p:spPr>
        <p:txBody>
          <a:bodyPr anchor="b"/>
          <a:lstStyle>
            <a:lvl1pPr>
              <a:defRPr sz="3200"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Master title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762444" y="1139608"/>
            <a:ext cx="5840084" cy="4973061"/>
          </a:xfrm>
        </p:spPr>
        <p:txBody>
          <a:bodyPr/>
          <a:lstStyle>
            <a:lvl1pPr marL="0" indent="0">
              <a:buNone/>
              <a:defRPr sz="3200"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5283" y="2147977"/>
            <a:ext cx="3639060" cy="3964692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3144D1E-7340-FB03-F056-01377B3FA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25283" y="6513094"/>
            <a:ext cx="7220308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6FC247-2F1C-3405-F9DF-845B11377C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858" y="6513094"/>
            <a:ext cx="665670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fld id="{C0DE6668-EE66-4D46-9CF6-19442D1370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4000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81AC385-4B51-4FE2-81FF-084A7D5215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25282" y="6356350"/>
            <a:ext cx="13716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fld id="{82342232-ABD7-3F4F-86D0-0D5BBD8C8D21}" type="datetimeFigureOut">
              <a:rPr lang="en-US" smtClean="0"/>
              <a:pPr/>
              <a:t>2/20/2026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CC80B78-738A-400D-A4F2-4E13ACA979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07435" y="6356350"/>
            <a:ext cx="72203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30F0D6-E3AF-4EFA-8FE8-2C1DEDE378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6858" y="6356350"/>
            <a:ext cx="6656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fld id="{B412E15B-04C3-B24A-A9EA-154899E787D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A19602-ADBD-4138-B665-9CADA92BD8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" y="0"/>
            <a:ext cx="12188954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66B53B-19FA-4D69-B349-625491A838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490" y="1715605"/>
            <a:ext cx="329184" cy="3230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BFF391-80FB-4853-A516-161A99F34D43}"/>
              </a:ext>
            </a:extLst>
          </p:cNvPr>
          <p:cNvSpPr txBox="1"/>
          <p:nvPr userDrawn="1"/>
        </p:nvSpPr>
        <p:spPr>
          <a:xfrm>
            <a:off x="2734321" y="1584761"/>
            <a:ext cx="6927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3F0E4"/>
                </a:solidFill>
                <a:latin typeface="Century Gothic" panose="020B0502020202020204" pitchFamily="34" charset="0"/>
                <a:ea typeface="Gotham Light" charset="0"/>
                <a:cs typeface="Arial" panose="020B0604020202020204" pitchFamily="34" charset="0"/>
              </a:rPr>
              <a:t>Thank you</a:t>
            </a:r>
            <a:r>
              <a:rPr lang="el-GR" sz="4000" b="1" dirty="0">
                <a:solidFill>
                  <a:srgbClr val="F3F0E4"/>
                </a:solidFill>
                <a:latin typeface="Century Gothic" panose="020B0502020202020204" pitchFamily="34" charset="0"/>
                <a:ea typeface="Gotham Light" charset="0"/>
                <a:cs typeface="Arial" panose="020B0604020202020204" pitchFamily="34" charset="0"/>
              </a:rPr>
              <a:t>!</a:t>
            </a:r>
            <a:endParaRPr lang="el-GR" sz="4000" b="1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4DB4E3-8722-4790-BB59-9AC670D32AE0}"/>
              </a:ext>
            </a:extLst>
          </p:cNvPr>
          <p:cNvSpPr txBox="1"/>
          <p:nvPr userDrawn="1"/>
        </p:nvSpPr>
        <p:spPr>
          <a:xfrm>
            <a:off x="2734322" y="3412692"/>
            <a:ext cx="72203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Research and Innovation Foundation (RIF)</a:t>
            </a:r>
            <a:endParaRPr lang="el-GR" sz="2400" b="0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lang="el-GR" sz="2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lang="en-US" sz="2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O</a:t>
            </a:r>
            <a:r>
              <a:rPr lang="el-GR" sz="2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lang="en-US" sz="2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BOX</a:t>
            </a:r>
            <a:r>
              <a:rPr lang="el-GR" sz="2400" kern="1200" baseline="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l-GR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23422, 1683 </a:t>
            </a:r>
            <a:r>
              <a:rPr lang="en-US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Nicosia</a:t>
            </a:r>
            <a:br>
              <a:rPr lang="el-GR" sz="2400" b="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US" sz="2400" b="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Tel</a:t>
            </a:r>
            <a:r>
              <a:rPr lang="el-GR" sz="2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lang="en-US" sz="2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:</a:t>
            </a:r>
            <a:r>
              <a:rPr lang="el-GR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+357-22205</a:t>
            </a:r>
            <a:r>
              <a:rPr lang="en-US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00</a:t>
            </a:r>
            <a:r>
              <a:rPr lang="el-GR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0</a:t>
            </a:r>
            <a:br>
              <a:rPr lang="el-GR" sz="2400" b="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</a:br>
            <a:r>
              <a:rPr lang="en-US" sz="2400" b="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Website</a:t>
            </a:r>
            <a:r>
              <a:rPr lang="en-US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:</a:t>
            </a:r>
            <a:r>
              <a:rPr lang="el-GR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 </a:t>
            </a:r>
            <a:r>
              <a:rPr lang="el-GR" sz="24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  <a:hlinkClick r:id="rId5" tooltip="blocked::http://www.research.org.cy/&#10;http://www.research.org.cy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www.research.org.cy</a:t>
            </a:r>
            <a:endParaRPr lang="el-GR" sz="2400" b="1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258CDC-688D-CEE9-2E03-2B1B5C25FFB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628942" y="5233473"/>
            <a:ext cx="2499027" cy="881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131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25C05-C405-402B-A14C-798DB1112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3FD94-E49C-4B3D-9620-959305C9E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13FFAE5-AF5E-4BD2-8D56-3710FAA85D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E98D5C6-E00B-447D-BA7A-09694EA018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D1CB656-67DD-4F6D-A3BC-23A1DF815B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3E8B1F-DFEF-4CC6-9137-5B713A6B9B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8" r="27843"/>
          <a:stretch/>
        </p:blipFill>
        <p:spPr>
          <a:xfrm>
            <a:off x="471225" y="1634490"/>
            <a:ext cx="230002" cy="47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31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1C77C-F70A-40AE-98AF-591DFC2E8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606221"/>
            <a:ext cx="10882822" cy="558799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CD5211-2579-4DA9-B284-FB48681281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441275"/>
            <a:ext cx="10882822" cy="36483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DFD0AA9-9517-400D-8AB6-379EA8C151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42FF9E2-D460-4AE3-9CF0-168AC1CC24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BF807DC-3A05-4152-9329-1CB104F4EE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3E8B1F-DFEF-4CC6-9137-5B713A6B9B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8" r="27843"/>
          <a:stretch/>
        </p:blipFill>
        <p:spPr>
          <a:xfrm>
            <a:off x="471225" y="1634490"/>
            <a:ext cx="230002" cy="47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238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2DC0DD-8F66-417D-A313-E109C85D2B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33D589-8E7F-4B6F-8F6B-7180025FF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8DCB4C-E54E-4E62-ABEC-C99AF1B78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46759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AC2F8-33AB-48D4-87A5-CAA27FF64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17DE5-E460-4D35-937F-453AFD70E9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70343"/>
            <a:ext cx="5441829" cy="3806620"/>
          </a:xfrm>
        </p:spPr>
        <p:txBody>
          <a:bodyPr/>
          <a:lstStyle>
            <a:lvl1pPr>
              <a:defRPr/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EC331D-11D5-4BC3-AF5F-37C836DDA3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04317" y="2370343"/>
            <a:ext cx="5181600" cy="3806620"/>
          </a:xfrm>
        </p:spPr>
        <p:txBody>
          <a:bodyPr/>
          <a:lstStyle>
            <a:lvl1pPr>
              <a:defRPr/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58BBEE99-C9E4-4B1E-A58D-37B2E35D38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FCE37DB-C8B5-4E0E-A8CE-F5E055E32C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0E16E8A-0CE2-4464-94C0-8A2FE025BE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3E8B1F-DFEF-4CC6-9137-5B713A6B9B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8" r="27843"/>
          <a:stretch/>
        </p:blipFill>
        <p:spPr>
          <a:xfrm>
            <a:off x="471225" y="1634490"/>
            <a:ext cx="230002" cy="47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775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3C9BE-B02E-4E63-A02A-FA26AEC4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647644"/>
            <a:ext cx="3932237" cy="491707"/>
          </a:xfrm>
        </p:spPr>
        <p:txBody>
          <a:bodyPr anchor="b">
            <a:noAutofit/>
          </a:bodyPr>
          <a:lstStyle>
            <a:lvl1pPr>
              <a:defRPr sz="2800" b="1"/>
            </a:lvl1pPr>
          </a:lstStyle>
          <a:p>
            <a:r>
              <a:rPr lang="en-US"/>
              <a:t>Click to edit Master title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6A1010-6AFE-4890-906A-02A954063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7" y="1647644"/>
            <a:ext cx="6507041" cy="4420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74347-CD93-491F-AC39-2BF9ED17EB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501660"/>
            <a:ext cx="3932237" cy="357436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A9B120F-D773-43A6-B446-23CFFAE351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2C8D02D-1EF2-484B-8FE1-99A9ED9C9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5EACB49-1503-4128-B1BA-0EED4F58B4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3E8B1F-DFEF-4CC6-9137-5B713A6B9B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8" r="27843"/>
          <a:stretch/>
        </p:blipFill>
        <p:spPr>
          <a:xfrm>
            <a:off x="471225" y="1634490"/>
            <a:ext cx="230002" cy="47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404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25C05-C405-402B-A14C-798DB1112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3FD94-E49C-4B3D-9620-959305C9E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13FFAE5-AF5E-4BD2-8D56-3710FAA85D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E98D5C6-E00B-447D-BA7A-09694EA018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D1CB656-67DD-4F6D-A3BC-23A1DF815B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3E8B1F-DFEF-4CC6-9137-5B713A6B9B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8" r="27843"/>
          <a:stretch/>
        </p:blipFill>
        <p:spPr>
          <a:xfrm>
            <a:off x="471225" y="1634490"/>
            <a:ext cx="230002" cy="47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87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1C77C-F70A-40AE-98AF-591DFC2E8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606221"/>
            <a:ext cx="10882822" cy="558799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CD5211-2579-4DA9-B284-FB48681281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441275"/>
            <a:ext cx="10882822" cy="36483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DFD0AA9-9517-400D-8AB6-379EA8C151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42FF9E2-D460-4AE3-9CF0-168AC1CC24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BF807DC-3A05-4152-9329-1CB104F4EE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3E8B1F-DFEF-4CC6-9137-5B713A6B9B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8" r="27843"/>
          <a:stretch/>
        </p:blipFill>
        <p:spPr>
          <a:xfrm>
            <a:off x="471225" y="1634490"/>
            <a:ext cx="230002" cy="47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74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3.jpeg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3E2617-1973-4733-96C4-771B5DE4E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7" y="1542843"/>
            <a:ext cx="10869368" cy="648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1CAE3-BECD-4564-BC60-04285120DD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E6CFC-0DD4-4631-9399-4105E237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0F687-5941-4782-B8C8-E0D5E2EF9A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78BDB6-512E-4917-9500-5EB9175E911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705355"/>
            <a:ext cx="329184" cy="3230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" b="47206"/>
          <a:stretch/>
        </p:blipFill>
        <p:spPr>
          <a:xfrm>
            <a:off x="0" y="27550"/>
            <a:ext cx="12190477" cy="347765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DAB7E-1C29-408A-89A7-5B3A8F2DE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2438401"/>
            <a:ext cx="10867845" cy="3738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l-GR"/>
              <a:t> </a:t>
            </a:r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63540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l-GR" sz="4000" b="1" kern="1200" dirty="0" smtClean="0">
          <a:solidFill>
            <a:schemeClr val="tx1"/>
          </a:solidFill>
          <a:latin typeface="Gotham Ligh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70C0"/>
        </a:buClr>
        <a:buFont typeface="Calibri" panose="020F0502020204030204" pitchFamily="34" charset="0"/>
        <a:buChar char="˃"/>
        <a:defRPr sz="2800" kern="1200">
          <a:solidFill>
            <a:srgbClr val="0070C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50000"/>
          </a:schemeClr>
        </a:buClr>
        <a:buFont typeface="Calibri" panose="020F0502020204030204" pitchFamily="34" charset="0"/>
        <a:buChar char="→"/>
        <a:defRPr sz="24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3E2617-1973-4733-96C4-771B5DE4E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7" y="1542843"/>
            <a:ext cx="10869368" cy="648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D1CAE3-BECD-4564-BC60-04285120DD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83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44F17FD1-7F03-4A5A-8265-3F189C6526C5}" type="datetimeFigureOut">
              <a:rPr lang="el-GR" smtClean="0"/>
              <a:pPr/>
              <a:t>20/2/2026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E6CFC-0DD4-4631-9399-4105E237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11879" y="6356350"/>
            <a:ext cx="7694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0F687-5941-4782-B8C8-E0D5E2EF9A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03456" y="6356349"/>
            <a:ext cx="1286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Gotham Light"/>
              </a:defRPr>
            </a:lvl1pPr>
          </a:lstStyle>
          <a:p>
            <a:fld id="{D95F9EF3-372E-4780-A684-8AD36A1B5064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78BDB6-512E-4917-9500-5EB9175E911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705355"/>
            <a:ext cx="329184" cy="3230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" b="47206"/>
          <a:stretch/>
        </p:blipFill>
        <p:spPr>
          <a:xfrm>
            <a:off x="0" y="27550"/>
            <a:ext cx="12190477" cy="347765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DAB7E-1C29-408A-89A7-5B3A8F2DE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2438401"/>
            <a:ext cx="10867845" cy="3738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l-GR"/>
              <a:t> </a:t>
            </a:r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52059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l-GR" sz="4000" b="1" kern="1200" dirty="0" smtClean="0">
          <a:solidFill>
            <a:schemeClr val="tx1"/>
          </a:solidFill>
          <a:latin typeface="Gotham Ligh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70C0"/>
        </a:buClr>
        <a:buFont typeface="Calibri" panose="020F0502020204030204" pitchFamily="34" charset="0"/>
        <a:buChar char="˃"/>
        <a:defRPr sz="2800" kern="1200">
          <a:solidFill>
            <a:srgbClr val="0070C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50000"/>
          </a:schemeClr>
        </a:buClr>
        <a:buFont typeface="Calibri" panose="020F0502020204030204" pitchFamily="34" charset="0"/>
        <a:buChar char="→"/>
        <a:defRPr sz="2400" kern="12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5EDFBFC-A2D5-4A32-9827-D4353F1299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93"/>
          <a:stretch/>
        </p:blipFill>
        <p:spPr>
          <a:xfrm>
            <a:off x="0" y="0"/>
            <a:ext cx="5218981" cy="685971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47D96A-1D4C-4591-A6E1-489DD96C7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0" y="523938"/>
            <a:ext cx="7983028" cy="777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l-G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1EBD4-AF22-4CF3-AA00-2576CB72F3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800" y="6334125"/>
            <a:ext cx="180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91A83-A3CC-4CE6-B1D4-B2330B2928E7}" type="datetimeFigureOut">
              <a:rPr lang="el-GR" smtClean="0"/>
              <a:t>20/2/2026</a:t>
            </a:fld>
            <a:endParaRPr lang="el-G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EDF1C-B3B3-4147-AC99-3245CAA3CB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40528" y="6356350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5D13D-F039-4A8F-9DDC-7E2522E2D60E}" type="slidenum">
              <a:rPr lang="el-GR" smtClean="0"/>
              <a:t>‹#›</a:t>
            </a:fld>
            <a:endParaRPr lang="el-GR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365CE7C-03FF-4DE2-A8C3-593BE11491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1800" y="5811838"/>
            <a:ext cx="1803400" cy="365125"/>
          </a:xfrm>
          <a:prstGeom prst="rect">
            <a:avLst/>
          </a:prstGeom>
        </p:spPr>
        <p:txBody>
          <a:bodyPr/>
          <a:lstStyle/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168073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3EF9DF9-88D3-47A2-A565-178AE396CB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15" b="46428"/>
          <a:stretch/>
        </p:blipFill>
        <p:spPr>
          <a:xfrm>
            <a:off x="0" y="1"/>
            <a:ext cx="3490660" cy="291572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25283" y="1045306"/>
            <a:ext cx="9877245" cy="6802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5283" y="2061713"/>
            <a:ext cx="9877245" cy="4115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l-GR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6858" y="6513094"/>
            <a:ext cx="665670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fld id="{C0DE6668-EE66-4D46-9CF6-19442D13704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93E8B1F-DFEF-4CC6-9137-5B713A6B9B9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803" y="1157020"/>
            <a:ext cx="486479" cy="477470"/>
          </a:xfrm>
          <a:prstGeom prst="rect">
            <a:avLst/>
          </a:prstGeom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F8FDEE-A0B8-8780-6F27-F2E1B6938B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25282" y="6513094"/>
            <a:ext cx="7082285" cy="20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800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Century Gothic" panose="020B0502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buClr>
          <a:srgbClr val="0070C0"/>
        </a:buClr>
        <a:buFont typeface="Calibri" panose="020F0502020204030204" pitchFamily="34" charset="0"/>
        <a:buChar char="→"/>
        <a:defRPr sz="2800" kern="1200">
          <a:solidFill>
            <a:srgbClr val="0070C0"/>
          </a:solidFill>
          <a:latin typeface="Century Gothic" panose="020B0502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>
            <a:lumMod val="50000"/>
          </a:schemeClr>
        </a:buClr>
        <a:buFont typeface="Calibri" panose="020F0502020204030204" pitchFamily="34" charset="0"/>
        <a:buChar char="˃"/>
        <a:defRPr sz="2400" kern="1200">
          <a:solidFill>
            <a:srgbClr val="203864"/>
          </a:solidFill>
          <a:latin typeface="Century Gothic" panose="020B0502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/>
        <a:buChar char="•"/>
        <a:defRPr sz="2400" b="0" kern="1200">
          <a:solidFill>
            <a:srgbClr val="32579A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10" Type="http://schemas.openxmlformats.org/officeDocument/2006/relationships/hyperlink" Target="https://euraxess.ec.europa.eu/" TargetMode="External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uraxess.org.cy/information/centres/university-central-lancashire-cyprus" TargetMode="External"/><Relationship Id="rId3" Type="http://schemas.openxmlformats.org/officeDocument/2006/relationships/hyperlink" Target="https://www.euraxess.org.cy/information/centres/cyens-centre-excellence" TargetMode="External"/><Relationship Id="rId7" Type="http://schemas.openxmlformats.org/officeDocument/2006/relationships/hyperlink" Target="https://www.euraxess.org.cy/information/centres/open-university-cyprus" TargetMode="External"/><Relationship Id="rId12" Type="http://schemas.openxmlformats.org/officeDocument/2006/relationships/hyperlink" Target="https://euraxess.ec.europa.eu/information/centres/cyprus-maritime-and-marine-institute-cmmi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www.euraxess.org.cy/information/centres/frederick-university" TargetMode="External"/><Relationship Id="rId11" Type="http://schemas.openxmlformats.org/officeDocument/2006/relationships/hyperlink" Target="https://www.euraxess.org.cy/information/centres/eratosthenes-centre-excellence" TargetMode="External"/><Relationship Id="rId5" Type="http://schemas.openxmlformats.org/officeDocument/2006/relationships/hyperlink" Target="https://www.euraxess.org.cy/information/centres/cyprus-university-technology" TargetMode="External"/><Relationship Id="rId10" Type="http://schemas.openxmlformats.org/officeDocument/2006/relationships/hyperlink" Target="https://www.euraxess.org.cy/information/centres/european-university-cyprus" TargetMode="External"/><Relationship Id="rId4" Type="http://schemas.openxmlformats.org/officeDocument/2006/relationships/hyperlink" Target="https://www.euraxess.org.cy/information/centres/cyprus-institute-neurology-and-genetics" TargetMode="External"/><Relationship Id="rId9" Type="http://schemas.openxmlformats.org/officeDocument/2006/relationships/hyperlink" Target="https://www.euraxess.org.cy/information/centres/university-cyprus#contact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hashtag/horizoneu?ref_src=twsrc%5Egoogle%7Ctwcamp%5Eserp%7Ctwgr%5Ehashtag" TargetMode="External"/><Relationship Id="rId3" Type="http://schemas.openxmlformats.org/officeDocument/2006/relationships/image" Target="../media/image63.jpg"/><Relationship Id="rId7" Type="http://schemas.openxmlformats.org/officeDocument/2006/relationships/hyperlink" Target="http://www.research.org.cy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25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jpg"/><Relationship Id="rId3" Type="http://schemas.openxmlformats.org/officeDocument/2006/relationships/image" Target="../media/image36.jp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jpg"/><Relationship Id="rId5" Type="http://schemas.openxmlformats.org/officeDocument/2006/relationships/image" Target="../media/image38.png"/><Relationship Id="rId15" Type="http://schemas.openxmlformats.org/officeDocument/2006/relationships/hyperlink" Target="https://forms.office.com/Pages/ResponsePage.aspx?id=3vOIktIVqEW-yZRz-0p-CY2hqIZ-vGNLtyy7tW3nYXFUQjE2UFlNNUMxNU1JODhIMzRLQjFMT0lGSy4u" TargetMode="External"/><Relationship Id="rId10" Type="http://schemas.openxmlformats.org/officeDocument/2006/relationships/image" Target="../media/image43.png"/><Relationship Id="rId4" Type="http://schemas.openxmlformats.org/officeDocument/2006/relationships/image" Target="../media/image37.jpg"/><Relationship Id="rId9" Type="http://schemas.openxmlformats.org/officeDocument/2006/relationships/image" Target="../media/image42.png"/><Relationship Id="rId14" Type="http://schemas.openxmlformats.org/officeDocument/2006/relationships/hyperlink" Target="mailto:support@research.org.cy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E1724C-5446-4854-8D30-2D273BB3B000}"/>
              </a:ext>
            </a:extLst>
          </p:cNvPr>
          <p:cNvSpPr txBox="1"/>
          <p:nvPr/>
        </p:nvSpPr>
        <p:spPr>
          <a:xfrm>
            <a:off x="914400" y="1905000"/>
            <a:ext cx="6104828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kern="1400" dirty="0">
                <a:solidFill>
                  <a:srgbClr val="5AC5F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Διαδικτυακή εκδήλωση</a:t>
            </a:r>
            <a:endParaRPr lang="en-GB" kern="1400" dirty="0">
              <a:solidFill>
                <a:srgbClr val="5AC5F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kern="1400" dirty="0">
                <a:solidFill>
                  <a:srgbClr val="5AC5F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r>
              <a:rPr lang="el-GR" kern="1400" dirty="0" err="1">
                <a:solidFill>
                  <a:srgbClr val="5AC5F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ρίτη</a:t>
            </a:r>
            <a:r>
              <a:rPr lang="el-GR" kern="1400" dirty="0">
                <a:solidFill>
                  <a:srgbClr val="5AC5F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24/02/2026</a:t>
            </a:r>
            <a:endParaRPr lang="en-US" kern="1400" dirty="0">
              <a:solidFill>
                <a:srgbClr val="5AC5F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1200" kern="1400" dirty="0">
              <a:solidFill>
                <a:srgbClr val="5AC5F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1100" kern="1400" dirty="0">
              <a:solidFill>
                <a:srgbClr val="5AC5F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sz="2400" kern="1400" dirty="0">
                <a:solidFill>
                  <a:srgbClr val="5AC5F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MSCA </a:t>
            </a:r>
            <a:r>
              <a:rPr lang="en-GB" sz="2400" kern="1400" dirty="0">
                <a:solidFill>
                  <a:srgbClr val="5AC5F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Staff Exchange and </a:t>
            </a:r>
            <a:r>
              <a:rPr lang="en-GB" sz="2400" kern="1400">
                <a:solidFill>
                  <a:srgbClr val="5AC5F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COFUND  </a:t>
            </a:r>
            <a:endParaRPr lang="en-GB" sz="1050" dirty="0">
              <a:solidFill>
                <a:srgbClr val="5AC5F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0F0F48-BB09-4878-B740-86EA12CD57EF}"/>
              </a:ext>
            </a:extLst>
          </p:cNvPr>
          <p:cNvSpPr txBox="1"/>
          <p:nvPr/>
        </p:nvSpPr>
        <p:spPr>
          <a:xfrm>
            <a:off x="9220200" y="4038600"/>
            <a:ext cx="303388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kern="1400" dirty="0">
                <a:solidFill>
                  <a:srgbClr val="01385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sz="1600" kern="1400" dirty="0">
              <a:solidFill>
                <a:srgbClr val="0138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2000" b="1" kern="1400" dirty="0">
                <a:solidFill>
                  <a:srgbClr val="0138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Dr. Angelos Ntantos</a:t>
            </a:r>
          </a:p>
          <a:p>
            <a:endParaRPr lang="en-GB" sz="800" kern="1400" dirty="0">
              <a:solidFill>
                <a:srgbClr val="01385F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GB" sz="1600" kern="1400" dirty="0">
                <a:solidFill>
                  <a:srgbClr val="01385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NC</a:t>
            </a:r>
            <a:r>
              <a:rPr lang="en-GB" sz="1600" kern="1400" dirty="0">
                <a:solidFill>
                  <a:srgbClr val="01385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 MSCA,</a:t>
            </a:r>
          </a:p>
          <a:p>
            <a:r>
              <a:rPr lang="en-GB" sz="1600" kern="1400" dirty="0">
                <a:solidFill>
                  <a:srgbClr val="01385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Coordinator of Cyprus EURAXESS Service network</a:t>
            </a:r>
          </a:p>
        </p:txBody>
      </p:sp>
    </p:spTree>
    <p:extLst>
      <p:ext uri="{BB962C8B-B14F-4D97-AF65-F5344CB8AC3E}">
        <p14:creationId xmlns:p14="http://schemas.microsoft.com/office/powerpoint/2010/main" val="1467524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F91ABDB-0563-A568-F5AA-9D1A2D7203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809" y="2633406"/>
            <a:ext cx="4510483" cy="3137559"/>
          </a:xfrm>
          <a:prstGeom prst="rect">
            <a:avLst/>
          </a:prstGeom>
        </p:spPr>
      </p:pic>
      <p:sp>
        <p:nvSpPr>
          <p:cNvPr id="3" name="object 8">
            <a:extLst>
              <a:ext uri="{FF2B5EF4-FFF2-40B4-BE49-F238E27FC236}">
                <a16:creationId xmlns:a16="http://schemas.microsoft.com/office/drawing/2014/main" id="{19C67FE9-DFC9-1C5E-7EED-B00FB3224A20}"/>
              </a:ext>
            </a:extLst>
          </p:cNvPr>
          <p:cNvSpPr txBox="1"/>
          <p:nvPr/>
        </p:nvSpPr>
        <p:spPr>
          <a:xfrm>
            <a:off x="632339" y="1708625"/>
            <a:ext cx="5374823" cy="1898515"/>
          </a:xfrm>
          <a:prstGeom prst="rect">
            <a:avLst/>
          </a:prstGeom>
        </p:spPr>
        <p:txBody>
          <a:bodyPr wrap="square" lIns="0" tIns="16224" rIns="0" bIns="0" rtlCol="0">
            <a:noAutofit/>
          </a:bodyPr>
          <a:lstStyle/>
          <a:p>
            <a:pPr marL="469900" marR="34302" lvl="0" indent="-45720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15A82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Find or Post Hosting opportunities on the EURAXESS website</a:t>
            </a:r>
            <a:endParaRPr kumimoji="0" lang="en-GB" sz="2400" b="1" i="0" u="none" strike="noStrike" kern="1200" cap="none" spc="1" normalizeH="0" baseline="0" noProof="0" dirty="0">
              <a:ln>
                <a:noFill/>
              </a:ln>
              <a:solidFill>
                <a:srgbClr val="44A5DC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469900" marR="34302" lvl="0" indent="-45720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>
                <a:srgbClr val="015A82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469900" marR="34302" lvl="0" indent="-45720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Graphic 4" descr="Cursor">
            <a:extLst>
              <a:ext uri="{FF2B5EF4-FFF2-40B4-BE49-F238E27FC236}">
                <a16:creationId xmlns:a16="http://schemas.microsoft.com/office/drawing/2014/main" id="{1026C2A9-C04D-5A9B-3FD4-E0BDA97AFD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55750" y="3212299"/>
            <a:ext cx="547717" cy="54771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439DD8A-3AF9-D98E-9658-0861F969B204}"/>
              </a:ext>
            </a:extLst>
          </p:cNvPr>
          <p:cNvSpPr/>
          <p:nvPr/>
        </p:nvSpPr>
        <p:spPr>
          <a:xfrm>
            <a:off x="1905000" y="5604375"/>
            <a:ext cx="934497" cy="319466"/>
          </a:xfrm>
          <a:prstGeom prst="ellipse">
            <a:avLst/>
          </a:prstGeom>
          <a:noFill/>
          <a:ln w="28575">
            <a:solidFill>
              <a:srgbClr val="FFD61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1F3EFD2-8A26-A678-FF6E-FCB1E8D49B8C}"/>
              </a:ext>
            </a:extLst>
          </p:cNvPr>
          <p:cNvGrpSpPr>
            <a:grpSpLocks noChangeAspect="1"/>
          </p:cNvGrpSpPr>
          <p:nvPr/>
        </p:nvGrpSpPr>
        <p:grpSpPr>
          <a:xfrm>
            <a:off x="5970462" y="2165956"/>
            <a:ext cx="6125826" cy="3478431"/>
            <a:chOff x="1929355" y="2100787"/>
            <a:chExt cx="7818893" cy="4439802"/>
          </a:xfrm>
        </p:grpSpPr>
        <p:sp>
          <p:nvSpPr>
            <p:cNvPr id="8" name="object 12">
              <a:extLst>
                <a:ext uri="{FF2B5EF4-FFF2-40B4-BE49-F238E27FC236}">
                  <a16:creationId xmlns:a16="http://schemas.microsoft.com/office/drawing/2014/main" id="{DF31201F-48B3-2B6A-E840-13B5A4DBDB6C}"/>
                </a:ext>
              </a:extLst>
            </p:cNvPr>
            <p:cNvSpPr/>
            <p:nvPr/>
          </p:nvSpPr>
          <p:spPr>
            <a:xfrm>
              <a:off x="2115283" y="5105235"/>
              <a:ext cx="879347" cy="87934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bject 11">
              <a:extLst>
                <a:ext uri="{FF2B5EF4-FFF2-40B4-BE49-F238E27FC236}">
                  <a16:creationId xmlns:a16="http://schemas.microsoft.com/office/drawing/2014/main" id="{443CEC58-05ED-28F2-8F63-69DE81B7CE6B}"/>
                </a:ext>
              </a:extLst>
            </p:cNvPr>
            <p:cNvSpPr/>
            <p:nvPr/>
          </p:nvSpPr>
          <p:spPr>
            <a:xfrm>
              <a:off x="1929355" y="2100787"/>
              <a:ext cx="1193292" cy="119329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object 10">
              <a:extLst>
                <a:ext uri="{FF2B5EF4-FFF2-40B4-BE49-F238E27FC236}">
                  <a16:creationId xmlns:a16="http://schemas.microsoft.com/office/drawing/2014/main" id="{80912CDF-B3EF-B434-7988-85B09D57F50B}"/>
                </a:ext>
              </a:extLst>
            </p:cNvPr>
            <p:cNvSpPr/>
            <p:nvPr/>
          </p:nvSpPr>
          <p:spPr>
            <a:xfrm>
              <a:off x="5848557" y="2314146"/>
              <a:ext cx="827531" cy="82905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object 9">
              <a:extLst>
                <a:ext uri="{FF2B5EF4-FFF2-40B4-BE49-F238E27FC236}">
                  <a16:creationId xmlns:a16="http://schemas.microsoft.com/office/drawing/2014/main" id="{06EE38C1-10B2-8515-5648-37C03A45C551}"/>
                </a:ext>
              </a:extLst>
            </p:cNvPr>
            <p:cNvSpPr/>
            <p:nvPr/>
          </p:nvSpPr>
          <p:spPr>
            <a:xfrm>
              <a:off x="5516325" y="4885778"/>
              <a:ext cx="1290827" cy="129082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bject 6">
              <a:extLst>
                <a:ext uri="{FF2B5EF4-FFF2-40B4-BE49-F238E27FC236}">
                  <a16:creationId xmlns:a16="http://schemas.microsoft.com/office/drawing/2014/main" id="{08054AA2-178F-6634-8970-D9311F2F3741}"/>
                </a:ext>
              </a:extLst>
            </p:cNvPr>
            <p:cNvSpPr txBox="1"/>
            <p:nvPr/>
          </p:nvSpPr>
          <p:spPr>
            <a:xfrm>
              <a:off x="3157991" y="2106247"/>
              <a:ext cx="2720293" cy="1625854"/>
            </a:xfrm>
            <a:prstGeom prst="rect">
              <a:avLst/>
            </a:prstGeom>
          </p:spPr>
          <p:txBody>
            <a:bodyPr wrap="square" lIns="0" tIns="12065" rIns="0" bIns="0" rtlCol="0">
              <a:noAutofit/>
            </a:bodyPr>
            <a:lstStyle/>
            <a:p>
              <a:pPr marL="12700" marR="34289" lvl="0" indent="0" algn="l" defTabSz="914400" rtl="0" eaLnBrk="1" fontAlgn="auto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The largest European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network with </a:t>
              </a: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over </a:t>
              </a:r>
              <a:r>
                <a:rPr kumimoji="0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15A8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5</a:t>
              </a: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15A8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86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15A8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15A8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EURAXESS centres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015A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12700" marR="0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supporting researcher</a:t>
              </a:r>
            </a:p>
            <a:p>
              <a:pPr marL="12700" marR="34289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development across</a:t>
              </a:r>
            </a:p>
            <a:p>
              <a:pPr marL="12700" marR="34289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Europe.</a:t>
              </a:r>
            </a:p>
          </p:txBody>
        </p:sp>
        <p:sp>
          <p:nvSpPr>
            <p:cNvPr id="13" name="object 5">
              <a:extLst>
                <a:ext uri="{FF2B5EF4-FFF2-40B4-BE49-F238E27FC236}">
                  <a16:creationId xmlns:a16="http://schemas.microsoft.com/office/drawing/2014/main" id="{C492EB52-D047-5AA4-8648-CBBC56512737}"/>
                </a:ext>
              </a:extLst>
            </p:cNvPr>
            <p:cNvSpPr txBox="1"/>
            <p:nvPr/>
          </p:nvSpPr>
          <p:spPr>
            <a:xfrm>
              <a:off x="6756074" y="2149808"/>
              <a:ext cx="2862096" cy="1625854"/>
            </a:xfrm>
            <a:prstGeom prst="rect">
              <a:avLst/>
            </a:prstGeom>
          </p:spPr>
          <p:txBody>
            <a:bodyPr wrap="square" lIns="0" tIns="12065" rIns="0" bIns="0" rtlCol="0">
              <a:noAutofit/>
            </a:bodyPr>
            <a:lstStyle/>
            <a:p>
              <a:pPr marL="12700" marR="34290" lvl="0" indent="0" algn="l" defTabSz="914400" rtl="0" eaLnBrk="1" fontAlgn="auto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-1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EURAXESS </a:t>
              </a:r>
              <a:r>
                <a:rPr kumimoji="0" sz="1400" b="1" i="0" u="none" strike="noStrike" kern="1200" cap="none" spc="-1" normalizeH="0" baseline="0" noProof="0" dirty="0">
                  <a:ln>
                    <a:noFill/>
                  </a:ln>
                  <a:solidFill>
                    <a:srgbClr val="015A8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Jobs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015A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12700" marR="34290" lvl="0" indent="0" algn="l" defTabSz="914400" rtl="0" eaLnBrk="1" fontAlgn="auto" latinLnBrk="0" hangingPunct="1">
                <a:lnSpc>
                  <a:spcPts val="2160"/>
                </a:lnSpc>
                <a:spcBef>
                  <a:spcPts val="13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1" i="0" u="none" strike="noStrike" kern="1200" cap="none" spc="-1" normalizeH="0" baseline="0" noProof="0" dirty="0">
                  <a:ln>
                    <a:noFill/>
                  </a:ln>
                  <a:solidFill>
                    <a:srgbClr val="015A8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Database</a:t>
              </a:r>
              <a:r>
                <a:rPr kumimoji="0" sz="1400" b="1" i="0" u="none" strike="noStrike" kern="1200" cap="none" spc="-1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sz="1400" b="0" i="0" u="none" strike="noStrike" kern="1200" cap="none" spc="-1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including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12700" marR="0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thousands of vacancies</a:t>
              </a: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(over 14000 worldwide)</a:t>
              </a: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,</a:t>
              </a:r>
            </a:p>
            <a:p>
              <a:pPr marL="12700" marR="34290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-3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fellowships and hosting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12700" marR="34290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opportunities in all</a:t>
              </a:r>
            </a:p>
            <a:p>
              <a:pPr marL="12700" marR="34290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-2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research fields.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object 4">
              <a:extLst>
                <a:ext uri="{FF2B5EF4-FFF2-40B4-BE49-F238E27FC236}">
                  <a16:creationId xmlns:a16="http://schemas.microsoft.com/office/drawing/2014/main" id="{406ED534-6A94-9B8B-1279-9C0F2454079E}"/>
                </a:ext>
              </a:extLst>
            </p:cNvPr>
            <p:cNvSpPr txBox="1"/>
            <p:nvPr/>
          </p:nvSpPr>
          <p:spPr>
            <a:xfrm>
              <a:off x="3129036" y="4914127"/>
              <a:ext cx="2793789" cy="1626462"/>
            </a:xfrm>
            <a:prstGeom prst="rect">
              <a:avLst/>
            </a:prstGeom>
          </p:spPr>
          <p:txBody>
            <a:bodyPr wrap="square" lIns="0" tIns="12065" rIns="0" bIns="0" rtlCol="0">
              <a:noAutofit/>
            </a:bodyPr>
            <a:lstStyle/>
            <a:p>
              <a:pPr marL="12700" marR="34289" lvl="0" indent="0" algn="l" defTabSz="914400" rtl="0" eaLnBrk="1" fontAlgn="auto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1" i="0" u="none" strike="noStrike" kern="1200" cap="none" spc="-5" normalizeH="0" baseline="0" noProof="0" dirty="0">
                  <a:ln>
                    <a:noFill/>
                  </a:ln>
                  <a:solidFill>
                    <a:srgbClr val="015A8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EURAXESS Portal</a:t>
              </a:r>
              <a:endPara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15A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12700" marR="34289" lvl="0" indent="0" algn="l" defTabSz="914400" rtl="0" eaLnBrk="1" fontAlgn="auto" latinLnBrk="0" hangingPunct="1">
                <a:lnSpc>
                  <a:spcPts val="2165"/>
                </a:lnSpc>
                <a:spcBef>
                  <a:spcPts val="13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-3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gathering up-to-date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12700" marR="34289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practical information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12700" marR="0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-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on researcher‘s careers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12700" marR="34289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and mobility across</a:t>
              </a:r>
            </a:p>
            <a:p>
              <a:pPr marL="12700" marR="34289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-2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40 countries.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object 3">
              <a:extLst>
                <a:ext uri="{FF2B5EF4-FFF2-40B4-BE49-F238E27FC236}">
                  <a16:creationId xmlns:a16="http://schemas.microsoft.com/office/drawing/2014/main" id="{6BC1D1BD-05AA-CF61-E4E5-B9E09B814081}"/>
                </a:ext>
              </a:extLst>
            </p:cNvPr>
            <p:cNvSpPr txBox="1"/>
            <p:nvPr/>
          </p:nvSpPr>
          <p:spPr>
            <a:xfrm>
              <a:off x="6758233" y="4914124"/>
              <a:ext cx="2990015" cy="1077568"/>
            </a:xfrm>
            <a:prstGeom prst="rect">
              <a:avLst/>
            </a:prstGeom>
          </p:spPr>
          <p:txBody>
            <a:bodyPr wrap="square" lIns="0" tIns="12065" rIns="0" bIns="0" rtlCol="0">
              <a:noAutofit/>
            </a:bodyPr>
            <a:lstStyle/>
            <a:p>
              <a:pPr marL="12700" marR="34290" lvl="0" indent="0" algn="l" defTabSz="914400" rtl="0" eaLnBrk="1" fontAlgn="auto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Outreach to researchers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12700" marR="0" lvl="0" indent="0" algn="l" defTabSz="914400" rtl="0" eaLnBrk="1" fontAlgn="auto" latinLnBrk="0" hangingPunct="1">
                <a:lnSpc>
                  <a:spcPts val="2165"/>
                </a:lnSpc>
                <a:spcBef>
                  <a:spcPts val="13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9</a:t>
              </a: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global research hubs</a:t>
              </a:r>
            </a:p>
            <a:p>
              <a:pPr marL="12700" marR="34290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0" i="0" u="none" strike="noStrike" kern="1200" cap="none" spc="-1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through </a:t>
              </a:r>
              <a:r>
                <a:rPr kumimoji="0" sz="1400" b="1" i="0" u="none" strike="noStrike" kern="1200" cap="none" spc="-1" normalizeH="0" baseline="0" noProof="0" dirty="0">
                  <a:ln>
                    <a:noFill/>
                  </a:ln>
                  <a:solidFill>
                    <a:srgbClr val="015A8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EURAXESS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015A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12700" marR="34290" lvl="0" indent="0" algn="l" defTabSz="914400" rtl="0" eaLnBrk="1" fontAlgn="auto" latinLnBrk="0" hangingPunct="1">
                <a:lnSpc>
                  <a:spcPts val="21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00" b="1" i="0" u="none" strike="noStrike" kern="1200" cap="none" spc="-4" normalizeH="0" baseline="0" noProof="0" dirty="0">
                  <a:ln>
                    <a:noFill/>
                  </a:ln>
                  <a:solidFill>
                    <a:srgbClr val="015A82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Worldwide</a:t>
              </a:r>
              <a:r>
                <a:rPr kumimoji="0" sz="1400" b="1" i="0" u="none" strike="noStrike" kern="1200" cap="none" spc="-4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.</a:t>
              </a: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47CDF8AF-EB20-FC68-94B4-87578FD1CDD3}"/>
              </a:ext>
            </a:extLst>
          </p:cNvPr>
          <p:cNvSpPr/>
          <p:nvPr/>
        </p:nvSpPr>
        <p:spPr>
          <a:xfrm>
            <a:off x="1829609" y="4921059"/>
            <a:ext cx="934497" cy="319466"/>
          </a:xfrm>
          <a:prstGeom prst="ellipse">
            <a:avLst/>
          </a:prstGeom>
          <a:noFill/>
          <a:ln w="28575">
            <a:solidFill>
              <a:srgbClr val="FFD61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24519D8-DEA5-7D78-DE36-738A60D42588}"/>
              </a:ext>
            </a:extLst>
          </p:cNvPr>
          <p:cNvSpPr txBox="1"/>
          <p:nvPr/>
        </p:nvSpPr>
        <p:spPr>
          <a:xfrm>
            <a:off x="1066800" y="6076718"/>
            <a:ext cx="61012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15A82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https://euraxess.ec.europa.eu/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15A82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AB7CDAAB-1B17-9624-31F1-DDB95062E243}"/>
              </a:ext>
            </a:extLst>
          </p:cNvPr>
          <p:cNvSpPr txBox="1">
            <a:spLocks/>
          </p:cNvSpPr>
          <p:nvPr/>
        </p:nvSpPr>
        <p:spPr>
          <a:xfrm>
            <a:off x="1905000" y="1205614"/>
            <a:ext cx="9267157" cy="531812"/>
          </a:xfrm>
          <a:prstGeom prst="rect">
            <a:avLst/>
          </a:prstGeom>
        </p:spPr>
        <p:txBody>
          <a:bodyPr vert="horz" lIns="0" tIns="36000" rIns="0" bIns="36000" rtlCol="0">
            <a:normAutofit/>
          </a:bodyPr>
          <a:lstStyle>
            <a:lvl1pPr marL="0" indent="0" algn="l" defTabSz="935980" rtl="0" eaLnBrk="1" latinLnBrk="0" hangingPunct="1">
              <a:lnSpc>
                <a:spcPct val="90000"/>
              </a:lnSpc>
              <a:spcBef>
                <a:spcPts val="1024"/>
              </a:spcBef>
              <a:buFont typeface="Arial" panose="020B0604020202020204" pitchFamily="34" charset="0"/>
              <a:buNone/>
              <a:defRPr sz="2400" kern="1200" cap="all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67990" indent="0" algn="l" defTabSz="935980" rtl="0" eaLnBrk="1" latinLnBrk="0" hangingPunct="1">
              <a:lnSpc>
                <a:spcPct val="90000"/>
              </a:lnSpc>
              <a:spcBef>
                <a:spcPts val="512"/>
              </a:spcBef>
              <a:buFont typeface="Arial" panose="020B0604020202020204" pitchFamily="34" charset="0"/>
              <a:buNone/>
              <a:defRPr sz="2457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35980" indent="0" algn="l" defTabSz="935980" rtl="0" eaLnBrk="1" latinLnBrk="0" hangingPunct="1">
              <a:lnSpc>
                <a:spcPct val="90000"/>
              </a:lnSpc>
              <a:spcBef>
                <a:spcPts val="512"/>
              </a:spcBef>
              <a:buFont typeface="Arial" panose="020B0604020202020204" pitchFamily="34" charset="0"/>
              <a:buNone/>
              <a:defRPr sz="2047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403970" indent="0" algn="l" defTabSz="935980" rtl="0" eaLnBrk="1" latinLnBrk="0" hangingPunct="1">
              <a:lnSpc>
                <a:spcPct val="90000"/>
              </a:lnSpc>
              <a:spcBef>
                <a:spcPts val="512"/>
              </a:spcBef>
              <a:buFont typeface="Arial" panose="020B0604020202020204" pitchFamily="34" charset="0"/>
              <a:buNone/>
              <a:defRPr sz="1842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71960" indent="0" algn="l" defTabSz="935980" rtl="0" eaLnBrk="1" latinLnBrk="0" hangingPunct="1">
              <a:lnSpc>
                <a:spcPct val="90000"/>
              </a:lnSpc>
              <a:spcBef>
                <a:spcPts val="512"/>
              </a:spcBef>
              <a:buFont typeface="Arial" panose="020B0604020202020204" pitchFamily="34" charset="0"/>
              <a:buNone/>
              <a:defRPr sz="1842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73945" indent="-233995" algn="l" defTabSz="935980" rtl="0" eaLnBrk="1" latinLnBrk="0" hangingPunct="1">
              <a:lnSpc>
                <a:spcPct val="90000"/>
              </a:lnSpc>
              <a:spcBef>
                <a:spcPts val="512"/>
              </a:spcBef>
              <a:buFont typeface="Arial" panose="020B0604020202020204" pitchFamily="34" charset="0"/>
              <a:buChar char="•"/>
              <a:defRPr sz="18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41934" indent="-233995" algn="l" defTabSz="935980" rtl="0" eaLnBrk="1" latinLnBrk="0" hangingPunct="1">
              <a:lnSpc>
                <a:spcPct val="90000"/>
              </a:lnSpc>
              <a:spcBef>
                <a:spcPts val="512"/>
              </a:spcBef>
              <a:buFont typeface="Arial" panose="020B0604020202020204" pitchFamily="34" charset="0"/>
              <a:buChar char="•"/>
              <a:defRPr sz="18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09924" indent="-233995" algn="l" defTabSz="935980" rtl="0" eaLnBrk="1" latinLnBrk="0" hangingPunct="1">
              <a:lnSpc>
                <a:spcPct val="90000"/>
              </a:lnSpc>
              <a:spcBef>
                <a:spcPts val="512"/>
              </a:spcBef>
              <a:buFont typeface="Arial" panose="020B0604020202020204" pitchFamily="34" charset="0"/>
              <a:buChar char="•"/>
              <a:defRPr sz="18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77914" indent="-233995" algn="l" defTabSz="935980" rtl="0" eaLnBrk="1" latinLnBrk="0" hangingPunct="1">
              <a:lnSpc>
                <a:spcPct val="90000"/>
              </a:lnSpc>
              <a:spcBef>
                <a:spcPts val="512"/>
              </a:spcBef>
              <a:buFont typeface="Arial" panose="020B0604020202020204" pitchFamily="34" charset="0"/>
              <a:buChar char="•"/>
              <a:defRPr sz="18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5980" rtl="0" eaLnBrk="1" fontAlgn="auto" latinLnBrk="0" hangingPunct="1">
              <a:lnSpc>
                <a:spcPct val="90000"/>
              </a:lnSpc>
              <a:spcBef>
                <a:spcPts val="1024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all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EURAXESS</a:t>
            </a:r>
            <a:endParaRPr kumimoji="0" lang="de-CH" sz="24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6724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93306DB-B409-8AD9-77FD-5F27CFFC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  <a:cs typeface="+mj-cs"/>
              </a:rPr>
              <a:t>EURAXESS Cyprus</a:t>
            </a:r>
            <a:endParaRPr lang="en-GB" dirty="0"/>
          </a:p>
        </p:txBody>
      </p:sp>
      <p:pic>
        <p:nvPicPr>
          <p:cNvPr id="4" name="Content Placeholder 8">
            <a:extLst>
              <a:ext uri="{FF2B5EF4-FFF2-40B4-BE49-F238E27FC236}">
                <a16:creationId xmlns:a16="http://schemas.microsoft.com/office/drawing/2014/main" id="{C92F56BD-B373-DFAA-328C-FC67EE4FD8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24276" b="12812"/>
          <a:stretch/>
        </p:blipFill>
        <p:spPr>
          <a:xfrm>
            <a:off x="1163320" y="2808705"/>
            <a:ext cx="10506075" cy="31547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2E9618-CA16-D872-09EC-B66E1A5FF1F9}"/>
              </a:ext>
            </a:extLst>
          </p:cNvPr>
          <p:cNvSpPr txBox="1"/>
          <p:nvPr/>
        </p:nvSpPr>
        <p:spPr>
          <a:xfrm>
            <a:off x="1163320" y="1887552"/>
            <a:ext cx="11765902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28600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  <a:cs typeface="+mn-cs"/>
              </a:rPr>
              <a:t>Research and Innovation Foundation is Bridgehead Organization and National Service Centre</a:t>
            </a:r>
          </a:p>
          <a:p>
            <a:pPr marL="285750" indent="-228600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  <a:cs typeface="+mn-cs"/>
              </a:rPr>
              <a:t>Service Centers at centers of excellence, research organizations and universities</a:t>
            </a:r>
          </a:p>
        </p:txBody>
      </p:sp>
    </p:spTree>
    <p:extLst>
      <p:ext uri="{BB962C8B-B14F-4D97-AF65-F5344CB8AC3E}">
        <p14:creationId xmlns:p14="http://schemas.microsoft.com/office/powerpoint/2010/main" val="4035228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D92CED5-E81E-57EB-DC1E-9AA79C6D9A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4242009"/>
            <a:ext cx="10228003" cy="242915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AB6326E-622D-A6A7-3029-B2211AA69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9577" y="1045044"/>
            <a:ext cx="10515600" cy="48895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3600" dirty="0">
                <a:latin typeface="+mj-lt"/>
                <a:cs typeface="+mj-cs"/>
              </a:rPr>
              <a:t>Cyprus National Network</a:t>
            </a:r>
            <a:br>
              <a:rPr lang="en-US" sz="3200" b="1" i="0" strike="noStrike" dirty="0">
                <a:solidFill>
                  <a:schemeClr val="tx1"/>
                </a:solidFill>
                <a:effectLst/>
                <a:latin typeface="+mn-lt"/>
                <a:cs typeface="+mn-cs"/>
              </a:rPr>
            </a:br>
            <a:endParaRPr lang="en-US" dirty="0">
              <a:latin typeface="+mj-lt"/>
              <a:cs typeface="+mj-cs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C9FDB075-9CF2-C18B-9E85-643CB9F767F4}"/>
              </a:ext>
            </a:extLst>
          </p:cNvPr>
          <p:cNvSpPr txBox="1">
            <a:spLocks/>
          </p:cNvSpPr>
          <p:nvPr/>
        </p:nvSpPr>
        <p:spPr>
          <a:xfrm>
            <a:off x="1371600" y="2051828"/>
            <a:ext cx="5715000" cy="2015936"/>
          </a:xfrm>
          <a:prstGeom prst="rect">
            <a:avLst/>
          </a:prstGeom>
          <a:noFill/>
        </p:spPr>
        <p:txBody>
          <a:bodyPr vert="horz" wrap="square" lIns="91440" tIns="45720" rIns="91440" bIns="45720" numCol="2" rtlCol="0">
            <a:sp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FE6C3D"/>
              </a:buClr>
              <a:buFont typeface="Arial" panose="020B0604020202020204" pitchFamily="34" charset="0"/>
              <a:buChar char="•"/>
              <a:defRPr sz="2400" kern="1200">
                <a:solidFill>
                  <a:srgbClr val="1B3B51"/>
                </a:solidFill>
                <a:latin typeface="EC Square Sans Pro" panose="020B05060400000200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FE6C3D"/>
              </a:buClr>
              <a:buFont typeface="Arial" panose="020B0604020202020204" pitchFamily="34" charset="0"/>
              <a:buChar char="•"/>
              <a:defRPr sz="2000" kern="1200">
                <a:solidFill>
                  <a:srgbClr val="1B3B51"/>
                </a:solidFill>
                <a:latin typeface="EC Square Sans Pro" panose="020B05060400000200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FE6C3D"/>
              </a:buClr>
              <a:buFont typeface="Arial" panose="020B0604020202020204" pitchFamily="34" charset="0"/>
              <a:buChar char="•"/>
              <a:defRPr sz="1800" kern="1200">
                <a:solidFill>
                  <a:srgbClr val="1B3B51"/>
                </a:solidFill>
                <a:latin typeface="EC Square Sans Pro" panose="020B05060400000200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FE6C3D"/>
              </a:buClr>
              <a:buFont typeface="Arial" panose="020B0604020202020204" pitchFamily="34" charset="0"/>
              <a:buNone/>
              <a:defRPr sz="1600" kern="1200">
                <a:solidFill>
                  <a:srgbClr val="1B3B51"/>
                </a:solidFill>
                <a:latin typeface="EC Square Sans Pro" panose="020B05060400000200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rgbClr val="FE6C3D"/>
              </a:buClr>
              <a:buFont typeface="Arial" panose="020B0604020202020204" pitchFamily="34" charset="0"/>
              <a:buChar char="•"/>
              <a:defRPr sz="1600" kern="1200">
                <a:solidFill>
                  <a:srgbClr val="1B3B51"/>
                </a:solidFill>
                <a:latin typeface="EC Square Sans Pro" panose="020B05060400000200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160"/>
              </a:lnSpc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n-lt"/>
                <a:hlinkClick r:id="rId3"/>
              </a:rPr>
              <a:t>CYENS Centre of Excellence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ts val="2160"/>
              </a:lnSpc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n-lt"/>
                <a:hlinkClick r:id="rId4"/>
              </a:rPr>
              <a:t>Cyprus Institute of Neurology and Genetics</a:t>
            </a:r>
            <a:endParaRPr lang="en-US" sz="20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ts val="2160"/>
              </a:lnSpc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n-lt"/>
                <a:hlinkClick r:id="rId5"/>
              </a:rPr>
              <a:t>Cyprus University of Technology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ts val="2160"/>
              </a:lnSpc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n-lt"/>
                <a:hlinkClick r:id="rId6"/>
              </a:rPr>
              <a:t>Frederick University</a:t>
            </a:r>
            <a:endParaRPr lang="en-US" sz="20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ts val="2160"/>
              </a:lnSpc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n-lt"/>
                <a:hlinkClick r:id="rId7"/>
              </a:rPr>
              <a:t>Open University of Cyprus</a:t>
            </a:r>
            <a:endParaRPr lang="en-US" sz="2000" dirty="0">
              <a:solidFill>
                <a:schemeClr val="tx1"/>
              </a:solidFill>
              <a:latin typeface="+mn-lt"/>
              <a:hlinkClick r:id="" action="ppaction://noaction"/>
            </a:endParaRPr>
          </a:p>
          <a:p>
            <a:pPr>
              <a:lnSpc>
                <a:spcPts val="2160"/>
              </a:lnSpc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n-lt"/>
                <a:hlinkClick r:id="" action="ppaction://noaction"/>
              </a:rPr>
              <a:t>The Cyprus Institute</a:t>
            </a:r>
            <a:endParaRPr 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A44858-6616-98C1-7FAC-585CB8A80383}"/>
              </a:ext>
            </a:extLst>
          </p:cNvPr>
          <p:cNvSpPr txBox="1"/>
          <p:nvPr/>
        </p:nvSpPr>
        <p:spPr>
          <a:xfrm>
            <a:off x="4648200" y="1608245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strike="noStrike" dirty="0">
                <a:solidFill>
                  <a:schemeClr val="tx1"/>
                </a:solidFill>
                <a:effectLst/>
                <a:latin typeface="+mn-lt"/>
                <a:cs typeface="+mn-cs"/>
              </a:rPr>
              <a:t>11 additional Service Centers 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324C3E-299F-AC82-85D7-C4ABA3F391C5}"/>
              </a:ext>
            </a:extLst>
          </p:cNvPr>
          <p:cNvSpPr txBox="1"/>
          <p:nvPr/>
        </p:nvSpPr>
        <p:spPr>
          <a:xfrm>
            <a:off x="6791195" y="2051828"/>
            <a:ext cx="6175330" cy="180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2160"/>
              </a:lnSpc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/>
                </a:solidFill>
                <a:latin typeface="+mn-lt"/>
                <a:hlinkClick r:id="rId8"/>
              </a:rPr>
              <a:t>UCLan</a:t>
            </a:r>
            <a:r>
              <a:rPr lang="en-US" sz="2000" dirty="0">
                <a:solidFill>
                  <a:schemeClr val="tx1"/>
                </a:solidFill>
                <a:latin typeface="+mn-lt"/>
                <a:hlinkClick r:id="rId8"/>
              </a:rPr>
              <a:t> Cyprus</a:t>
            </a:r>
            <a:endParaRPr lang="en-US" sz="2000" dirty="0">
              <a:solidFill>
                <a:schemeClr val="tx1"/>
              </a:solidFill>
              <a:latin typeface="+mn-lt"/>
            </a:endParaRP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  <a:hlinkClick r:id="rId9"/>
              </a:rPr>
              <a:t>University of Cyprus</a:t>
            </a:r>
            <a:endParaRPr lang="en-US" sz="2000" dirty="0">
              <a:solidFill>
                <a:schemeClr val="tx1"/>
              </a:solidFill>
              <a:latin typeface="+mn-lt"/>
            </a:endParaRP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  <a:hlinkClick r:id="rId10"/>
              </a:rPr>
              <a:t>European University Cyprus</a:t>
            </a:r>
            <a:endParaRPr lang="en-US" sz="2000" dirty="0">
              <a:solidFill>
                <a:schemeClr val="tx1"/>
              </a:solidFill>
              <a:latin typeface="+mn-lt"/>
            </a:endParaRP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  <a:hlinkClick r:id="rId11"/>
              </a:rPr>
              <a:t>"ERATOSTHENES" Centre of Excellence</a:t>
            </a:r>
            <a:endParaRPr lang="en-US" sz="2000" dirty="0">
              <a:solidFill>
                <a:schemeClr val="tx1"/>
              </a:solidFill>
              <a:latin typeface="+mn-lt"/>
            </a:endParaRP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Clr>
                <a:schemeClr val="accent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n-lt"/>
                <a:hlinkClick r:id="rId12"/>
              </a:rPr>
              <a:t>Cyprus Maritime and Marine Institute (</a:t>
            </a:r>
            <a:r>
              <a:rPr lang="en-US" sz="2000" dirty="0">
                <a:latin typeface="+mn-lt"/>
                <a:hlinkClick r:id="rId12"/>
              </a:rPr>
              <a:t>CMMI)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7903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0" y="0"/>
            <a:ext cx="12188951" cy="68366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951988" y="5175504"/>
            <a:ext cx="507491" cy="5074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27120" y="5155692"/>
            <a:ext cx="528827" cy="5273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177272" y="5234940"/>
            <a:ext cx="2014727" cy="368808"/>
          </a:xfrm>
          <a:custGeom>
            <a:avLst/>
            <a:gdLst/>
            <a:ahLst/>
            <a:cxnLst/>
            <a:rect l="l" t="t" r="r" b="b"/>
            <a:pathLst>
              <a:path w="2014727" h="368808">
                <a:moveTo>
                  <a:pt x="0" y="368808"/>
                </a:moveTo>
                <a:lnTo>
                  <a:pt x="2014727" y="368808"/>
                </a:lnTo>
                <a:lnTo>
                  <a:pt x="2014727" y="0"/>
                </a:lnTo>
                <a:lnTo>
                  <a:pt x="0" y="0"/>
                </a:lnTo>
                <a:lnTo>
                  <a:pt x="0" y="368808"/>
                </a:lnTo>
                <a:close/>
              </a:path>
            </a:pathLst>
          </a:custGeom>
          <a:solidFill>
            <a:srgbClr val="F39E0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319016" y="5113020"/>
            <a:ext cx="611124" cy="6126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953004" y="1512849"/>
            <a:ext cx="1948258" cy="456996"/>
          </a:xfrm>
          <a:prstGeom prst="rect">
            <a:avLst/>
          </a:prstGeom>
        </p:spPr>
        <p:txBody>
          <a:bodyPr wrap="square" lIns="0" tIns="22225" rIns="0" bIns="0" rtlCol="0">
            <a:noAutofit/>
          </a:bodyPr>
          <a:lstStyle/>
          <a:p>
            <a:pPr marL="12700">
              <a:lnSpc>
                <a:spcPts val="3500"/>
              </a:lnSpc>
            </a:pPr>
            <a:r>
              <a:rPr sz="3400" b="1" spc="-4" dirty="0">
                <a:solidFill>
                  <a:srgbClr val="FFFFFF"/>
                </a:solidFill>
                <a:latin typeface="Calibri"/>
                <a:cs typeface="Calibri"/>
              </a:rPr>
              <a:t>Thank you</a:t>
            </a:r>
            <a:endParaRPr sz="3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30728" y="2973704"/>
            <a:ext cx="4816534" cy="1427556"/>
          </a:xfrm>
          <a:prstGeom prst="rect">
            <a:avLst/>
          </a:prstGeom>
        </p:spPr>
        <p:txBody>
          <a:bodyPr wrap="square" lIns="0" tIns="15875" rIns="0" bIns="0" rtlCol="0">
            <a:noAutofit/>
          </a:bodyPr>
          <a:lstStyle/>
          <a:p>
            <a:pPr marL="12700" marR="11508">
              <a:lnSpc>
                <a:spcPts val="2500"/>
              </a:lnSpc>
            </a:pPr>
            <a:r>
              <a:rPr sz="2400" spc="24" dirty="0">
                <a:solidFill>
                  <a:srgbClr val="9BD3E9"/>
                </a:solidFill>
                <a:latin typeface="Calibri"/>
                <a:cs typeface="Calibri"/>
              </a:rPr>
              <a:t>Research and  Innovation Foundation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880"/>
              </a:lnSpc>
              <a:spcBef>
                <a:spcPts val="19"/>
              </a:spcBef>
            </a:pPr>
            <a:r>
              <a:rPr sz="2400" spc="15" dirty="0">
                <a:solidFill>
                  <a:srgbClr val="676960"/>
                </a:solidFill>
                <a:latin typeface="Calibri"/>
                <a:cs typeface="Calibri"/>
              </a:rPr>
              <a:t>P.O. Box </a:t>
            </a:r>
            <a:r>
              <a:rPr sz="2400" spc="15" dirty="0">
                <a:solidFill>
                  <a:srgbClr val="9BD3E9"/>
                </a:solidFill>
                <a:latin typeface="Calibri"/>
                <a:cs typeface="Calibri"/>
              </a:rPr>
              <a:t>23422, 1683, Nicosia, Cyprus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0"/>
              </a:lnSpc>
            </a:pPr>
            <a:r>
              <a:rPr sz="2400" spc="-1" dirty="0">
                <a:solidFill>
                  <a:srgbClr val="676960"/>
                </a:solidFill>
                <a:latin typeface="Calibri"/>
                <a:cs typeface="Calibri"/>
              </a:rPr>
              <a:t>ΤEL </a:t>
            </a:r>
            <a:r>
              <a:rPr sz="2400" spc="-1" dirty="0">
                <a:solidFill>
                  <a:srgbClr val="BEBEBE"/>
                </a:solidFill>
                <a:latin typeface="Calibri"/>
                <a:cs typeface="Calibri"/>
              </a:rPr>
              <a:t>+357 22 205000</a:t>
            </a:r>
            <a:endParaRPr sz="2400">
              <a:latin typeface="Calibri"/>
              <a:cs typeface="Calibri"/>
            </a:endParaRPr>
          </a:p>
          <a:p>
            <a:pPr marL="12700" marR="45720">
              <a:lnSpc>
                <a:spcPts val="2880"/>
              </a:lnSpc>
            </a:pPr>
            <a:r>
              <a:rPr sz="2400" spc="-9" dirty="0">
                <a:solidFill>
                  <a:srgbClr val="676960"/>
                </a:solidFill>
                <a:latin typeface="Calibri"/>
                <a:cs typeface="Calibri"/>
              </a:rPr>
              <a:t>WEBSITE </a:t>
            </a:r>
            <a:r>
              <a:rPr sz="2400" u="heavy" spc="-9" dirty="0">
                <a:solidFill>
                  <a:srgbClr val="BEBEBE"/>
                </a:solidFill>
                <a:latin typeface="Calibri"/>
                <a:cs typeface="Calibri"/>
                <a:hlinkClick r:id="rId7"/>
              </a:rPr>
              <a:t>www.research.org.cy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30728" y="4802886"/>
            <a:ext cx="1030960" cy="330200"/>
          </a:xfrm>
          <a:prstGeom prst="rect">
            <a:avLst/>
          </a:prstGeom>
        </p:spPr>
        <p:txBody>
          <a:bodyPr wrap="square" lIns="0" tIns="15875" rIns="0" bIns="0" rtlCol="0">
            <a:noAutofit/>
          </a:bodyPr>
          <a:lstStyle/>
          <a:p>
            <a:pPr marL="12700">
              <a:lnSpc>
                <a:spcPts val="2500"/>
              </a:lnSpc>
            </a:pP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Find us: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257790" y="5310530"/>
            <a:ext cx="1152210" cy="254304"/>
          </a:xfrm>
          <a:prstGeom prst="rect">
            <a:avLst/>
          </a:prstGeom>
        </p:spPr>
        <p:txBody>
          <a:bodyPr wrap="square" lIns="0" tIns="12065" rIns="0" bIns="0" rtlCol="0">
            <a:noAutofit/>
          </a:bodyPr>
          <a:lstStyle/>
          <a:p>
            <a:pPr marL="12700">
              <a:lnSpc>
                <a:spcPts val="1900"/>
              </a:lnSpc>
            </a:pPr>
            <a:r>
              <a:rPr sz="1800" spc="-5" dirty="0">
                <a:solidFill>
                  <a:srgbClr val="F1F1F1"/>
                </a:solidFill>
                <a:latin typeface="Calibri"/>
                <a:cs typeface="Calibri"/>
                <a:hlinkClick r:id="rId8"/>
              </a:rPr>
              <a:t>#HorizonEU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Box 89">
            <a:extLst>
              <a:ext uri="{FF2B5EF4-FFF2-40B4-BE49-F238E27FC236}">
                <a16:creationId xmlns:a16="http://schemas.microsoft.com/office/drawing/2014/main" id="{258E8031-A47D-8BAC-CC4C-6C16896344CE}"/>
              </a:ext>
            </a:extLst>
          </p:cNvPr>
          <p:cNvSpPr txBox="1"/>
          <p:nvPr/>
        </p:nvSpPr>
        <p:spPr>
          <a:xfrm>
            <a:off x="4400975" y="6150535"/>
            <a:ext cx="369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National Research System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62DA3C-1520-EC88-1A6B-9B45D3B41A35}"/>
              </a:ext>
            </a:extLst>
          </p:cNvPr>
          <p:cNvSpPr txBox="1"/>
          <p:nvPr/>
        </p:nvSpPr>
        <p:spPr>
          <a:xfrm>
            <a:off x="8026725" y="6138590"/>
            <a:ext cx="3694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National Innovation System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16FE570-7574-1BB6-5A3F-59E0E910AC64}"/>
              </a:ext>
            </a:extLst>
          </p:cNvPr>
          <p:cNvGrpSpPr/>
          <p:nvPr/>
        </p:nvGrpSpPr>
        <p:grpSpPr>
          <a:xfrm>
            <a:off x="4406586" y="1881555"/>
            <a:ext cx="7597605" cy="4093233"/>
            <a:chOff x="997141" y="1841506"/>
            <a:chExt cx="7597605" cy="4093233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6231611-4232-4FB1-22E1-4D1AC01889C2}"/>
                </a:ext>
              </a:extLst>
            </p:cNvPr>
            <p:cNvGrpSpPr/>
            <p:nvPr/>
          </p:nvGrpSpPr>
          <p:grpSpPr>
            <a:xfrm>
              <a:off x="997141" y="1841506"/>
              <a:ext cx="7597605" cy="4093233"/>
              <a:chOff x="997141" y="1841506"/>
              <a:chExt cx="7597605" cy="4093233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F406C422-4F94-1B77-4B50-07CD55DAB23C}"/>
                  </a:ext>
                </a:extLst>
              </p:cNvPr>
              <p:cNvGrpSpPr/>
              <p:nvPr/>
            </p:nvGrpSpPr>
            <p:grpSpPr>
              <a:xfrm>
                <a:off x="1477695" y="2611425"/>
                <a:ext cx="2796781" cy="2752351"/>
                <a:chOff x="2652597" y="2520907"/>
                <a:chExt cx="2796781" cy="2752351"/>
              </a:xfrm>
            </p:grpSpPr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CDF361D4-C91F-EDAF-08D5-00F2572CB382}"/>
                    </a:ext>
                  </a:extLst>
                </p:cNvPr>
                <p:cNvGrpSpPr/>
                <p:nvPr/>
              </p:nvGrpSpPr>
              <p:grpSpPr>
                <a:xfrm>
                  <a:off x="2652597" y="3881424"/>
                  <a:ext cx="2796781" cy="528985"/>
                  <a:chOff x="-121693" y="2327544"/>
                  <a:chExt cx="4578283" cy="704077"/>
                </a:xfrm>
              </p:grpSpPr>
              <p:pic>
                <p:nvPicPr>
                  <p:cNvPr id="64" name="Picture 63">
                    <a:extLst>
                      <a:ext uri="{FF2B5EF4-FFF2-40B4-BE49-F238E27FC236}">
                        <a16:creationId xmlns:a16="http://schemas.microsoft.com/office/drawing/2014/main" id="{DF367CF6-E270-ACB1-CCA7-D02BEE26BC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-121693" y="2327544"/>
                    <a:ext cx="3070555" cy="704077"/>
                  </a:xfrm>
                  <a:prstGeom prst="rect">
                    <a:avLst/>
                  </a:prstGeom>
                </p:spPr>
              </p:pic>
              <p:pic>
                <p:nvPicPr>
                  <p:cNvPr id="65" name="Picture 64">
                    <a:extLst>
                      <a:ext uri="{FF2B5EF4-FFF2-40B4-BE49-F238E27FC236}">
                        <a16:creationId xmlns:a16="http://schemas.microsoft.com/office/drawing/2014/main" id="{8CA709B6-D0E3-3E24-BEA1-0E18C44AB4E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977583" y="2447712"/>
                    <a:ext cx="479007" cy="215065"/>
                  </a:xfrm>
                  <a:prstGeom prst="rect">
                    <a:avLst/>
                  </a:prstGeom>
                </p:spPr>
              </p:pic>
              <p:pic>
                <p:nvPicPr>
                  <p:cNvPr id="66" name="Picture 6" descr="American University of Cyprus - Wikipedia">
                    <a:extLst>
                      <a:ext uri="{FF2B5EF4-FFF2-40B4-BE49-F238E27FC236}">
                        <a16:creationId xmlns:a16="http://schemas.microsoft.com/office/drawing/2014/main" id="{391B104B-4F06-FD42-7694-B72916904BA3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flipH="1">
                    <a:off x="3297370" y="2679884"/>
                    <a:ext cx="341611" cy="324756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67" name="Picture 8" descr="Home | UCLan Cyprus">
                    <a:extLst>
                      <a:ext uri="{FF2B5EF4-FFF2-40B4-BE49-F238E27FC236}">
                        <a16:creationId xmlns:a16="http://schemas.microsoft.com/office/drawing/2014/main" id="{AB9F90D9-BB60-01F5-83FB-6E3EE5875DF1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118032" y="2389771"/>
                    <a:ext cx="770747" cy="25841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55113923-B978-1A2D-58BE-C2C219C653E2}"/>
                    </a:ext>
                  </a:extLst>
                </p:cNvPr>
                <p:cNvGrpSpPr/>
                <p:nvPr/>
              </p:nvGrpSpPr>
              <p:grpSpPr>
                <a:xfrm>
                  <a:off x="3072610" y="4772587"/>
                  <a:ext cx="1739893" cy="500671"/>
                  <a:chOff x="6144672" y="2484953"/>
                  <a:chExt cx="2802116" cy="806330"/>
                </a:xfrm>
              </p:grpSpPr>
              <p:pic>
                <p:nvPicPr>
                  <p:cNvPr id="58" name="Picture 2" descr="CMMI Cyprus Marine and Maritime Institute | cmmi.blue">
                    <a:extLst>
                      <a:ext uri="{FF2B5EF4-FFF2-40B4-BE49-F238E27FC236}">
                        <a16:creationId xmlns:a16="http://schemas.microsoft.com/office/drawing/2014/main" id="{D7D796B6-8CF9-771E-4881-8902F9E4818B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214030" y="2892168"/>
                    <a:ext cx="634200" cy="389775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59" name="Picture 4" descr="Θέσεις εργασίας - CYENS">
                    <a:extLst>
                      <a:ext uri="{FF2B5EF4-FFF2-40B4-BE49-F238E27FC236}">
                        <a16:creationId xmlns:a16="http://schemas.microsoft.com/office/drawing/2014/main" id="{7672E158-8C09-85B1-254B-ECFC16C7F265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241375" y="2484953"/>
                    <a:ext cx="705413" cy="389776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FACBC2AA-8E78-3F1B-A5C6-15BFA34747B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r="16621"/>
                  <a:stretch/>
                </p:blipFill>
                <p:spPr>
                  <a:xfrm>
                    <a:off x="6144672" y="2498128"/>
                    <a:ext cx="2056237" cy="793155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6E63CF27-E83E-930F-E823-08BF789C3759}"/>
                    </a:ext>
                  </a:extLst>
                </p:cNvPr>
                <p:cNvGrpSpPr/>
                <p:nvPr/>
              </p:nvGrpSpPr>
              <p:grpSpPr>
                <a:xfrm>
                  <a:off x="3173948" y="2920382"/>
                  <a:ext cx="2092469" cy="432412"/>
                  <a:chOff x="-335912" y="85188"/>
                  <a:chExt cx="3706938" cy="882905"/>
                </a:xfrm>
              </p:grpSpPr>
              <p:pic>
                <p:nvPicPr>
                  <p:cNvPr id="54" name="Picture 53">
                    <a:extLst>
                      <a:ext uri="{FF2B5EF4-FFF2-40B4-BE49-F238E27FC236}">
                        <a16:creationId xmlns:a16="http://schemas.microsoft.com/office/drawing/2014/main" id="{B5BAEC7E-FF69-DCC7-563E-F955CDF348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-335912" y="85188"/>
                    <a:ext cx="3601524" cy="882905"/>
                  </a:xfrm>
                  <a:prstGeom prst="rect">
                    <a:avLst/>
                  </a:prstGeom>
                </p:spPr>
              </p:pic>
              <p:pic>
                <p:nvPicPr>
                  <p:cNvPr id="55" name="Picture 54">
                    <a:extLst>
                      <a:ext uri="{FF2B5EF4-FFF2-40B4-BE49-F238E27FC236}">
                        <a16:creationId xmlns:a16="http://schemas.microsoft.com/office/drawing/2014/main" id="{E0DC3957-A41A-900A-8592-856EF5A8592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2283909" y="599584"/>
                    <a:ext cx="282980" cy="355245"/>
                  </a:xfrm>
                  <a:prstGeom prst="rect">
                    <a:avLst/>
                  </a:prstGeom>
                </p:spPr>
              </p:pic>
              <p:pic>
                <p:nvPicPr>
                  <p:cNvPr id="57" name="Picture 20" descr="CCRI - Cyprus Cancer Research Institute">
                    <a:extLst>
                      <a:ext uri="{FF2B5EF4-FFF2-40B4-BE49-F238E27FC236}">
                        <a16:creationId xmlns:a16="http://schemas.microsoft.com/office/drawing/2014/main" id="{004E515D-0FF4-CBA0-F1EB-64CC1DF0FB5E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623625" y="678362"/>
                    <a:ext cx="747401" cy="268397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23421CF0-6F24-5659-A8C5-42672C17F72D}"/>
                    </a:ext>
                  </a:extLst>
                </p:cNvPr>
                <p:cNvSpPr/>
                <p:nvPr/>
              </p:nvSpPr>
              <p:spPr>
                <a:xfrm>
                  <a:off x="3361449" y="3479936"/>
                  <a:ext cx="1545835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12</a:t>
                  </a:r>
                  <a:r>
                    <a:rPr kumimoji="0" lang="en-GB" sz="11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11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Universities</a:t>
                  </a:r>
                  <a:endParaRPr kumimoji="0" lang="en-GB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34E148B3-91FB-FA69-09F2-5F38C62A079B}"/>
                    </a:ext>
                  </a:extLst>
                </p:cNvPr>
                <p:cNvSpPr/>
                <p:nvPr/>
              </p:nvSpPr>
              <p:spPr>
                <a:xfrm>
                  <a:off x="3382556" y="2520907"/>
                  <a:ext cx="1774206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9+</a:t>
                  </a:r>
                  <a:r>
                    <a:rPr kumimoji="0" lang="en-GB" sz="11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11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Research Institutes</a:t>
                  </a:r>
                  <a:endParaRPr kumimoji="0" lang="en-GB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AAE43609-E3DC-FC6F-FC9C-0D66B976AD4E}"/>
                    </a:ext>
                  </a:extLst>
                </p:cNvPr>
                <p:cNvSpPr/>
                <p:nvPr/>
              </p:nvSpPr>
              <p:spPr>
                <a:xfrm>
                  <a:off x="3417268" y="4430886"/>
                  <a:ext cx="1867101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7</a:t>
                  </a:r>
                  <a:r>
                    <a:rPr kumimoji="0" lang="en-GB" sz="11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 </a:t>
                  </a:r>
                  <a:r>
                    <a:rPr kumimoji="0" lang="en-US" sz="11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Centres of Excellence</a:t>
                  </a:r>
                  <a:endParaRPr kumimoji="0" lang="en-GB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1D6F57F5-EA11-F647-FE41-4D9986FA6C4B}"/>
                  </a:ext>
                </a:extLst>
              </p:cNvPr>
              <p:cNvSpPr/>
              <p:nvPr/>
            </p:nvSpPr>
            <p:spPr>
              <a:xfrm>
                <a:off x="997141" y="2380660"/>
                <a:ext cx="3834034" cy="3517817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  <a:prstDash val="dash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4BB5FA48-7737-4BD8-4620-5D9D92C33B36}"/>
                  </a:ext>
                </a:extLst>
              </p:cNvPr>
              <p:cNvGrpSpPr/>
              <p:nvPr/>
            </p:nvGrpSpPr>
            <p:grpSpPr>
              <a:xfrm>
                <a:off x="4604031" y="2416922"/>
                <a:ext cx="3990715" cy="3517817"/>
                <a:chOff x="6139287" y="1300454"/>
                <a:chExt cx="3990715" cy="3517817"/>
              </a:xfrm>
            </p:grpSpPr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9F9AF20C-7444-7AFA-5A33-1356BF209B8A}"/>
                    </a:ext>
                  </a:extLst>
                </p:cNvPr>
                <p:cNvSpPr/>
                <p:nvPr/>
              </p:nvSpPr>
              <p:spPr>
                <a:xfrm>
                  <a:off x="6452064" y="2684235"/>
                  <a:ext cx="3659757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GB" sz="2000" b="1" dirty="0">
                      <a:solidFill>
                        <a:srgbClr val="0070C0"/>
                      </a:solidFill>
                      <a:latin typeface="Century Gothic" panose="020B0502020202020204" pitchFamily="34" charset="0"/>
                    </a:rPr>
                    <a:t>5</a:t>
                  </a:r>
                  <a:r>
                    <a:rPr kumimoji="0" lang="en-GB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00+</a:t>
                  </a:r>
                  <a:r>
                    <a:rPr kumimoji="0" lang="en-GB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 </a:t>
                  </a:r>
                  <a:r>
                    <a:rPr kumimoji="0" lang="en-GB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Startups</a:t>
                  </a:r>
                  <a:r>
                    <a:rPr kumimoji="0" lang="el-GR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 &amp; </a:t>
                  </a:r>
                  <a:r>
                    <a:rPr kumimoji="0" lang="en-GB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Innovative SMEs</a:t>
                  </a: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85A8CE88-E4BA-0DCD-5635-CD006BB01AED}"/>
                    </a:ext>
                  </a:extLst>
                </p:cNvPr>
                <p:cNvSpPr/>
                <p:nvPr/>
              </p:nvSpPr>
              <p:spPr>
                <a:xfrm>
                  <a:off x="6577095" y="3053101"/>
                  <a:ext cx="1893485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140+</a:t>
                  </a:r>
                  <a:r>
                    <a:rPr kumimoji="0" lang="en-GB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 </a:t>
                  </a:r>
                  <a:r>
                    <a:rPr kumimoji="0" lang="en-GB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Tech Cos</a:t>
                  </a: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5387121D-0A58-8163-5286-2A7FA39EA5FA}"/>
                    </a:ext>
                  </a:extLst>
                </p:cNvPr>
                <p:cNvSpPr/>
                <p:nvPr/>
              </p:nvSpPr>
              <p:spPr>
                <a:xfrm>
                  <a:off x="6743357" y="3416404"/>
                  <a:ext cx="3386645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15+</a:t>
                  </a:r>
                  <a:r>
                    <a:rPr kumimoji="0" lang="en-GB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 Support Structures </a:t>
                  </a: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36F8C923-D291-0D69-349F-6E0BA335929C}"/>
                    </a:ext>
                  </a:extLst>
                </p:cNvPr>
                <p:cNvSpPr/>
                <p:nvPr/>
              </p:nvSpPr>
              <p:spPr>
                <a:xfrm>
                  <a:off x="6226942" y="2272483"/>
                  <a:ext cx="3659757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900+</a:t>
                  </a:r>
                  <a:r>
                    <a:rPr kumimoji="0" lang="en-GB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 </a:t>
                  </a:r>
                  <a:r>
                    <a:rPr kumimoji="0" lang="en-GB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Large &amp; Medium Cos</a:t>
                  </a: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996A790E-2E61-5F79-9D32-6178665B7E87}"/>
                    </a:ext>
                  </a:extLst>
                </p:cNvPr>
                <p:cNvSpPr/>
                <p:nvPr/>
              </p:nvSpPr>
              <p:spPr>
                <a:xfrm>
                  <a:off x="6407405" y="1860732"/>
                  <a:ext cx="2499664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4500+</a:t>
                  </a:r>
                  <a:r>
                    <a:rPr kumimoji="0" lang="en-GB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 </a:t>
                  </a:r>
                  <a:r>
                    <a:rPr kumimoji="0" lang="en-GB" sz="1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Small Cos</a:t>
                  </a:r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3AB0E775-24E1-B0D6-C9D5-2821C061AB05}"/>
                    </a:ext>
                  </a:extLst>
                </p:cNvPr>
                <p:cNvSpPr/>
                <p:nvPr/>
              </p:nvSpPr>
              <p:spPr>
                <a:xfrm>
                  <a:off x="6768117" y="3776957"/>
                  <a:ext cx="3078768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entury Gothic" panose="020B0502020202020204" pitchFamily="34" charset="0"/>
                      <a:ea typeface="+mn-ea"/>
                      <a:cs typeface="+mn-cs"/>
                    </a:rPr>
                    <a:t>Business Angels, VC, Banks</a:t>
                  </a:r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F8D8EC6C-B3B9-1E24-EFA8-881B7F5737FE}"/>
                    </a:ext>
                  </a:extLst>
                </p:cNvPr>
                <p:cNvSpPr/>
                <p:nvPr/>
              </p:nvSpPr>
              <p:spPr>
                <a:xfrm>
                  <a:off x="6139287" y="1300454"/>
                  <a:ext cx="3834034" cy="3517817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  <a:prstDash val="dashDot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553A3DEE-CDA8-CCAB-E418-EB60AE9C81DF}"/>
                  </a:ext>
                </a:extLst>
              </p:cNvPr>
              <p:cNvSpPr/>
              <p:nvPr/>
            </p:nvSpPr>
            <p:spPr>
              <a:xfrm>
                <a:off x="1798430" y="1875739"/>
                <a:ext cx="249966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400" b="1" dirty="0">
                    <a:solidFill>
                      <a:srgbClr val="0070C0"/>
                    </a:solidFill>
                    <a:latin typeface="Century Gothic" panose="020B0502020202020204" pitchFamily="34" charset="0"/>
                  </a:rPr>
                  <a:t>3</a:t>
                </a:r>
                <a:r>
                  <a:rPr kumimoji="0" lang="en-GB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500</a:t>
                </a:r>
                <a:r>
                  <a:rPr kumimoji="0" lang="en-GB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 </a:t>
                </a: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Researchers</a:t>
                </a:r>
                <a:endPara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BB39DBB1-CE1C-1783-5F37-960A6D3117AC}"/>
                  </a:ext>
                </a:extLst>
              </p:cNvPr>
              <p:cNvSpPr/>
              <p:nvPr/>
            </p:nvSpPr>
            <p:spPr>
              <a:xfrm>
                <a:off x="5496854" y="1841506"/>
                <a:ext cx="249966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4000</a:t>
                </a:r>
                <a:r>
                  <a:rPr kumimoji="0" lang="en-GB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 </a:t>
                </a:r>
                <a:r>
                  <a:rPr kumimoji="0" lang="en-GB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 panose="020B0502020202020204" pitchFamily="34" charset="0"/>
                    <a:ea typeface="+mn-ea"/>
                    <a:cs typeface="+mn-cs"/>
                  </a:rPr>
                  <a:t>Entrepreneurs</a:t>
                </a:r>
              </a:p>
            </p:txBody>
          </p:sp>
        </p:grpSp>
        <p:pic>
          <p:nvPicPr>
            <p:cNvPr id="2050" name="Picture 2" descr="University of Limassol">
              <a:extLst>
                <a:ext uri="{FF2B5EF4-FFF2-40B4-BE49-F238E27FC236}">
                  <a16:creationId xmlns:a16="http://schemas.microsoft.com/office/drawing/2014/main" id="{9F54AC3E-BAAB-F3C2-8B0C-D8C0304771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2425" y="4249548"/>
              <a:ext cx="292616" cy="292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الوكالة الوطنية للإعلام - The American University of Beirut brings its  legacy of excellence to the European Union">
              <a:extLst>
                <a:ext uri="{FF2B5EF4-FFF2-40B4-BE49-F238E27FC236}">
                  <a16:creationId xmlns:a16="http://schemas.microsoft.com/office/drawing/2014/main" id="{554323AA-01A8-0CBE-0733-B87FB66ECA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6275" y="4279603"/>
              <a:ext cx="496395" cy="289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News">
            <a:extLst>
              <a:ext uri="{FF2B5EF4-FFF2-40B4-BE49-F238E27FC236}">
                <a16:creationId xmlns:a16="http://schemas.microsoft.com/office/drawing/2014/main" id="{974958FB-AC11-D492-8B3D-EEC6355C3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442" y="5007659"/>
            <a:ext cx="680579" cy="21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 descr="Cyprus Flag, HD Png Download , Transparent Png Image - PNGitem">
            <a:extLst>
              <a:ext uri="{FF2B5EF4-FFF2-40B4-BE49-F238E27FC236}">
                <a16:creationId xmlns:a16="http://schemas.microsoft.com/office/drawing/2014/main" id="{708BD963-4AC7-C916-A226-644F310F06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1" t="14117" r="15070" b="21403"/>
          <a:stretch/>
        </p:blipFill>
        <p:spPr bwMode="auto">
          <a:xfrm>
            <a:off x="11591891" y="0"/>
            <a:ext cx="648636" cy="4668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E8CC65D7-10E4-E82E-592D-20302B803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667" y="1815760"/>
            <a:ext cx="247650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8FA39AAD-A267-4452-46DA-A8D1DF5E089E}"/>
              </a:ext>
            </a:extLst>
          </p:cNvPr>
          <p:cNvSpPr txBox="1">
            <a:spLocks/>
          </p:cNvSpPr>
          <p:nvPr/>
        </p:nvSpPr>
        <p:spPr>
          <a:xfrm>
            <a:off x="356679" y="3545453"/>
            <a:ext cx="4078825" cy="20320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0070C0"/>
              </a:buClr>
              <a:buFont typeface="Calibri" panose="020F0502020204030204" pitchFamily="34" charset="0"/>
              <a:buChar char="→"/>
              <a:defRPr sz="2800" kern="120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Char char="˃"/>
              <a:defRPr sz="2400" kern="1200">
                <a:solidFill>
                  <a:srgbClr val="203864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/>
              <a:buChar char="•"/>
              <a:defRPr sz="2400" b="0" kern="1200">
                <a:solidFill>
                  <a:srgbClr val="32579A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spcAft>
                <a:spcPts val="600"/>
              </a:spcAft>
              <a:buFont typeface="Calibri" panose="020F0502020204030204" pitchFamily="34" charset="0"/>
              <a:buNone/>
            </a:pPr>
            <a:r>
              <a:rPr lang="en-GB" sz="1600" b="1" dirty="0">
                <a:solidFill>
                  <a:srgbClr val="262626"/>
                </a:solidFill>
                <a:latin typeface="Verdana" panose="020B0604030504040204" pitchFamily="34" charset="0"/>
              </a:rPr>
              <a:t>Total population in the Republic of Cyprus: </a:t>
            </a:r>
            <a:r>
              <a:rPr lang="en-GB" sz="1600" dirty="0">
                <a:solidFill>
                  <a:srgbClr val="262626"/>
                </a:solidFill>
                <a:latin typeface="Verdana" panose="020B0604030504040204" pitchFamily="34" charset="0"/>
              </a:rPr>
              <a:t>918.000 (October 2021)</a:t>
            </a:r>
          </a:p>
          <a:p>
            <a:pPr marL="0" indent="0">
              <a:lnSpc>
                <a:spcPct val="170000"/>
              </a:lnSpc>
              <a:spcAft>
                <a:spcPts val="600"/>
              </a:spcAft>
              <a:buFont typeface="Calibri" panose="020F0502020204030204" pitchFamily="34" charset="0"/>
              <a:buNone/>
            </a:pPr>
            <a:r>
              <a:rPr lang="en-GB" sz="1600" b="1" dirty="0">
                <a:solidFill>
                  <a:srgbClr val="262626"/>
                </a:solidFill>
                <a:latin typeface="Verdana" panose="020B0604030504040204" pitchFamily="34" charset="0"/>
              </a:rPr>
              <a:t>– Greek Cypriots </a:t>
            </a:r>
            <a:r>
              <a:rPr lang="en-GB" sz="1600" dirty="0">
                <a:solidFill>
                  <a:srgbClr val="262626"/>
                </a:solidFill>
                <a:latin typeface="Verdana" panose="020B0604030504040204" pitchFamily="34" charset="0"/>
              </a:rPr>
              <a:t>(690.900)</a:t>
            </a:r>
            <a:br>
              <a:rPr lang="en-GB" sz="1600" b="1" dirty="0">
                <a:solidFill>
                  <a:srgbClr val="262626"/>
                </a:solidFill>
                <a:latin typeface="Verdana" panose="020B0604030504040204" pitchFamily="34" charset="0"/>
              </a:rPr>
            </a:br>
            <a:r>
              <a:rPr lang="en-GB" sz="1600" b="1" dirty="0">
                <a:solidFill>
                  <a:srgbClr val="262626"/>
                </a:solidFill>
                <a:latin typeface="Verdana" panose="020B0604030504040204" pitchFamily="34" charset="0"/>
              </a:rPr>
              <a:t>– Turkish Cypriots </a:t>
            </a:r>
            <a:r>
              <a:rPr lang="en-GB" sz="1600" dirty="0">
                <a:solidFill>
                  <a:srgbClr val="262626"/>
                </a:solidFill>
                <a:latin typeface="Verdana" panose="020B0604030504040204" pitchFamily="34" charset="0"/>
              </a:rPr>
              <a:t>(1,128 in 2011)</a:t>
            </a:r>
            <a:br>
              <a:rPr lang="en-GB" sz="1600" dirty="0"/>
            </a:br>
            <a:r>
              <a:rPr lang="en-GB" sz="1600" b="1" dirty="0">
                <a:solidFill>
                  <a:srgbClr val="262626"/>
                </a:solidFill>
                <a:latin typeface="Verdana" panose="020B0604030504040204" pitchFamily="34" charset="0"/>
              </a:rPr>
              <a:t>– Foreign residents </a:t>
            </a:r>
            <a:r>
              <a:rPr lang="en-GB" sz="1600" dirty="0">
                <a:solidFill>
                  <a:srgbClr val="262626"/>
                </a:solidFill>
                <a:latin typeface="Verdana" panose="020B0604030504040204" pitchFamily="34" charset="0"/>
              </a:rPr>
              <a:t>(193.300)</a:t>
            </a:r>
            <a:endParaRPr lang="en-GB" sz="1600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2CF538-65BF-C5B8-1980-BEA9B00EE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5283" y="1045306"/>
            <a:ext cx="9877245" cy="680276"/>
          </a:xfrm>
        </p:spPr>
        <p:txBody>
          <a:bodyPr>
            <a:normAutofit fontScale="90000"/>
          </a:bodyPr>
          <a:lstStyle/>
          <a:p>
            <a:r>
              <a:rPr lang="en-GB" dirty="0"/>
              <a:t>Cyprus Research and Innovation Ecosystem </a:t>
            </a:r>
          </a:p>
        </p:txBody>
      </p:sp>
    </p:spTree>
    <p:extLst>
      <p:ext uri="{BB962C8B-B14F-4D97-AF65-F5344CB8AC3E}">
        <p14:creationId xmlns:p14="http://schemas.microsoft.com/office/powerpoint/2010/main" val="330552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Title 3">
            <a:extLst>
              <a:ext uri="{FF2B5EF4-FFF2-40B4-BE49-F238E27FC236}">
                <a16:creationId xmlns:a16="http://schemas.microsoft.com/office/drawing/2014/main" id="{A35A4ACB-12FA-C25F-CA6E-C379E7E07A0A}"/>
              </a:ext>
            </a:extLst>
          </p:cNvPr>
          <p:cNvSpPr txBox="1">
            <a:spLocks/>
          </p:cNvSpPr>
          <p:nvPr/>
        </p:nvSpPr>
        <p:spPr>
          <a:xfrm>
            <a:off x="3048000" y="399389"/>
            <a:ext cx="10441984" cy="7525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100" dirty="0">
                <a:solidFill>
                  <a:srgbClr val="1B3B51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Centers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200" kern="100" dirty="0">
                <a:solidFill>
                  <a:srgbClr val="1B3B51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of Excellence Thematic Areas</a:t>
            </a:r>
            <a:endParaRPr lang="en-CY" sz="3200" kern="100" dirty="0">
              <a:solidFill>
                <a:srgbClr val="1B3B51"/>
              </a:solidFill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041" name="Group 1040">
            <a:extLst>
              <a:ext uri="{FF2B5EF4-FFF2-40B4-BE49-F238E27FC236}">
                <a16:creationId xmlns:a16="http://schemas.microsoft.com/office/drawing/2014/main" id="{8CC5E08E-4E88-1A32-14F3-AA740D34DC1A}"/>
              </a:ext>
            </a:extLst>
          </p:cNvPr>
          <p:cNvGrpSpPr/>
          <p:nvPr/>
        </p:nvGrpSpPr>
        <p:grpSpPr>
          <a:xfrm>
            <a:off x="1140519" y="1799318"/>
            <a:ext cx="9839582" cy="4597584"/>
            <a:chOff x="264626" y="1354351"/>
            <a:chExt cx="12115580" cy="5957382"/>
          </a:xfrm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4B8CDE6-5082-1BBE-FF9D-6813231854AF}"/>
                </a:ext>
              </a:extLst>
            </p:cNvPr>
            <p:cNvSpPr/>
            <p:nvPr/>
          </p:nvSpPr>
          <p:spPr>
            <a:xfrm>
              <a:off x="4657100" y="1633706"/>
              <a:ext cx="1388552" cy="2130963"/>
            </a:xfrm>
            <a:custGeom>
              <a:avLst/>
              <a:gdLst>
                <a:gd name="connsiteX0" fmla="*/ 737842 w 1558863"/>
                <a:gd name="connsiteY0" fmla="*/ 984 h 2392333"/>
                <a:gd name="connsiteX1" fmla="*/ 1477069 w 1558863"/>
                <a:gd name="connsiteY1" fmla="*/ 438904 h 2392333"/>
                <a:gd name="connsiteX2" fmla="*/ 1553851 w 1558863"/>
                <a:gd name="connsiteY2" fmla="*/ 737842 h 2392333"/>
                <a:gd name="connsiteX3" fmla="*/ 1552623 w 1558863"/>
                <a:gd name="connsiteY3" fmla="*/ 764158 h 2392333"/>
                <a:gd name="connsiteX4" fmla="*/ 1555507 w 1558863"/>
                <a:gd name="connsiteY4" fmla="*/ 762762 h 2392333"/>
                <a:gd name="connsiteX5" fmla="*/ 1558863 w 1558863"/>
                <a:gd name="connsiteY5" fmla="*/ 2392333 h 2392333"/>
                <a:gd name="connsiteX6" fmla="*/ 283028 w 1558863"/>
                <a:gd name="connsiteY6" fmla="*/ 1378427 h 2392333"/>
                <a:gd name="connsiteX7" fmla="*/ 285911 w 1558863"/>
                <a:gd name="connsiteY7" fmla="*/ 1377033 h 2392333"/>
                <a:gd name="connsiteX8" fmla="*/ 264514 w 1558863"/>
                <a:gd name="connsiteY8" fmla="*/ 1361664 h 2392333"/>
                <a:gd name="connsiteX9" fmla="*/ 77767 w 1558863"/>
                <a:gd name="connsiteY9" fmla="*/ 1115930 h 2392333"/>
                <a:gd name="connsiteX10" fmla="*/ 438905 w 1558863"/>
                <a:gd name="connsiteY10" fmla="*/ 77766 h 2392333"/>
                <a:gd name="connsiteX11" fmla="*/ 737842 w 1558863"/>
                <a:gd name="connsiteY11" fmla="*/ 984 h 2392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8863" h="2392333">
                  <a:moveTo>
                    <a:pt x="737842" y="984"/>
                  </a:moveTo>
                  <a:cubicBezTo>
                    <a:pt x="1040347" y="-14301"/>
                    <a:pt x="1336852" y="149099"/>
                    <a:pt x="1477069" y="438904"/>
                  </a:cubicBezTo>
                  <a:cubicBezTo>
                    <a:pt x="1523808" y="535506"/>
                    <a:pt x="1548757" y="637007"/>
                    <a:pt x="1553851" y="737842"/>
                  </a:cubicBezTo>
                  <a:lnTo>
                    <a:pt x="1552623" y="764158"/>
                  </a:lnTo>
                  <a:lnTo>
                    <a:pt x="1555507" y="762762"/>
                  </a:lnTo>
                  <a:lnTo>
                    <a:pt x="1558863" y="2392333"/>
                  </a:lnTo>
                  <a:lnTo>
                    <a:pt x="283028" y="1378427"/>
                  </a:lnTo>
                  <a:lnTo>
                    <a:pt x="285911" y="1377033"/>
                  </a:lnTo>
                  <a:lnTo>
                    <a:pt x="264514" y="1361664"/>
                  </a:lnTo>
                  <a:cubicBezTo>
                    <a:pt x="188610" y="1295088"/>
                    <a:pt x="124506" y="1212532"/>
                    <a:pt x="77767" y="1115930"/>
                  </a:cubicBezTo>
                  <a:cubicBezTo>
                    <a:pt x="-109189" y="729523"/>
                    <a:pt x="52498" y="264722"/>
                    <a:pt x="438905" y="77766"/>
                  </a:cubicBezTo>
                  <a:cubicBezTo>
                    <a:pt x="535506" y="31027"/>
                    <a:pt x="637008" y="6079"/>
                    <a:pt x="737842" y="98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5F7C6FA5-C854-359A-FADB-492048B0EF5F}"/>
                </a:ext>
              </a:extLst>
            </p:cNvPr>
            <p:cNvSpPr/>
            <p:nvPr/>
          </p:nvSpPr>
          <p:spPr>
            <a:xfrm>
              <a:off x="4849997" y="1826601"/>
              <a:ext cx="999173" cy="999175"/>
            </a:xfrm>
            <a:custGeom>
              <a:avLst/>
              <a:gdLst>
                <a:gd name="connsiteX0" fmla="*/ 532312 w 1121726"/>
                <a:gd name="connsiteY0" fmla="*/ 711 h 1121727"/>
                <a:gd name="connsiteX1" fmla="*/ 1065622 w 1121726"/>
                <a:gd name="connsiteY1" fmla="*/ 316646 h 1121727"/>
                <a:gd name="connsiteX2" fmla="*/ 805081 w 1121726"/>
                <a:gd name="connsiteY2" fmla="*/ 1065623 h 1121727"/>
                <a:gd name="connsiteX3" fmla="*/ 56105 w 1121726"/>
                <a:gd name="connsiteY3" fmla="*/ 805082 h 1121727"/>
                <a:gd name="connsiteX4" fmla="*/ 316645 w 1121726"/>
                <a:gd name="connsiteY4" fmla="*/ 56105 h 1121727"/>
                <a:gd name="connsiteX5" fmla="*/ 532312 w 1121726"/>
                <a:gd name="connsiteY5" fmla="*/ 711 h 112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1726" h="1121727">
                  <a:moveTo>
                    <a:pt x="532312" y="711"/>
                  </a:moveTo>
                  <a:cubicBezTo>
                    <a:pt x="750552" y="-10316"/>
                    <a:pt x="964464" y="107568"/>
                    <a:pt x="1065622" y="316646"/>
                  </a:cubicBezTo>
                  <a:cubicBezTo>
                    <a:pt x="1200500" y="595416"/>
                    <a:pt x="1083852" y="930745"/>
                    <a:pt x="805081" y="1065623"/>
                  </a:cubicBezTo>
                  <a:cubicBezTo>
                    <a:pt x="526311" y="1200500"/>
                    <a:pt x="190982" y="1083852"/>
                    <a:pt x="56105" y="805082"/>
                  </a:cubicBezTo>
                  <a:cubicBezTo>
                    <a:pt x="-78773" y="526312"/>
                    <a:pt x="37875" y="190983"/>
                    <a:pt x="316645" y="56105"/>
                  </a:cubicBezTo>
                  <a:cubicBezTo>
                    <a:pt x="386338" y="22386"/>
                    <a:pt x="459565" y="4387"/>
                    <a:pt x="532312" y="711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</a:gradFill>
            <a:ln/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9C32F7A1-F179-9D60-28A5-BB231C12A917}"/>
                </a:ext>
              </a:extLst>
            </p:cNvPr>
            <p:cNvGrpSpPr/>
            <p:nvPr/>
          </p:nvGrpSpPr>
          <p:grpSpPr>
            <a:xfrm>
              <a:off x="3654281" y="2847802"/>
              <a:ext cx="2251049" cy="1384951"/>
              <a:chOff x="3627120" y="2252430"/>
              <a:chExt cx="2251049" cy="1384951"/>
            </a:xfrm>
            <a:solidFill>
              <a:srgbClr val="7FA7B3"/>
            </a:solidFill>
          </p:grpSpPr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1BA0E02-A444-B018-812A-D19BDA0B38B9}"/>
                  </a:ext>
                </a:extLst>
              </p:cNvPr>
              <p:cNvSpPr/>
              <p:nvPr/>
            </p:nvSpPr>
            <p:spPr>
              <a:xfrm>
                <a:off x="3627120" y="2252430"/>
                <a:ext cx="2251049" cy="1384951"/>
              </a:xfrm>
              <a:custGeom>
                <a:avLst/>
                <a:gdLst>
                  <a:gd name="connsiteX0" fmla="*/ 792860 w 2527148"/>
                  <a:gd name="connsiteY0" fmla="*/ 169 h 1554819"/>
                  <a:gd name="connsiteX1" fmla="*/ 949119 w 2527148"/>
                  <a:gd name="connsiteY1" fmla="*/ 19374 h 1554819"/>
                  <a:gd name="connsiteX2" fmla="*/ 1230687 w 2527148"/>
                  <a:gd name="connsiteY2" fmla="*/ 145782 h 1554819"/>
                  <a:gd name="connsiteX3" fmla="*/ 1250492 w 2527148"/>
                  <a:gd name="connsiteY3" fmla="*/ 163154 h 1554819"/>
                  <a:gd name="connsiteX4" fmla="*/ 1251200 w 2527148"/>
                  <a:gd name="connsiteY4" fmla="*/ 160029 h 1554819"/>
                  <a:gd name="connsiteX5" fmla="*/ 2527148 w 2527148"/>
                  <a:gd name="connsiteY5" fmla="*/ 1173671 h 1554819"/>
                  <a:gd name="connsiteX6" fmla="*/ 938904 w 2527148"/>
                  <a:gd name="connsiteY6" fmla="*/ 1538695 h 1554819"/>
                  <a:gd name="connsiteX7" fmla="*/ 939612 w 2527148"/>
                  <a:gd name="connsiteY7" fmla="*/ 1535571 h 1554819"/>
                  <a:gd name="connsiteX8" fmla="*/ 914254 w 2527148"/>
                  <a:gd name="connsiteY8" fmla="*/ 1542713 h 1554819"/>
                  <a:gd name="connsiteX9" fmla="*/ 605699 w 2527148"/>
                  <a:gd name="connsiteY9" fmla="*/ 1535446 h 1554819"/>
                  <a:gd name="connsiteX10" fmla="*/ 19373 w 2527148"/>
                  <a:gd name="connsiteY10" fmla="*/ 605700 h 1554819"/>
                  <a:gd name="connsiteX11" fmla="*/ 792860 w 2527148"/>
                  <a:gd name="connsiteY11" fmla="*/ 169 h 1554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27148" h="1554819">
                    <a:moveTo>
                      <a:pt x="792860" y="169"/>
                    </a:moveTo>
                    <a:cubicBezTo>
                      <a:pt x="844493" y="1250"/>
                      <a:pt x="896787" y="7520"/>
                      <a:pt x="949119" y="19374"/>
                    </a:cubicBezTo>
                    <a:cubicBezTo>
                      <a:pt x="1053782" y="43083"/>
                      <a:pt x="1148686" y="86880"/>
                      <a:pt x="1230687" y="145782"/>
                    </a:cubicBezTo>
                    <a:lnTo>
                      <a:pt x="1250492" y="163154"/>
                    </a:lnTo>
                    <a:lnTo>
                      <a:pt x="1251200" y="160029"/>
                    </a:lnTo>
                    <a:lnTo>
                      <a:pt x="2527148" y="1173671"/>
                    </a:lnTo>
                    <a:lnTo>
                      <a:pt x="938904" y="1538695"/>
                    </a:lnTo>
                    <a:lnTo>
                      <a:pt x="939612" y="1535571"/>
                    </a:lnTo>
                    <a:lnTo>
                      <a:pt x="914254" y="1542713"/>
                    </a:lnTo>
                    <a:cubicBezTo>
                      <a:pt x="814875" y="1560528"/>
                      <a:pt x="710361" y="1559154"/>
                      <a:pt x="605699" y="1535446"/>
                    </a:cubicBezTo>
                    <a:cubicBezTo>
                      <a:pt x="187047" y="1440613"/>
                      <a:pt x="-75459" y="1024352"/>
                      <a:pt x="19373" y="605700"/>
                    </a:cubicBezTo>
                    <a:cubicBezTo>
                      <a:pt x="102352" y="239380"/>
                      <a:pt x="431424" y="-7392"/>
                      <a:pt x="792860" y="169"/>
                    </a:cubicBezTo>
                    <a:close/>
                  </a:path>
                </a:pathLst>
              </a:custGeom>
              <a:solidFill>
                <a:srgbClr val="C0504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9362770-610D-FFDB-0D80-2F26ED88C61B}"/>
                  </a:ext>
                </a:extLst>
              </p:cNvPr>
              <p:cNvSpPr/>
              <p:nvPr/>
            </p:nvSpPr>
            <p:spPr>
              <a:xfrm>
                <a:off x="3820013" y="2445323"/>
                <a:ext cx="999164" cy="999164"/>
              </a:xfrm>
              <a:custGeom>
                <a:avLst/>
                <a:gdLst>
                  <a:gd name="connsiteX0" fmla="*/ 572006 w 1121715"/>
                  <a:gd name="connsiteY0" fmla="*/ 122 h 1121714"/>
                  <a:gd name="connsiteX1" fmla="*/ 684738 w 1121715"/>
                  <a:gd name="connsiteY1" fmla="*/ 13977 h 1121714"/>
                  <a:gd name="connsiteX2" fmla="*/ 1107738 w 1121715"/>
                  <a:gd name="connsiteY2" fmla="*/ 684736 h 1121714"/>
                  <a:gd name="connsiteX3" fmla="*/ 436979 w 1121715"/>
                  <a:gd name="connsiteY3" fmla="*/ 1107737 h 1121714"/>
                  <a:gd name="connsiteX4" fmla="*/ 13978 w 1121715"/>
                  <a:gd name="connsiteY4" fmla="*/ 436978 h 1121714"/>
                  <a:gd name="connsiteX5" fmla="*/ 572006 w 1121715"/>
                  <a:gd name="connsiteY5" fmla="*/ 122 h 112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1715" h="1121714">
                    <a:moveTo>
                      <a:pt x="572006" y="122"/>
                    </a:moveTo>
                    <a:cubicBezTo>
                      <a:pt x="609256" y="901"/>
                      <a:pt x="646984" y="5425"/>
                      <a:pt x="684738" y="13977"/>
                    </a:cubicBezTo>
                    <a:cubicBezTo>
                      <a:pt x="986771" y="82394"/>
                      <a:pt x="1176155" y="382703"/>
                      <a:pt x="1107738" y="684736"/>
                    </a:cubicBezTo>
                    <a:cubicBezTo>
                      <a:pt x="1039322" y="986770"/>
                      <a:pt x="739012" y="1176154"/>
                      <a:pt x="436979" y="1107737"/>
                    </a:cubicBezTo>
                    <a:cubicBezTo>
                      <a:pt x="134946" y="1039321"/>
                      <a:pt x="-54438" y="739011"/>
                      <a:pt x="13978" y="436978"/>
                    </a:cubicBezTo>
                    <a:cubicBezTo>
                      <a:pt x="73843" y="172699"/>
                      <a:pt x="311250" y="-5333"/>
                      <a:pt x="572006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/>
              <a:effectLst>
                <a:outerShdw blurRad="165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E3FFE785-F1C3-0608-3606-A89D5E62654B}"/>
                </a:ext>
              </a:extLst>
            </p:cNvPr>
            <p:cNvGrpSpPr/>
            <p:nvPr/>
          </p:nvGrpSpPr>
          <p:grpSpPr>
            <a:xfrm>
              <a:off x="6216321" y="1630981"/>
              <a:ext cx="1385609" cy="2133688"/>
              <a:chOff x="6189160" y="1035609"/>
              <a:chExt cx="1385609" cy="2133688"/>
            </a:xfrm>
            <a:solidFill>
              <a:schemeClr val="bg2">
                <a:lumMod val="90000"/>
              </a:schemeClr>
            </a:solidFill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AC2B5F1-6AB7-ABFD-6888-6446C1DBDE81}"/>
                  </a:ext>
                </a:extLst>
              </p:cNvPr>
              <p:cNvSpPr/>
              <p:nvPr/>
            </p:nvSpPr>
            <p:spPr>
              <a:xfrm>
                <a:off x="6189160" y="1035609"/>
                <a:ext cx="1385609" cy="2133688"/>
              </a:xfrm>
              <a:custGeom>
                <a:avLst/>
                <a:gdLst>
                  <a:gd name="connsiteX0" fmla="*/ 814742 w 1555558"/>
                  <a:gd name="connsiteY0" fmla="*/ 841 h 2395392"/>
                  <a:gd name="connsiteX1" fmla="*/ 1113971 w 1555558"/>
                  <a:gd name="connsiteY1" fmla="*/ 76479 h 2395392"/>
                  <a:gd name="connsiteX2" fmla="*/ 1479079 w 1555558"/>
                  <a:gd name="connsiteY2" fmla="*/ 1113253 h 2395392"/>
                  <a:gd name="connsiteX3" fmla="*/ 1293275 w 1555558"/>
                  <a:gd name="connsiteY3" fmla="*/ 1359699 h 2395392"/>
                  <a:gd name="connsiteX4" fmla="*/ 1271936 w 1555558"/>
                  <a:gd name="connsiteY4" fmla="*/ 1375150 h 2395392"/>
                  <a:gd name="connsiteX5" fmla="*/ 1274826 w 1555558"/>
                  <a:gd name="connsiteY5" fmla="*/ 1376535 h 2395392"/>
                  <a:gd name="connsiteX6" fmla="*/ 3038 w 1555558"/>
                  <a:gd name="connsiteY6" fmla="*/ 2395392 h 2395392"/>
                  <a:gd name="connsiteX7" fmla="*/ 0 w 1555558"/>
                  <a:gd name="connsiteY7" fmla="*/ 765744 h 2395392"/>
                  <a:gd name="connsiteX8" fmla="*/ 2888 w 1555558"/>
                  <a:gd name="connsiteY8" fmla="*/ 767128 h 2395392"/>
                  <a:gd name="connsiteX9" fmla="*/ 1559 w 1555558"/>
                  <a:gd name="connsiteY9" fmla="*/ 740817 h 2395392"/>
                  <a:gd name="connsiteX10" fmla="*/ 77197 w 1555558"/>
                  <a:gd name="connsiteY10" fmla="*/ 441587 h 2395392"/>
                  <a:gd name="connsiteX11" fmla="*/ 814742 w 1555558"/>
                  <a:gd name="connsiteY11" fmla="*/ 841 h 2395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55558" h="2395392">
                    <a:moveTo>
                      <a:pt x="814742" y="841"/>
                    </a:moveTo>
                    <a:cubicBezTo>
                      <a:pt x="915595" y="5550"/>
                      <a:pt x="1017191" y="30110"/>
                      <a:pt x="1113971" y="76479"/>
                    </a:cubicBezTo>
                    <a:cubicBezTo>
                      <a:pt x="1501090" y="261954"/>
                      <a:pt x="1664555" y="726133"/>
                      <a:pt x="1479079" y="1113253"/>
                    </a:cubicBezTo>
                    <a:cubicBezTo>
                      <a:pt x="1432710" y="1210033"/>
                      <a:pt x="1368923" y="1292834"/>
                      <a:pt x="1293275" y="1359699"/>
                    </a:cubicBezTo>
                    <a:lnTo>
                      <a:pt x="1271936" y="1375150"/>
                    </a:lnTo>
                    <a:lnTo>
                      <a:pt x="1274826" y="1376535"/>
                    </a:lnTo>
                    <a:lnTo>
                      <a:pt x="3038" y="2395392"/>
                    </a:lnTo>
                    <a:lnTo>
                      <a:pt x="0" y="765744"/>
                    </a:lnTo>
                    <a:lnTo>
                      <a:pt x="2888" y="767128"/>
                    </a:lnTo>
                    <a:lnTo>
                      <a:pt x="1559" y="740817"/>
                    </a:lnTo>
                    <a:cubicBezTo>
                      <a:pt x="6268" y="639963"/>
                      <a:pt x="30828" y="538367"/>
                      <a:pt x="77197" y="441587"/>
                    </a:cubicBezTo>
                    <a:cubicBezTo>
                      <a:pt x="216303" y="151248"/>
                      <a:pt x="512181" y="-13286"/>
                      <a:pt x="814742" y="8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8E313688-9138-F450-D812-3D28F1689D8D}"/>
                  </a:ext>
                </a:extLst>
              </p:cNvPr>
              <p:cNvSpPr/>
              <p:nvPr/>
            </p:nvSpPr>
            <p:spPr>
              <a:xfrm>
                <a:off x="6382696" y="1228505"/>
                <a:ext cx="999177" cy="999178"/>
              </a:xfrm>
              <a:custGeom>
                <a:avLst/>
                <a:gdLst>
                  <a:gd name="connsiteX0" fmla="*/ 587272 w 1121729"/>
                  <a:gd name="connsiteY0" fmla="*/ 607 h 1121730"/>
                  <a:gd name="connsiteX1" fmla="*/ 803149 w 1121729"/>
                  <a:gd name="connsiteY1" fmla="*/ 55176 h 1121730"/>
                  <a:gd name="connsiteX2" fmla="*/ 1066555 w 1121729"/>
                  <a:gd name="connsiteY2" fmla="*/ 803150 h 1121730"/>
                  <a:gd name="connsiteX3" fmla="*/ 318581 w 1121729"/>
                  <a:gd name="connsiteY3" fmla="*/ 1066555 h 1121730"/>
                  <a:gd name="connsiteX4" fmla="*/ 55175 w 1121729"/>
                  <a:gd name="connsiteY4" fmla="*/ 318581 h 1121730"/>
                  <a:gd name="connsiteX5" fmla="*/ 587272 w 1121729"/>
                  <a:gd name="connsiteY5" fmla="*/ 607 h 1121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1729" h="1121730">
                    <a:moveTo>
                      <a:pt x="587272" y="607"/>
                    </a:moveTo>
                    <a:cubicBezTo>
                      <a:pt x="660033" y="4004"/>
                      <a:pt x="733328" y="21723"/>
                      <a:pt x="803149" y="55176"/>
                    </a:cubicBezTo>
                    <a:cubicBezTo>
                      <a:pt x="1082434" y="188985"/>
                      <a:pt x="1200364" y="523865"/>
                      <a:pt x="1066555" y="803150"/>
                    </a:cubicBezTo>
                    <a:cubicBezTo>
                      <a:pt x="932745" y="1082434"/>
                      <a:pt x="597865" y="1200365"/>
                      <a:pt x="318581" y="1066555"/>
                    </a:cubicBezTo>
                    <a:cubicBezTo>
                      <a:pt x="39296" y="932745"/>
                      <a:pt x="-78634" y="597865"/>
                      <a:pt x="55175" y="318581"/>
                    </a:cubicBezTo>
                    <a:cubicBezTo>
                      <a:pt x="155533" y="109118"/>
                      <a:pt x="368992" y="-9584"/>
                      <a:pt x="587272" y="607"/>
                    </a:cubicBezTo>
                    <a:close/>
                  </a:path>
                </a:pathLst>
              </a:custGeom>
              <a:solidFill>
                <a:schemeClr val="bg1"/>
              </a:solidFill>
              <a:ln/>
              <a:effectLst>
                <a:outerShdw blurRad="165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774826B9-F16F-36B3-2910-0B4FBA1BB5A6}"/>
                </a:ext>
              </a:extLst>
            </p:cNvPr>
            <p:cNvGrpSpPr/>
            <p:nvPr/>
          </p:nvGrpSpPr>
          <p:grpSpPr>
            <a:xfrm>
              <a:off x="6343077" y="2843976"/>
              <a:ext cx="2248964" cy="1384957"/>
              <a:chOff x="6315916" y="2248604"/>
              <a:chExt cx="2248964" cy="1384957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97DAEC44-7E2A-0AC8-DCB1-485409817203}"/>
                  </a:ext>
                </a:extLst>
              </p:cNvPr>
              <p:cNvSpPr/>
              <p:nvPr/>
            </p:nvSpPr>
            <p:spPr>
              <a:xfrm>
                <a:off x="6315916" y="2248604"/>
                <a:ext cx="2248964" cy="1384957"/>
              </a:xfrm>
              <a:custGeom>
                <a:avLst/>
                <a:gdLst>
                  <a:gd name="connsiteX0" fmla="*/ 1727477 w 2524807"/>
                  <a:gd name="connsiteY0" fmla="*/ 274 h 1554826"/>
                  <a:gd name="connsiteX1" fmla="*/ 2504430 w 2524807"/>
                  <a:gd name="connsiteY1" fmla="*/ 601349 h 1554826"/>
                  <a:gd name="connsiteX2" fmla="*/ 1923458 w 2524807"/>
                  <a:gd name="connsiteY2" fmla="*/ 1534449 h 1554826"/>
                  <a:gd name="connsiteX3" fmla="*/ 1614949 w 2524807"/>
                  <a:gd name="connsiteY3" fmla="*/ 1543490 h 1554826"/>
                  <a:gd name="connsiteX4" fmla="*/ 1589550 w 2524807"/>
                  <a:gd name="connsiteY4" fmla="*/ 1536493 h 1554826"/>
                  <a:gd name="connsiteX5" fmla="*/ 1590276 w 2524807"/>
                  <a:gd name="connsiteY5" fmla="*/ 1539614 h 1554826"/>
                  <a:gd name="connsiteX6" fmla="*/ 0 w 2524807"/>
                  <a:gd name="connsiteY6" fmla="*/ 1183895 h 1554826"/>
                  <a:gd name="connsiteX7" fmla="*/ 1270062 w 2524807"/>
                  <a:gd name="connsiteY7" fmla="*/ 162767 h 1554826"/>
                  <a:gd name="connsiteX8" fmla="*/ 1270788 w 2524807"/>
                  <a:gd name="connsiteY8" fmla="*/ 165887 h 1554826"/>
                  <a:gd name="connsiteX9" fmla="*/ 1290494 w 2524807"/>
                  <a:gd name="connsiteY9" fmla="*/ 148400 h 1554826"/>
                  <a:gd name="connsiteX10" fmla="*/ 1571330 w 2524807"/>
                  <a:gd name="connsiteY10" fmla="*/ 20377 h 1554826"/>
                  <a:gd name="connsiteX11" fmla="*/ 1727477 w 2524807"/>
                  <a:gd name="connsiteY11" fmla="*/ 274 h 1554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24807" h="1554826">
                    <a:moveTo>
                      <a:pt x="1727477" y="274"/>
                    </a:moveTo>
                    <a:cubicBezTo>
                      <a:pt x="2088863" y="-9365"/>
                      <a:pt x="2419348" y="235512"/>
                      <a:pt x="2504430" y="601349"/>
                    </a:cubicBezTo>
                    <a:cubicBezTo>
                      <a:pt x="2601667" y="1019449"/>
                      <a:pt x="2341557" y="1437212"/>
                      <a:pt x="1923458" y="1534449"/>
                    </a:cubicBezTo>
                    <a:cubicBezTo>
                      <a:pt x="1818933" y="1558759"/>
                      <a:pt x="1714429" y="1560734"/>
                      <a:pt x="1614949" y="1543490"/>
                    </a:cubicBezTo>
                    <a:lnTo>
                      <a:pt x="1589550" y="1536493"/>
                    </a:lnTo>
                    <a:lnTo>
                      <a:pt x="1590276" y="1539614"/>
                    </a:lnTo>
                    <a:lnTo>
                      <a:pt x="0" y="1183895"/>
                    </a:lnTo>
                    <a:lnTo>
                      <a:pt x="1270062" y="162767"/>
                    </a:lnTo>
                    <a:lnTo>
                      <a:pt x="1270788" y="165887"/>
                    </a:lnTo>
                    <a:lnTo>
                      <a:pt x="1290494" y="148400"/>
                    </a:lnTo>
                    <a:cubicBezTo>
                      <a:pt x="1372155" y="89028"/>
                      <a:pt x="1466805" y="44686"/>
                      <a:pt x="1571330" y="20377"/>
                    </a:cubicBezTo>
                    <a:cubicBezTo>
                      <a:pt x="1623593" y="8222"/>
                      <a:pt x="1675850" y="1651"/>
                      <a:pt x="1727477" y="2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14D6FE30-3871-C35D-3033-90132E4252DE}"/>
                  </a:ext>
                </a:extLst>
              </p:cNvPr>
              <p:cNvSpPr/>
              <p:nvPr/>
            </p:nvSpPr>
            <p:spPr>
              <a:xfrm>
                <a:off x="7372815" y="2441499"/>
                <a:ext cx="999170" cy="999170"/>
              </a:xfrm>
              <a:custGeom>
                <a:avLst/>
                <a:gdLst>
                  <a:gd name="connsiteX0" fmla="*/ 546492 w 1121721"/>
                  <a:gd name="connsiteY0" fmla="*/ 199 h 1121721"/>
                  <a:gd name="connsiteX1" fmla="*/ 1107020 w 1121721"/>
                  <a:gd name="connsiteY1" fmla="*/ 433841 h 1121721"/>
                  <a:gd name="connsiteX2" fmla="*/ 687882 w 1121721"/>
                  <a:gd name="connsiteY2" fmla="*/ 1107020 h 1121721"/>
                  <a:gd name="connsiteX3" fmla="*/ 14702 w 1121721"/>
                  <a:gd name="connsiteY3" fmla="*/ 687881 h 1121721"/>
                  <a:gd name="connsiteX4" fmla="*/ 433841 w 1121721"/>
                  <a:gd name="connsiteY4" fmla="*/ 14702 h 1121721"/>
                  <a:gd name="connsiteX5" fmla="*/ 546492 w 1121721"/>
                  <a:gd name="connsiteY5" fmla="*/ 199 h 1121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1721" h="1121721">
                    <a:moveTo>
                      <a:pt x="546492" y="199"/>
                    </a:moveTo>
                    <a:cubicBezTo>
                      <a:pt x="807211" y="-6754"/>
                      <a:pt x="1045638" y="169911"/>
                      <a:pt x="1107020" y="433841"/>
                    </a:cubicBezTo>
                    <a:cubicBezTo>
                      <a:pt x="1177171" y="735476"/>
                      <a:pt x="989516" y="1036869"/>
                      <a:pt x="687882" y="1107020"/>
                    </a:cubicBezTo>
                    <a:cubicBezTo>
                      <a:pt x="386247" y="1177171"/>
                      <a:pt x="84854" y="989516"/>
                      <a:pt x="14702" y="687881"/>
                    </a:cubicBezTo>
                    <a:cubicBezTo>
                      <a:pt x="-55449" y="386246"/>
                      <a:pt x="132206" y="84853"/>
                      <a:pt x="433841" y="14702"/>
                    </a:cubicBezTo>
                    <a:cubicBezTo>
                      <a:pt x="471546" y="5934"/>
                      <a:pt x="509246" y="1193"/>
                      <a:pt x="546492" y="199"/>
                    </a:cubicBezTo>
                    <a:close/>
                  </a:path>
                </a:pathLst>
              </a:custGeom>
              <a:solidFill>
                <a:schemeClr val="bg1"/>
              </a:solidFill>
              <a:ln/>
              <a:effectLst>
                <a:outerShdw blurRad="165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45105C24-BB3D-DEA2-B993-C26E51B7906A}"/>
                </a:ext>
              </a:extLst>
            </p:cNvPr>
            <p:cNvGrpSpPr/>
            <p:nvPr/>
          </p:nvGrpSpPr>
          <p:grpSpPr>
            <a:xfrm>
              <a:off x="6299108" y="4134901"/>
              <a:ext cx="1944291" cy="1685524"/>
              <a:chOff x="6271947" y="3539529"/>
              <a:chExt cx="1944291" cy="1685524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F28F7481-4582-7B1C-7015-3005E149C3C5}"/>
                  </a:ext>
                </a:extLst>
              </p:cNvPr>
              <p:cNvSpPr/>
              <p:nvPr/>
            </p:nvSpPr>
            <p:spPr>
              <a:xfrm>
                <a:off x="6271947" y="3539529"/>
                <a:ext cx="1944291" cy="1685524"/>
              </a:xfrm>
              <a:custGeom>
                <a:avLst/>
                <a:gdLst>
                  <a:gd name="connsiteX0" fmla="*/ 0 w 2182764"/>
                  <a:gd name="connsiteY0" fmla="*/ 0 h 1892259"/>
                  <a:gd name="connsiteX1" fmla="*/ 1589647 w 2182764"/>
                  <a:gd name="connsiteY1" fmla="*/ 358865 h 1892259"/>
                  <a:gd name="connsiteX2" fmla="*/ 1588554 w 2182764"/>
                  <a:gd name="connsiteY2" fmla="*/ 360242 h 1892259"/>
                  <a:gd name="connsiteX3" fmla="*/ 1685792 w 2182764"/>
                  <a:gd name="connsiteY3" fmla="*/ 389829 h 1892259"/>
                  <a:gd name="connsiteX4" fmla="*/ 1888573 w 2182764"/>
                  <a:gd name="connsiteY4" fmla="*/ 506107 h 1892259"/>
                  <a:gd name="connsiteX5" fmla="*/ 2014376 w 2182764"/>
                  <a:gd name="connsiteY5" fmla="*/ 1598068 h 1892259"/>
                  <a:gd name="connsiteX6" fmla="*/ 922415 w 2182764"/>
                  <a:gd name="connsiteY6" fmla="*/ 1723871 h 1892259"/>
                  <a:gd name="connsiteX7" fmla="*/ 732661 w 2182764"/>
                  <a:gd name="connsiteY7" fmla="*/ 1504504 h 1892259"/>
                  <a:gd name="connsiteX8" fmla="*/ 713531 w 2182764"/>
                  <a:gd name="connsiteY8" fmla="*/ 1463137 h 1892259"/>
                  <a:gd name="connsiteX9" fmla="*/ 711054 w 2182764"/>
                  <a:gd name="connsiteY9" fmla="*/ 1466259 h 1892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82764" h="1892259">
                    <a:moveTo>
                      <a:pt x="0" y="0"/>
                    </a:moveTo>
                    <a:lnTo>
                      <a:pt x="1589647" y="358865"/>
                    </a:lnTo>
                    <a:lnTo>
                      <a:pt x="1588554" y="360242"/>
                    </a:lnTo>
                    <a:lnTo>
                      <a:pt x="1685792" y="389829"/>
                    </a:lnTo>
                    <a:cubicBezTo>
                      <a:pt x="1757104" y="417418"/>
                      <a:pt x="1825521" y="456083"/>
                      <a:pt x="1888573" y="506107"/>
                    </a:cubicBezTo>
                    <a:cubicBezTo>
                      <a:pt x="2224849" y="772905"/>
                      <a:pt x="2281173" y="1261792"/>
                      <a:pt x="2014376" y="1598068"/>
                    </a:cubicBezTo>
                    <a:cubicBezTo>
                      <a:pt x="1747579" y="1934344"/>
                      <a:pt x="1258692" y="1990668"/>
                      <a:pt x="922415" y="1723871"/>
                    </a:cubicBezTo>
                    <a:cubicBezTo>
                      <a:pt x="843601" y="1661340"/>
                      <a:pt x="780164" y="1586610"/>
                      <a:pt x="732661" y="1504504"/>
                    </a:cubicBezTo>
                    <a:lnTo>
                      <a:pt x="713531" y="1463137"/>
                    </a:lnTo>
                    <a:lnTo>
                      <a:pt x="711054" y="146625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C2D188CF-459D-D09C-9B27-04DC5CD48ED0}"/>
                  </a:ext>
                </a:extLst>
              </p:cNvPr>
              <p:cNvSpPr/>
              <p:nvPr/>
            </p:nvSpPr>
            <p:spPr>
              <a:xfrm>
                <a:off x="7024394" y="4033208"/>
                <a:ext cx="998985" cy="998986"/>
              </a:xfrm>
              <a:custGeom>
                <a:avLst/>
                <a:gdLst>
                  <a:gd name="connsiteX0" fmla="*/ 604148 w 1121513"/>
                  <a:gd name="connsiteY0" fmla="*/ 1647 h 1121514"/>
                  <a:gd name="connsiteX1" fmla="*/ 909271 w 1121513"/>
                  <a:gd name="connsiteY1" fmla="*/ 121484 h 1121514"/>
                  <a:gd name="connsiteX2" fmla="*/ 1000031 w 1121513"/>
                  <a:gd name="connsiteY2" fmla="*/ 909272 h 1121514"/>
                  <a:gd name="connsiteX3" fmla="*/ 212243 w 1121513"/>
                  <a:gd name="connsiteY3" fmla="*/ 1000032 h 1121514"/>
                  <a:gd name="connsiteX4" fmla="*/ 121483 w 1121513"/>
                  <a:gd name="connsiteY4" fmla="*/ 212244 h 1121514"/>
                  <a:gd name="connsiteX5" fmla="*/ 604148 w 1121513"/>
                  <a:gd name="connsiteY5" fmla="*/ 1647 h 112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1513" h="1121514">
                    <a:moveTo>
                      <a:pt x="604148" y="1647"/>
                    </a:moveTo>
                    <a:cubicBezTo>
                      <a:pt x="711835" y="9906"/>
                      <a:pt x="818295" y="49304"/>
                      <a:pt x="909271" y="121484"/>
                    </a:cubicBezTo>
                    <a:cubicBezTo>
                      <a:pt x="1151875" y="313963"/>
                      <a:pt x="1192510" y="666668"/>
                      <a:pt x="1000031" y="909272"/>
                    </a:cubicBezTo>
                    <a:cubicBezTo>
                      <a:pt x="807552" y="1151876"/>
                      <a:pt x="454847" y="1192511"/>
                      <a:pt x="212243" y="1000032"/>
                    </a:cubicBezTo>
                    <a:cubicBezTo>
                      <a:pt x="-30361" y="807553"/>
                      <a:pt x="-70996" y="454848"/>
                      <a:pt x="121483" y="212244"/>
                    </a:cubicBezTo>
                    <a:cubicBezTo>
                      <a:pt x="241783" y="60616"/>
                      <a:pt x="424670" y="-12117"/>
                      <a:pt x="604148" y="1647"/>
                    </a:cubicBezTo>
                    <a:close/>
                  </a:path>
                </a:pathLst>
              </a:custGeom>
              <a:solidFill>
                <a:schemeClr val="bg1"/>
              </a:solidFill>
              <a:ln/>
              <a:effectLst>
                <a:outerShdw blurRad="165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2E5E4545-FFAB-0FCA-55DC-909D73F8EFA5}"/>
                </a:ext>
              </a:extLst>
            </p:cNvPr>
            <p:cNvGrpSpPr/>
            <p:nvPr/>
          </p:nvGrpSpPr>
          <p:grpSpPr>
            <a:xfrm>
              <a:off x="3996378" y="4134901"/>
              <a:ext cx="1941120" cy="1689505"/>
              <a:chOff x="3969217" y="3539529"/>
              <a:chExt cx="1941120" cy="1689505"/>
            </a:xfrm>
            <a:solidFill>
              <a:srgbClr val="D6DCE5"/>
            </a:solidFill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39C9372F-0503-DCA7-BFF3-C91F0C8FABD3}"/>
                  </a:ext>
                </a:extLst>
              </p:cNvPr>
              <p:cNvSpPr/>
              <p:nvPr/>
            </p:nvSpPr>
            <p:spPr>
              <a:xfrm>
                <a:off x="3969217" y="3539529"/>
                <a:ext cx="1941120" cy="1689505"/>
              </a:xfrm>
              <a:custGeom>
                <a:avLst/>
                <a:gdLst>
                  <a:gd name="connsiteX0" fmla="*/ 2179204 w 2179204"/>
                  <a:gd name="connsiteY0" fmla="*/ 0 h 1896728"/>
                  <a:gd name="connsiteX1" fmla="*/ 1472788 w 2179204"/>
                  <a:gd name="connsiteY1" fmla="*/ 1468584 h 1896728"/>
                  <a:gd name="connsiteX2" fmla="*/ 1470790 w 2179204"/>
                  <a:gd name="connsiteY2" fmla="*/ 1466081 h 1896728"/>
                  <a:gd name="connsiteX3" fmla="*/ 1460538 w 2179204"/>
                  <a:gd name="connsiteY3" fmla="*/ 1490348 h 1896728"/>
                  <a:gd name="connsiteX4" fmla="*/ 1262225 w 2179204"/>
                  <a:gd name="connsiteY4" fmla="*/ 1726847 h 1896728"/>
                  <a:gd name="connsiteX5" fmla="*/ 169881 w 2179204"/>
                  <a:gd name="connsiteY5" fmla="*/ 1604415 h 1896728"/>
                  <a:gd name="connsiteX6" fmla="*/ 292313 w 2179204"/>
                  <a:gd name="connsiteY6" fmla="*/ 512072 h 1896728"/>
                  <a:gd name="connsiteX7" fmla="*/ 566846 w 2179204"/>
                  <a:gd name="connsiteY7" fmla="*/ 371036 h 1896728"/>
                  <a:gd name="connsiteX8" fmla="*/ 592780 w 2179204"/>
                  <a:gd name="connsiteY8" fmla="*/ 366411 h 1896728"/>
                  <a:gd name="connsiteX9" fmla="*/ 590781 w 2179204"/>
                  <a:gd name="connsiteY9" fmla="*/ 363907 h 1896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79204" h="1896728">
                    <a:moveTo>
                      <a:pt x="2179204" y="0"/>
                    </a:moveTo>
                    <a:lnTo>
                      <a:pt x="1472788" y="1468584"/>
                    </a:lnTo>
                    <a:lnTo>
                      <a:pt x="1470790" y="1466081"/>
                    </a:lnTo>
                    <a:lnTo>
                      <a:pt x="1460538" y="1490348"/>
                    </a:lnTo>
                    <a:cubicBezTo>
                      <a:pt x="1412411" y="1579103"/>
                      <a:pt x="1346088" y="1659888"/>
                      <a:pt x="1262225" y="1726847"/>
                    </a:cubicBezTo>
                    <a:cubicBezTo>
                      <a:pt x="926774" y="1994681"/>
                      <a:pt x="437715" y="1939866"/>
                      <a:pt x="169881" y="1604415"/>
                    </a:cubicBezTo>
                    <a:cubicBezTo>
                      <a:pt x="-97953" y="1268964"/>
                      <a:pt x="-43138" y="779906"/>
                      <a:pt x="292313" y="512072"/>
                    </a:cubicBezTo>
                    <a:cubicBezTo>
                      <a:pt x="376176" y="445113"/>
                      <a:pt x="469639" y="398320"/>
                      <a:pt x="566846" y="371036"/>
                    </a:cubicBezTo>
                    <a:lnTo>
                      <a:pt x="592780" y="366411"/>
                    </a:lnTo>
                    <a:lnTo>
                      <a:pt x="590781" y="36390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8324A0F6-100F-7D30-4FBD-A1B76975B289}"/>
                  </a:ext>
                </a:extLst>
              </p:cNvPr>
              <p:cNvSpPr/>
              <p:nvPr/>
            </p:nvSpPr>
            <p:spPr>
              <a:xfrm>
                <a:off x="4162075" y="4037190"/>
                <a:ext cx="998984" cy="998984"/>
              </a:xfrm>
              <a:custGeom>
                <a:avLst/>
                <a:gdLst>
                  <a:gd name="connsiteX0" fmla="*/ 515640 w 1121512"/>
                  <a:gd name="connsiteY0" fmla="*/ 1783 h 1121512"/>
                  <a:gd name="connsiteX1" fmla="*/ 998953 w 1121512"/>
                  <a:gd name="connsiteY1" fmla="*/ 210888 h 1121512"/>
                  <a:gd name="connsiteX2" fmla="*/ 910625 w 1121512"/>
                  <a:gd name="connsiteY2" fmla="*/ 998953 h 1121512"/>
                  <a:gd name="connsiteX3" fmla="*/ 122561 w 1121512"/>
                  <a:gd name="connsiteY3" fmla="*/ 910626 h 1121512"/>
                  <a:gd name="connsiteX4" fmla="*/ 210888 w 1121512"/>
                  <a:gd name="connsiteY4" fmla="*/ 122561 h 1121512"/>
                  <a:gd name="connsiteX5" fmla="*/ 515640 w 1121512"/>
                  <a:gd name="connsiteY5" fmla="*/ 1783 h 112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1512" h="1121512">
                    <a:moveTo>
                      <a:pt x="515640" y="1783"/>
                    </a:moveTo>
                    <a:cubicBezTo>
                      <a:pt x="695074" y="-12535"/>
                      <a:pt x="878186" y="59633"/>
                      <a:pt x="998953" y="210888"/>
                    </a:cubicBezTo>
                    <a:cubicBezTo>
                      <a:pt x="1192180" y="452897"/>
                      <a:pt x="1152634" y="805726"/>
                      <a:pt x="910625" y="998953"/>
                    </a:cubicBezTo>
                    <a:cubicBezTo>
                      <a:pt x="668617" y="1192180"/>
                      <a:pt x="315788" y="1152634"/>
                      <a:pt x="122561" y="910626"/>
                    </a:cubicBezTo>
                    <a:cubicBezTo>
                      <a:pt x="-70666" y="668617"/>
                      <a:pt x="-31121" y="315788"/>
                      <a:pt x="210888" y="122561"/>
                    </a:cubicBezTo>
                    <a:cubicBezTo>
                      <a:pt x="301641" y="50101"/>
                      <a:pt x="407979" y="10374"/>
                      <a:pt x="515640" y="1783"/>
                    </a:cubicBezTo>
                    <a:close/>
                  </a:path>
                </a:pathLst>
              </a:custGeom>
              <a:solidFill>
                <a:schemeClr val="bg1"/>
              </a:solidFill>
              <a:ln/>
              <a:effectLst>
                <a:outerShdw blurRad="165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4716DFD2-7A2C-3B20-C581-7BB38664E73A}"/>
                </a:ext>
              </a:extLst>
            </p:cNvPr>
            <p:cNvGrpSpPr/>
            <p:nvPr/>
          </p:nvGrpSpPr>
          <p:grpSpPr>
            <a:xfrm>
              <a:off x="9222186" y="3030567"/>
              <a:ext cx="2926080" cy="882721"/>
              <a:chOff x="9189521" y="1566592"/>
              <a:chExt cx="2926080" cy="882721"/>
            </a:xfrm>
          </p:grpSpPr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3A16E6C9-960F-3B4F-A96F-42D1DBA4FEAB}"/>
                  </a:ext>
                </a:extLst>
              </p:cNvPr>
              <p:cNvSpPr txBox="1"/>
              <p:nvPr/>
            </p:nvSpPr>
            <p:spPr>
              <a:xfrm>
                <a:off x="9189521" y="1566592"/>
                <a:ext cx="2926080" cy="461665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r>
                  <a:rPr lang="en-US" sz="2400" b="1" noProof="1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BIOBANK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B33E5D59-047D-00E2-7FD3-31305B0F49A9}"/>
                  </a:ext>
                </a:extLst>
              </p:cNvPr>
              <p:cNvSpPr txBox="1"/>
              <p:nvPr/>
            </p:nvSpPr>
            <p:spPr>
              <a:xfrm>
                <a:off x="9189521" y="1987648"/>
                <a:ext cx="2926080" cy="461665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pPr algn="r"/>
                <a:r>
                  <a:rPr lang="en-GB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Biobanking &amp; Biomedical Research, Genetic Diseases, Molecular Medicine </a:t>
                </a: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5053D3A7-B493-5532-FE39-A67B13C19CFE}"/>
                </a:ext>
              </a:extLst>
            </p:cNvPr>
            <p:cNvGrpSpPr/>
            <p:nvPr/>
          </p:nvGrpSpPr>
          <p:grpSpPr>
            <a:xfrm>
              <a:off x="7759146" y="6429012"/>
              <a:ext cx="2926080" cy="882721"/>
              <a:chOff x="7726481" y="4985353"/>
              <a:chExt cx="2926080" cy="882721"/>
            </a:xfrm>
          </p:grpSpPr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21A040CD-5A25-99D5-747E-D1F87B4F68CF}"/>
                  </a:ext>
                </a:extLst>
              </p:cNvPr>
              <p:cNvSpPr txBox="1"/>
              <p:nvPr/>
            </p:nvSpPr>
            <p:spPr>
              <a:xfrm>
                <a:off x="7726481" y="4985353"/>
                <a:ext cx="2926080" cy="461665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r>
                  <a:rPr lang="en-US" sz="2400" b="1" noProof="1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EMME-CARE</a:t>
                </a: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1F9CDBA0-C80F-5EDC-2318-9F6BD4C8595E}"/>
                  </a:ext>
                </a:extLst>
              </p:cNvPr>
              <p:cNvSpPr txBox="1"/>
              <p:nvPr/>
            </p:nvSpPr>
            <p:spPr>
              <a:xfrm>
                <a:off x="7726481" y="5406409"/>
                <a:ext cx="2926080" cy="461665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pPr algn="r"/>
                <a:r>
                  <a:rPr lang="en-GB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Climate &amp; Environmental Research with a regional focus</a:t>
                </a:r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EDCFF106-DB32-2C9B-B917-726398ED2732}"/>
                </a:ext>
              </a:extLst>
            </p:cNvPr>
            <p:cNvGrpSpPr/>
            <p:nvPr/>
          </p:nvGrpSpPr>
          <p:grpSpPr>
            <a:xfrm>
              <a:off x="8243399" y="1467831"/>
              <a:ext cx="2926080" cy="882721"/>
              <a:chOff x="8210734" y="1297028"/>
              <a:chExt cx="2926080" cy="882721"/>
            </a:xfrm>
          </p:grpSpPr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BC31C995-86EB-5AA9-95E9-848887C1F8EE}"/>
                  </a:ext>
                </a:extLst>
              </p:cNvPr>
              <p:cNvSpPr txBox="1"/>
              <p:nvPr/>
            </p:nvSpPr>
            <p:spPr>
              <a:xfrm>
                <a:off x="8210734" y="1297028"/>
                <a:ext cx="2926080" cy="461665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r>
                  <a:rPr lang="en-US" sz="2400" b="1" noProof="1">
                    <a:solidFill>
                      <a:schemeClr val="bg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PHAETHON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566C00D8-7343-D791-46FE-B28D5F197316}"/>
                  </a:ext>
                </a:extLst>
              </p:cNvPr>
              <p:cNvSpPr txBox="1"/>
              <p:nvPr/>
            </p:nvSpPr>
            <p:spPr>
              <a:xfrm>
                <a:off x="8210734" y="1718084"/>
                <a:ext cx="2926080" cy="461665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pPr algn="r"/>
                <a:r>
                  <a:rPr 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Intelligent, efficient and sustainable </a:t>
                </a:r>
              </a:p>
              <a:p>
                <a:pPr algn="r"/>
                <a:r>
                  <a:rPr 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energy solutions</a:t>
                </a:r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B2017A2A-C3FC-DA93-B81F-0922351DC3B5}"/>
                </a:ext>
              </a:extLst>
            </p:cNvPr>
            <p:cNvGrpSpPr/>
            <p:nvPr/>
          </p:nvGrpSpPr>
          <p:grpSpPr>
            <a:xfrm>
              <a:off x="9222185" y="4713217"/>
              <a:ext cx="3158021" cy="1019265"/>
              <a:chOff x="9189520" y="4562731"/>
              <a:chExt cx="3158021" cy="1019265"/>
            </a:xfrm>
          </p:grpSpPr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870DF2C-81B9-A806-C514-BEA735C14D58}"/>
                  </a:ext>
                </a:extLst>
              </p:cNvPr>
              <p:cNvSpPr txBox="1"/>
              <p:nvPr/>
            </p:nvSpPr>
            <p:spPr>
              <a:xfrm>
                <a:off x="9189520" y="4562731"/>
                <a:ext cx="3158021" cy="598209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r>
                  <a:rPr lang="en-US" sz="2400" b="1" noProof="1">
                    <a:solidFill>
                      <a:srgbClr val="00B0F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ERATOSTHENES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E0A98BD4-394D-3DBA-DC23-28F2E19731FA}"/>
                  </a:ext>
                </a:extLst>
              </p:cNvPr>
              <p:cNvSpPr txBox="1"/>
              <p:nvPr/>
            </p:nvSpPr>
            <p:spPr>
              <a:xfrm>
                <a:off x="9189521" y="5120331"/>
                <a:ext cx="2926079" cy="461665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pPr algn="r"/>
                <a:r>
                  <a:rPr lang="en-GB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Earth Observation, space technology and Geospatial Information</a:t>
                </a:r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792AF968-2026-7EF2-917F-3C651D79468A}"/>
                </a:ext>
              </a:extLst>
            </p:cNvPr>
            <p:cNvGrpSpPr/>
            <p:nvPr/>
          </p:nvGrpSpPr>
          <p:grpSpPr>
            <a:xfrm>
              <a:off x="264626" y="3173299"/>
              <a:ext cx="2926080" cy="1067387"/>
              <a:chOff x="8821002" y="1062738"/>
              <a:chExt cx="2926080" cy="1067387"/>
            </a:xfrm>
          </p:grpSpPr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2E953011-9744-FCBB-3862-95DA381E4C10}"/>
                  </a:ext>
                </a:extLst>
              </p:cNvPr>
              <p:cNvSpPr txBox="1"/>
              <p:nvPr/>
            </p:nvSpPr>
            <p:spPr>
              <a:xfrm>
                <a:off x="8821002" y="1062738"/>
                <a:ext cx="2926080" cy="461665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pPr algn="r"/>
                <a:r>
                  <a:rPr lang="en-US" sz="2400" b="1" noProof="1">
                    <a:latin typeface="Arial" panose="020B0604020202020204" pitchFamily="34" charset="0"/>
                    <a:cs typeface="Arial" panose="020B0604020202020204" pitchFamily="34" charset="0"/>
                  </a:rPr>
                  <a:t>CYENS</a:t>
                </a: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81B10CC7-EA33-460B-3D18-75CCA7FEC477}"/>
                  </a:ext>
                </a:extLst>
              </p:cNvPr>
              <p:cNvSpPr txBox="1"/>
              <p:nvPr/>
            </p:nvSpPr>
            <p:spPr>
              <a:xfrm>
                <a:off x="8821002" y="1483794"/>
                <a:ext cx="2926080" cy="646331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r>
                  <a:rPr lang="en-GB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Visual Sciences, </a:t>
                </a:r>
              </a:p>
              <a:p>
                <a:r>
                  <a:rPr lang="en-GB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Human Factors &amp; Design, </a:t>
                </a:r>
              </a:p>
              <a:p>
                <a:r>
                  <a:rPr lang="en-GB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Communications and Artificial Intelligence</a:t>
                </a:r>
              </a:p>
            </p:txBody>
          </p:sp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72AD0A7B-6CF3-D022-A282-5F369357A045}"/>
                </a:ext>
              </a:extLst>
            </p:cNvPr>
            <p:cNvGrpSpPr/>
            <p:nvPr/>
          </p:nvGrpSpPr>
          <p:grpSpPr>
            <a:xfrm>
              <a:off x="512965" y="5146874"/>
              <a:ext cx="2926080" cy="882721"/>
              <a:chOff x="9069341" y="4349802"/>
              <a:chExt cx="2926080" cy="882721"/>
            </a:xfrm>
          </p:grpSpPr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A42AB06F-1D29-7D21-4A01-C09A94475567}"/>
                  </a:ext>
                </a:extLst>
              </p:cNvPr>
              <p:cNvSpPr txBox="1"/>
              <p:nvPr/>
            </p:nvSpPr>
            <p:spPr>
              <a:xfrm>
                <a:off x="9069341" y="4349802"/>
                <a:ext cx="2926080" cy="461665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pPr algn="r"/>
                <a:r>
                  <a:rPr lang="en-US" sz="2400" b="1" noProof="1">
                    <a:solidFill>
                      <a:srgbClr val="0F4B7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CMMI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3F1479DC-2C1F-2227-B34B-405143F7546F}"/>
                  </a:ext>
                </a:extLst>
              </p:cNvPr>
              <p:cNvSpPr txBox="1"/>
              <p:nvPr/>
            </p:nvSpPr>
            <p:spPr>
              <a:xfrm>
                <a:off x="9069341" y="4770858"/>
                <a:ext cx="2926080" cy="461665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r>
                  <a:rPr lang="fr-FR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Marine technology, marine sciences, marine social sciences</a:t>
                </a:r>
              </a:p>
            </p:txBody>
          </p:sp>
        </p:grpSp>
        <p:grpSp>
          <p:nvGrpSpPr>
            <p:cNvPr id="1024" name="Group 1023">
              <a:extLst>
                <a:ext uri="{FF2B5EF4-FFF2-40B4-BE49-F238E27FC236}">
                  <a16:creationId xmlns:a16="http://schemas.microsoft.com/office/drawing/2014/main" id="{503D4C0D-8F4C-2D64-0C40-15343A67B563}"/>
                </a:ext>
              </a:extLst>
            </p:cNvPr>
            <p:cNvGrpSpPr/>
            <p:nvPr/>
          </p:nvGrpSpPr>
          <p:grpSpPr>
            <a:xfrm>
              <a:off x="1446644" y="1354351"/>
              <a:ext cx="2926080" cy="1019265"/>
              <a:chOff x="10003020" y="536962"/>
              <a:chExt cx="2926080" cy="1019265"/>
            </a:xfrm>
          </p:grpSpPr>
          <p:sp>
            <p:nvSpPr>
              <p:cNvPr id="1025" name="TextBox 1024">
                <a:extLst>
                  <a:ext uri="{FF2B5EF4-FFF2-40B4-BE49-F238E27FC236}">
                    <a16:creationId xmlns:a16="http://schemas.microsoft.com/office/drawing/2014/main" id="{BEABD764-6147-8CF7-FD8F-5C8873EACBBD}"/>
                  </a:ext>
                </a:extLst>
              </p:cNvPr>
              <p:cNvSpPr txBox="1"/>
              <p:nvPr/>
            </p:nvSpPr>
            <p:spPr>
              <a:xfrm>
                <a:off x="10003020" y="536962"/>
                <a:ext cx="2926080" cy="598209"/>
              </a:xfrm>
              <a:prstGeom prst="rect">
                <a:avLst/>
              </a:prstGeom>
              <a:noFill/>
            </p:spPr>
            <p:txBody>
              <a:bodyPr wrap="square" lIns="0" rIns="0" rtlCol="0" anchor="b">
                <a:spAutoFit/>
              </a:bodyPr>
              <a:lstStyle/>
              <a:p>
                <a:pPr algn="r"/>
                <a:r>
                  <a:rPr lang="en-US" sz="2400" b="1" noProof="1">
                    <a:solidFill>
                      <a:schemeClr val="accent3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KIOS</a:t>
                </a:r>
              </a:p>
            </p:txBody>
          </p:sp>
          <p:sp>
            <p:nvSpPr>
              <p:cNvPr id="1027" name="TextBox 1026">
                <a:extLst>
                  <a:ext uri="{FF2B5EF4-FFF2-40B4-BE49-F238E27FC236}">
                    <a16:creationId xmlns:a16="http://schemas.microsoft.com/office/drawing/2014/main" id="{41D78A79-2808-AE46-C14B-C073E8D41F41}"/>
                  </a:ext>
                </a:extLst>
              </p:cNvPr>
              <p:cNvSpPr txBox="1"/>
              <p:nvPr/>
            </p:nvSpPr>
            <p:spPr>
              <a:xfrm>
                <a:off x="10003020" y="1094562"/>
                <a:ext cx="2926080" cy="461665"/>
              </a:xfrm>
              <a:prstGeom prst="rect">
                <a:avLst/>
              </a:prstGeom>
              <a:noFill/>
            </p:spPr>
            <p:txBody>
              <a:bodyPr wrap="square" lIns="0" rIns="0" rtlCol="0" anchor="t">
                <a:spAutoFit/>
              </a:bodyPr>
              <a:lstStyle/>
              <a:p>
                <a:r>
                  <a:rPr lang="en-GB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Monitoring, Control, Security &amp; Management of Critical Infrastructures</a:t>
                </a:r>
              </a:p>
            </p:txBody>
          </p:sp>
        </p:grpSp>
        <p:pic>
          <p:nvPicPr>
            <p:cNvPr id="1028" name="Picture 4" descr="The Cyprus Marine and Maritime Institute (CMMI) - EuroGOOS">
              <a:extLst>
                <a:ext uri="{FF2B5EF4-FFF2-40B4-BE49-F238E27FC236}">
                  <a16:creationId xmlns:a16="http://schemas.microsoft.com/office/drawing/2014/main" id="{2B34F89B-3CFF-8837-B71A-F3B4151A25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0342" y="4828247"/>
              <a:ext cx="979256" cy="617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6" descr="Open Positions - KIOS">
              <a:extLst>
                <a:ext uri="{FF2B5EF4-FFF2-40B4-BE49-F238E27FC236}">
                  <a16:creationId xmlns:a16="http://schemas.microsoft.com/office/drawing/2014/main" id="{F93087E3-F145-8D36-2D52-F1AEB818A3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0583" y="2166020"/>
              <a:ext cx="797999" cy="305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8" descr="CYENS - Centre of Excellence">
              <a:extLst>
                <a:ext uri="{FF2B5EF4-FFF2-40B4-BE49-F238E27FC236}">
                  <a16:creationId xmlns:a16="http://schemas.microsoft.com/office/drawing/2014/main" id="{39C6B170-CAC1-BA9D-F43A-1D2863CB02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5248" y="3469727"/>
              <a:ext cx="878412" cy="206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1030">
              <a:extLst>
                <a:ext uri="{FF2B5EF4-FFF2-40B4-BE49-F238E27FC236}">
                  <a16:creationId xmlns:a16="http://schemas.microsoft.com/office/drawing/2014/main" id="{8C125545-B4FD-F6DA-3442-7C100FD336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82620" y="2006387"/>
              <a:ext cx="781737" cy="781737"/>
            </a:xfrm>
            <a:prstGeom prst="rect">
              <a:avLst/>
            </a:prstGeom>
          </p:spPr>
        </p:pic>
        <p:pic>
          <p:nvPicPr>
            <p:cNvPr id="1034" name="Picture 10" descr="Cyprus - BBMRI-ERIC">
              <a:extLst>
                <a:ext uri="{FF2B5EF4-FFF2-40B4-BE49-F238E27FC236}">
                  <a16:creationId xmlns:a16="http://schemas.microsoft.com/office/drawing/2014/main" id="{2E090AAE-1245-F5D1-2331-2CC5120EA8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1545" y="3372698"/>
              <a:ext cx="915619" cy="3433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2" descr="ERATOSTHENES CoE">
              <a:extLst>
                <a:ext uri="{FF2B5EF4-FFF2-40B4-BE49-F238E27FC236}">
                  <a16:creationId xmlns:a16="http://schemas.microsoft.com/office/drawing/2014/main" id="{5D2BA4A0-D083-65CE-90FF-5255217C47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9473" y="4828247"/>
              <a:ext cx="939785" cy="6842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36" name="Group 1035">
              <a:extLst>
                <a:ext uri="{FF2B5EF4-FFF2-40B4-BE49-F238E27FC236}">
                  <a16:creationId xmlns:a16="http://schemas.microsoft.com/office/drawing/2014/main" id="{93B4AA19-F4C9-462A-5DB9-C825CA8254DE}"/>
                </a:ext>
              </a:extLst>
            </p:cNvPr>
            <p:cNvGrpSpPr/>
            <p:nvPr/>
          </p:nvGrpSpPr>
          <p:grpSpPr>
            <a:xfrm>
              <a:off x="5427606" y="4331497"/>
              <a:ext cx="1384649" cy="2290368"/>
              <a:chOff x="5399818" y="3637381"/>
              <a:chExt cx="1384649" cy="2290368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1037" name="Freeform: Shape 1036">
                <a:extLst>
                  <a:ext uri="{FF2B5EF4-FFF2-40B4-BE49-F238E27FC236}">
                    <a16:creationId xmlns:a16="http://schemas.microsoft.com/office/drawing/2014/main" id="{13E7FC89-DF8C-3DB6-6332-A2CEDB000214}"/>
                  </a:ext>
                </a:extLst>
              </p:cNvPr>
              <p:cNvSpPr/>
              <p:nvPr/>
            </p:nvSpPr>
            <p:spPr>
              <a:xfrm>
                <a:off x="5399818" y="3637381"/>
                <a:ext cx="1384649" cy="2290368"/>
              </a:xfrm>
              <a:custGeom>
                <a:avLst/>
                <a:gdLst>
                  <a:gd name="connsiteX0" fmla="*/ 777152 w 1554480"/>
                  <a:gd name="connsiteY0" fmla="*/ 0 h 2571289"/>
                  <a:gd name="connsiteX1" fmla="*/ 1484036 w 1554480"/>
                  <a:gd name="connsiteY1" fmla="*/ 1468358 h 2571289"/>
                  <a:gd name="connsiteX2" fmla="*/ 1480833 w 1554480"/>
                  <a:gd name="connsiteY2" fmla="*/ 1468358 h 2571289"/>
                  <a:gd name="connsiteX3" fmla="*/ 1493401 w 1554480"/>
                  <a:gd name="connsiteY3" fmla="*/ 1491512 h 2571289"/>
                  <a:gd name="connsiteX4" fmla="*/ 1554480 w 1554480"/>
                  <a:gd name="connsiteY4" fmla="*/ 1794049 h 2571289"/>
                  <a:gd name="connsiteX5" fmla="*/ 777240 w 1554480"/>
                  <a:gd name="connsiteY5" fmla="*/ 2571289 h 2571289"/>
                  <a:gd name="connsiteX6" fmla="*/ 0 w 1554480"/>
                  <a:gd name="connsiteY6" fmla="*/ 1794049 h 2571289"/>
                  <a:gd name="connsiteX7" fmla="*/ 61079 w 1554480"/>
                  <a:gd name="connsiteY7" fmla="*/ 1491512 h 2571289"/>
                  <a:gd name="connsiteX8" fmla="*/ 73647 w 1554480"/>
                  <a:gd name="connsiteY8" fmla="*/ 1468358 h 2571289"/>
                  <a:gd name="connsiteX9" fmla="*/ 70443 w 1554480"/>
                  <a:gd name="connsiteY9" fmla="*/ 1468358 h 2571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480" h="2571289">
                    <a:moveTo>
                      <a:pt x="777152" y="0"/>
                    </a:moveTo>
                    <a:lnTo>
                      <a:pt x="1484036" y="1468358"/>
                    </a:lnTo>
                    <a:lnTo>
                      <a:pt x="1480833" y="1468358"/>
                    </a:lnTo>
                    <a:lnTo>
                      <a:pt x="1493401" y="1491512"/>
                    </a:lnTo>
                    <a:cubicBezTo>
                      <a:pt x="1532731" y="1584500"/>
                      <a:pt x="1554480" y="1686735"/>
                      <a:pt x="1554480" y="1794049"/>
                    </a:cubicBezTo>
                    <a:cubicBezTo>
                      <a:pt x="1554480" y="2223307"/>
                      <a:pt x="1206498" y="2571289"/>
                      <a:pt x="777240" y="2571289"/>
                    </a:cubicBezTo>
                    <a:cubicBezTo>
                      <a:pt x="347982" y="2571289"/>
                      <a:pt x="0" y="2223307"/>
                      <a:pt x="0" y="1794049"/>
                    </a:cubicBezTo>
                    <a:cubicBezTo>
                      <a:pt x="0" y="1686735"/>
                      <a:pt x="21749" y="1584500"/>
                      <a:pt x="61079" y="1491512"/>
                    </a:cubicBezTo>
                    <a:lnTo>
                      <a:pt x="73647" y="1468358"/>
                    </a:lnTo>
                    <a:lnTo>
                      <a:pt x="70443" y="14683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: Shape 1037">
                <a:extLst>
                  <a:ext uri="{FF2B5EF4-FFF2-40B4-BE49-F238E27FC236}">
                    <a16:creationId xmlns:a16="http://schemas.microsoft.com/office/drawing/2014/main" id="{CA23ED30-025E-7852-D37E-DC6CEE4F04D8}"/>
                  </a:ext>
                </a:extLst>
              </p:cNvPr>
              <p:cNvSpPr/>
              <p:nvPr/>
            </p:nvSpPr>
            <p:spPr>
              <a:xfrm>
                <a:off x="5592668" y="4735951"/>
                <a:ext cx="998946" cy="998946"/>
              </a:xfrm>
              <a:custGeom>
                <a:avLst/>
                <a:gdLst>
                  <a:gd name="connsiteX0" fmla="*/ 560735 w 1121470"/>
                  <a:gd name="connsiteY0" fmla="*/ 0 h 1121470"/>
                  <a:gd name="connsiteX1" fmla="*/ 1121470 w 1121470"/>
                  <a:gd name="connsiteY1" fmla="*/ 560735 h 1121470"/>
                  <a:gd name="connsiteX2" fmla="*/ 560735 w 1121470"/>
                  <a:gd name="connsiteY2" fmla="*/ 1121470 h 1121470"/>
                  <a:gd name="connsiteX3" fmla="*/ 0 w 1121470"/>
                  <a:gd name="connsiteY3" fmla="*/ 560735 h 1121470"/>
                  <a:gd name="connsiteX4" fmla="*/ 560735 w 1121470"/>
                  <a:gd name="connsiteY4" fmla="*/ 0 h 1121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1470" h="1121470">
                    <a:moveTo>
                      <a:pt x="560735" y="0"/>
                    </a:moveTo>
                    <a:cubicBezTo>
                      <a:pt x="870420" y="0"/>
                      <a:pt x="1121470" y="251050"/>
                      <a:pt x="1121470" y="560735"/>
                    </a:cubicBezTo>
                    <a:cubicBezTo>
                      <a:pt x="1121470" y="870420"/>
                      <a:pt x="870420" y="1121470"/>
                      <a:pt x="560735" y="1121470"/>
                    </a:cubicBezTo>
                    <a:cubicBezTo>
                      <a:pt x="251050" y="1121470"/>
                      <a:pt x="0" y="870420"/>
                      <a:pt x="0" y="560735"/>
                    </a:cubicBezTo>
                    <a:cubicBezTo>
                      <a:pt x="0" y="251050"/>
                      <a:pt x="251050" y="0"/>
                      <a:pt x="5607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/>
              <a:effectLst>
                <a:outerShdw blurRad="165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040" name="Picture 1039">
              <a:extLst>
                <a:ext uri="{FF2B5EF4-FFF2-40B4-BE49-F238E27FC236}">
                  <a16:creationId xmlns:a16="http://schemas.microsoft.com/office/drawing/2014/main" id="{494BA1AB-951B-804E-80B5-CC19F150B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733215" y="5556615"/>
              <a:ext cx="742458" cy="742458"/>
            </a:xfrm>
            <a:prstGeom prst="rect">
              <a:avLst/>
            </a:prstGeom>
          </p:spPr>
        </p:pic>
      </p:grpSp>
      <p:pic>
        <p:nvPicPr>
          <p:cNvPr id="2" name="Picture 14" descr="Cyprus Flag, HD Png Download , Transparent Png Image - PNGitem">
            <a:extLst>
              <a:ext uri="{FF2B5EF4-FFF2-40B4-BE49-F238E27FC236}">
                <a16:creationId xmlns:a16="http://schemas.microsoft.com/office/drawing/2014/main" id="{085EE147-23C4-A9BF-2B51-99F66F2B0F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1" t="14117" r="15070" b="21403"/>
          <a:stretch/>
        </p:blipFill>
        <p:spPr bwMode="auto">
          <a:xfrm>
            <a:off x="11591891" y="0"/>
            <a:ext cx="648636" cy="4668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5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object 45"/>
          <p:cNvSpPr/>
          <p:nvPr/>
        </p:nvSpPr>
        <p:spPr>
          <a:xfrm>
            <a:off x="10056876" y="5707380"/>
            <a:ext cx="1656587" cy="7818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039112" y="1255776"/>
            <a:ext cx="2880360" cy="801624"/>
          </a:xfrm>
          <a:custGeom>
            <a:avLst/>
            <a:gdLst/>
            <a:ahLst/>
            <a:cxnLst/>
            <a:rect l="l" t="t" r="r" b="b"/>
            <a:pathLst>
              <a:path w="2880360" h="801624">
                <a:moveTo>
                  <a:pt x="0" y="400812"/>
                </a:moveTo>
                <a:lnTo>
                  <a:pt x="1328" y="433684"/>
                </a:lnTo>
                <a:lnTo>
                  <a:pt x="5245" y="465825"/>
                </a:lnTo>
                <a:lnTo>
                  <a:pt x="20433" y="527499"/>
                </a:lnTo>
                <a:lnTo>
                  <a:pt x="44738" y="585007"/>
                </a:lnTo>
                <a:lnTo>
                  <a:pt x="77333" y="637525"/>
                </a:lnTo>
                <a:lnTo>
                  <a:pt x="117395" y="684228"/>
                </a:lnTo>
                <a:lnTo>
                  <a:pt x="164098" y="724290"/>
                </a:lnTo>
                <a:lnTo>
                  <a:pt x="216616" y="756885"/>
                </a:lnTo>
                <a:lnTo>
                  <a:pt x="274124" y="781190"/>
                </a:lnTo>
                <a:lnTo>
                  <a:pt x="335798" y="796378"/>
                </a:lnTo>
                <a:lnTo>
                  <a:pt x="400812" y="801624"/>
                </a:lnTo>
                <a:lnTo>
                  <a:pt x="2479548" y="801624"/>
                </a:lnTo>
                <a:lnTo>
                  <a:pt x="2544561" y="796378"/>
                </a:lnTo>
                <a:lnTo>
                  <a:pt x="2606235" y="781190"/>
                </a:lnTo>
                <a:lnTo>
                  <a:pt x="2663743" y="756885"/>
                </a:lnTo>
                <a:lnTo>
                  <a:pt x="2716261" y="724290"/>
                </a:lnTo>
                <a:lnTo>
                  <a:pt x="2762964" y="684228"/>
                </a:lnTo>
                <a:lnTo>
                  <a:pt x="2803026" y="637525"/>
                </a:lnTo>
                <a:lnTo>
                  <a:pt x="2835621" y="585007"/>
                </a:lnTo>
                <a:lnTo>
                  <a:pt x="2859926" y="527499"/>
                </a:lnTo>
                <a:lnTo>
                  <a:pt x="2875114" y="465825"/>
                </a:lnTo>
                <a:lnTo>
                  <a:pt x="2880360" y="400812"/>
                </a:lnTo>
                <a:lnTo>
                  <a:pt x="2875114" y="335798"/>
                </a:lnTo>
                <a:lnTo>
                  <a:pt x="2859926" y="274124"/>
                </a:lnTo>
                <a:lnTo>
                  <a:pt x="2835621" y="216616"/>
                </a:lnTo>
                <a:lnTo>
                  <a:pt x="2803026" y="164098"/>
                </a:lnTo>
                <a:lnTo>
                  <a:pt x="2762964" y="117395"/>
                </a:lnTo>
                <a:lnTo>
                  <a:pt x="2716261" y="77333"/>
                </a:lnTo>
                <a:lnTo>
                  <a:pt x="2663743" y="44738"/>
                </a:lnTo>
                <a:lnTo>
                  <a:pt x="2606235" y="20433"/>
                </a:lnTo>
                <a:lnTo>
                  <a:pt x="2544561" y="5245"/>
                </a:lnTo>
                <a:lnTo>
                  <a:pt x="2479548" y="0"/>
                </a:lnTo>
                <a:lnTo>
                  <a:pt x="400812" y="0"/>
                </a:lnTo>
                <a:lnTo>
                  <a:pt x="335798" y="5245"/>
                </a:lnTo>
                <a:lnTo>
                  <a:pt x="274124" y="20433"/>
                </a:lnTo>
                <a:lnTo>
                  <a:pt x="216616" y="44738"/>
                </a:lnTo>
                <a:lnTo>
                  <a:pt x="164098" y="77333"/>
                </a:lnTo>
                <a:lnTo>
                  <a:pt x="117395" y="117395"/>
                </a:lnTo>
                <a:lnTo>
                  <a:pt x="77333" y="164098"/>
                </a:lnTo>
                <a:lnTo>
                  <a:pt x="44738" y="216616"/>
                </a:lnTo>
                <a:lnTo>
                  <a:pt x="20433" y="274124"/>
                </a:lnTo>
                <a:lnTo>
                  <a:pt x="5245" y="335798"/>
                </a:lnTo>
                <a:lnTo>
                  <a:pt x="1328" y="367939"/>
                </a:lnTo>
                <a:lnTo>
                  <a:pt x="0" y="400812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976116" y="2604516"/>
            <a:ext cx="2119884" cy="452628"/>
          </a:xfrm>
          <a:custGeom>
            <a:avLst/>
            <a:gdLst/>
            <a:ahLst/>
            <a:cxnLst/>
            <a:rect l="l" t="t" r="r" b="b"/>
            <a:pathLst>
              <a:path w="2119884" h="452628">
                <a:moveTo>
                  <a:pt x="0" y="226313"/>
                </a:moveTo>
                <a:lnTo>
                  <a:pt x="750" y="244872"/>
                </a:lnTo>
                <a:lnTo>
                  <a:pt x="2962" y="263018"/>
                </a:lnTo>
                <a:lnTo>
                  <a:pt x="17787" y="314396"/>
                </a:lnTo>
                <a:lnTo>
                  <a:pt x="43671" y="359962"/>
                </a:lnTo>
                <a:lnTo>
                  <a:pt x="79040" y="398142"/>
                </a:lnTo>
                <a:lnTo>
                  <a:pt x="122319" y="427363"/>
                </a:lnTo>
                <a:lnTo>
                  <a:pt x="171935" y="446049"/>
                </a:lnTo>
                <a:lnTo>
                  <a:pt x="226313" y="452628"/>
                </a:lnTo>
                <a:lnTo>
                  <a:pt x="1893570" y="452628"/>
                </a:lnTo>
                <a:lnTo>
                  <a:pt x="1947948" y="446049"/>
                </a:lnTo>
                <a:lnTo>
                  <a:pt x="1997564" y="427363"/>
                </a:lnTo>
                <a:lnTo>
                  <a:pt x="2040843" y="398142"/>
                </a:lnTo>
                <a:lnTo>
                  <a:pt x="2076212" y="359962"/>
                </a:lnTo>
                <a:lnTo>
                  <a:pt x="2102096" y="314396"/>
                </a:lnTo>
                <a:lnTo>
                  <a:pt x="2116921" y="263018"/>
                </a:lnTo>
                <a:lnTo>
                  <a:pt x="2119884" y="226313"/>
                </a:lnTo>
                <a:lnTo>
                  <a:pt x="2113305" y="171935"/>
                </a:lnTo>
                <a:lnTo>
                  <a:pt x="2094619" y="122319"/>
                </a:lnTo>
                <a:lnTo>
                  <a:pt x="2065398" y="79040"/>
                </a:lnTo>
                <a:lnTo>
                  <a:pt x="2027218" y="43671"/>
                </a:lnTo>
                <a:lnTo>
                  <a:pt x="1981652" y="17787"/>
                </a:lnTo>
                <a:lnTo>
                  <a:pt x="1930274" y="2962"/>
                </a:lnTo>
                <a:lnTo>
                  <a:pt x="1893570" y="0"/>
                </a:lnTo>
                <a:lnTo>
                  <a:pt x="226313" y="0"/>
                </a:lnTo>
                <a:lnTo>
                  <a:pt x="171935" y="6578"/>
                </a:lnTo>
                <a:lnTo>
                  <a:pt x="122319" y="25264"/>
                </a:lnTo>
                <a:lnTo>
                  <a:pt x="79040" y="54485"/>
                </a:lnTo>
                <a:lnTo>
                  <a:pt x="43671" y="92665"/>
                </a:lnTo>
                <a:lnTo>
                  <a:pt x="17787" y="138231"/>
                </a:lnTo>
                <a:lnTo>
                  <a:pt x="2962" y="189609"/>
                </a:lnTo>
                <a:lnTo>
                  <a:pt x="750" y="207755"/>
                </a:lnTo>
                <a:lnTo>
                  <a:pt x="0" y="226313"/>
                </a:lnTo>
                <a:close/>
              </a:path>
            </a:pathLst>
          </a:custGeom>
          <a:solidFill>
            <a:srgbClr val="16164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480054" y="2058162"/>
            <a:ext cx="497713" cy="773176"/>
          </a:xfrm>
          <a:custGeom>
            <a:avLst/>
            <a:gdLst/>
            <a:ahLst/>
            <a:cxnLst/>
            <a:rect l="l" t="t" r="r" b="b"/>
            <a:pathLst>
              <a:path w="497713" h="773176">
                <a:moveTo>
                  <a:pt x="0" y="0"/>
                </a:moveTo>
                <a:lnTo>
                  <a:pt x="0" y="773176"/>
                </a:lnTo>
                <a:lnTo>
                  <a:pt x="497713" y="773176"/>
                </a:lnTo>
              </a:path>
            </a:pathLst>
          </a:custGeom>
          <a:ln w="19050">
            <a:solidFill>
              <a:srgbClr val="5F5F5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976116" y="3525012"/>
            <a:ext cx="2119884" cy="451104"/>
          </a:xfrm>
          <a:custGeom>
            <a:avLst/>
            <a:gdLst/>
            <a:ahLst/>
            <a:cxnLst/>
            <a:rect l="l" t="t" r="r" b="b"/>
            <a:pathLst>
              <a:path w="2119884" h="451104">
                <a:moveTo>
                  <a:pt x="0" y="225551"/>
                </a:moveTo>
                <a:lnTo>
                  <a:pt x="747" y="244053"/>
                </a:lnTo>
                <a:lnTo>
                  <a:pt x="2951" y="262142"/>
                </a:lnTo>
                <a:lnTo>
                  <a:pt x="17722" y="313354"/>
                </a:lnTo>
                <a:lnTo>
                  <a:pt x="43513" y="358767"/>
                </a:lnTo>
                <a:lnTo>
                  <a:pt x="78757" y="396815"/>
                </a:lnTo>
                <a:lnTo>
                  <a:pt x="121889" y="425931"/>
                </a:lnTo>
                <a:lnTo>
                  <a:pt x="171343" y="444549"/>
                </a:lnTo>
                <a:lnTo>
                  <a:pt x="225551" y="451104"/>
                </a:lnTo>
                <a:lnTo>
                  <a:pt x="1894332" y="451104"/>
                </a:lnTo>
                <a:lnTo>
                  <a:pt x="1948540" y="444549"/>
                </a:lnTo>
                <a:lnTo>
                  <a:pt x="1997994" y="425931"/>
                </a:lnTo>
                <a:lnTo>
                  <a:pt x="2041126" y="396815"/>
                </a:lnTo>
                <a:lnTo>
                  <a:pt x="2076370" y="358767"/>
                </a:lnTo>
                <a:lnTo>
                  <a:pt x="2102161" y="313354"/>
                </a:lnTo>
                <a:lnTo>
                  <a:pt x="2116932" y="262142"/>
                </a:lnTo>
                <a:lnTo>
                  <a:pt x="2119884" y="225551"/>
                </a:lnTo>
                <a:lnTo>
                  <a:pt x="2113329" y="171343"/>
                </a:lnTo>
                <a:lnTo>
                  <a:pt x="2094711" y="121889"/>
                </a:lnTo>
                <a:lnTo>
                  <a:pt x="2065595" y="78757"/>
                </a:lnTo>
                <a:lnTo>
                  <a:pt x="2027547" y="43513"/>
                </a:lnTo>
                <a:lnTo>
                  <a:pt x="1982134" y="17722"/>
                </a:lnTo>
                <a:lnTo>
                  <a:pt x="1930922" y="2951"/>
                </a:lnTo>
                <a:lnTo>
                  <a:pt x="1894332" y="0"/>
                </a:lnTo>
                <a:lnTo>
                  <a:pt x="225551" y="0"/>
                </a:lnTo>
                <a:lnTo>
                  <a:pt x="171343" y="6554"/>
                </a:lnTo>
                <a:lnTo>
                  <a:pt x="121889" y="25172"/>
                </a:lnTo>
                <a:lnTo>
                  <a:pt x="78757" y="54288"/>
                </a:lnTo>
                <a:lnTo>
                  <a:pt x="43513" y="92336"/>
                </a:lnTo>
                <a:lnTo>
                  <a:pt x="17722" y="137749"/>
                </a:lnTo>
                <a:lnTo>
                  <a:pt x="2951" y="188961"/>
                </a:lnTo>
                <a:lnTo>
                  <a:pt x="747" y="207050"/>
                </a:lnTo>
                <a:lnTo>
                  <a:pt x="0" y="225551"/>
                </a:lnTo>
                <a:close/>
              </a:path>
            </a:pathLst>
          </a:custGeom>
          <a:solidFill>
            <a:srgbClr val="21216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480054" y="2058162"/>
            <a:ext cx="497713" cy="1693290"/>
          </a:xfrm>
          <a:custGeom>
            <a:avLst/>
            <a:gdLst/>
            <a:ahLst/>
            <a:cxnLst/>
            <a:rect l="l" t="t" r="r" b="b"/>
            <a:pathLst>
              <a:path w="497713" h="1693290">
                <a:moveTo>
                  <a:pt x="0" y="0"/>
                </a:moveTo>
                <a:lnTo>
                  <a:pt x="0" y="1693290"/>
                </a:lnTo>
                <a:lnTo>
                  <a:pt x="497713" y="1693290"/>
                </a:lnTo>
              </a:path>
            </a:pathLst>
          </a:custGeom>
          <a:ln w="19049">
            <a:solidFill>
              <a:srgbClr val="5F5F5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480054" y="2058162"/>
            <a:ext cx="497713" cy="2613533"/>
          </a:xfrm>
          <a:custGeom>
            <a:avLst/>
            <a:gdLst/>
            <a:ahLst/>
            <a:cxnLst/>
            <a:rect l="l" t="t" r="r" b="b"/>
            <a:pathLst>
              <a:path w="497713" h="2613533">
                <a:moveTo>
                  <a:pt x="0" y="0"/>
                </a:moveTo>
                <a:lnTo>
                  <a:pt x="0" y="2613533"/>
                </a:lnTo>
                <a:lnTo>
                  <a:pt x="497713" y="2613533"/>
                </a:lnTo>
              </a:path>
            </a:pathLst>
          </a:custGeom>
          <a:ln w="19050">
            <a:solidFill>
              <a:srgbClr val="5F5F5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171188" y="2711196"/>
            <a:ext cx="182879" cy="51815"/>
          </a:xfrm>
          <a:custGeom>
            <a:avLst/>
            <a:gdLst/>
            <a:ahLst/>
            <a:cxnLst/>
            <a:rect l="l" t="t" r="r" b="b"/>
            <a:pathLst>
              <a:path w="182879" h="51815">
                <a:moveTo>
                  <a:pt x="182879" y="25907"/>
                </a:moveTo>
                <a:lnTo>
                  <a:pt x="182376" y="23164"/>
                </a:lnTo>
                <a:lnTo>
                  <a:pt x="178302" y="17771"/>
                </a:lnTo>
                <a:lnTo>
                  <a:pt x="170510" y="12863"/>
                </a:lnTo>
                <a:lnTo>
                  <a:pt x="159448" y="8567"/>
                </a:lnTo>
                <a:lnTo>
                  <a:pt x="145563" y="5007"/>
                </a:lnTo>
                <a:lnTo>
                  <a:pt x="129301" y="2309"/>
                </a:lnTo>
                <a:lnTo>
                  <a:pt x="111111" y="598"/>
                </a:lnTo>
                <a:lnTo>
                  <a:pt x="91439" y="0"/>
                </a:lnTo>
                <a:lnTo>
                  <a:pt x="81773" y="142"/>
                </a:lnTo>
                <a:lnTo>
                  <a:pt x="62762" y="1294"/>
                </a:lnTo>
                <a:lnTo>
                  <a:pt x="45448" y="3498"/>
                </a:lnTo>
                <a:lnTo>
                  <a:pt x="30279" y="6628"/>
                </a:lnTo>
                <a:lnTo>
                  <a:pt x="17703" y="10560"/>
                </a:lnTo>
                <a:lnTo>
                  <a:pt x="8166" y="15167"/>
                </a:lnTo>
                <a:lnTo>
                  <a:pt x="2116" y="20325"/>
                </a:lnTo>
                <a:lnTo>
                  <a:pt x="0" y="25907"/>
                </a:lnTo>
                <a:lnTo>
                  <a:pt x="503" y="28651"/>
                </a:lnTo>
                <a:lnTo>
                  <a:pt x="4577" y="34044"/>
                </a:lnTo>
                <a:lnTo>
                  <a:pt x="12369" y="38952"/>
                </a:lnTo>
                <a:lnTo>
                  <a:pt x="23431" y="43248"/>
                </a:lnTo>
                <a:lnTo>
                  <a:pt x="37316" y="46808"/>
                </a:lnTo>
                <a:lnTo>
                  <a:pt x="53578" y="49506"/>
                </a:lnTo>
                <a:lnTo>
                  <a:pt x="71768" y="51217"/>
                </a:lnTo>
                <a:lnTo>
                  <a:pt x="91439" y="51815"/>
                </a:lnTo>
                <a:lnTo>
                  <a:pt x="101106" y="51673"/>
                </a:lnTo>
                <a:lnTo>
                  <a:pt x="120117" y="50521"/>
                </a:lnTo>
                <a:lnTo>
                  <a:pt x="137431" y="48317"/>
                </a:lnTo>
                <a:lnTo>
                  <a:pt x="152600" y="45187"/>
                </a:lnTo>
                <a:lnTo>
                  <a:pt x="165176" y="41255"/>
                </a:lnTo>
                <a:lnTo>
                  <a:pt x="174713" y="36648"/>
                </a:lnTo>
                <a:lnTo>
                  <a:pt x="180763" y="31490"/>
                </a:lnTo>
                <a:lnTo>
                  <a:pt x="182879" y="259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171188" y="2790698"/>
            <a:ext cx="170454" cy="69105"/>
          </a:xfrm>
          <a:custGeom>
            <a:avLst/>
            <a:gdLst/>
            <a:ahLst/>
            <a:cxnLst/>
            <a:rect l="l" t="t" r="r" b="b"/>
            <a:pathLst>
              <a:path w="170454" h="69105">
                <a:moveTo>
                  <a:pt x="170454" y="23401"/>
                </a:moveTo>
                <a:lnTo>
                  <a:pt x="163322" y="0"/>
                </a:lnTo>
                <a:lnTo>
                  <a:pt x="163322" y="7874"/>
                </a:lnTo>
                <a:lnTo>
                  <a:pt x="160654" y="10413"/>
                </a:lnTo>
                <a:lnTo>
                  <a:pt x="156717" y="10413"/>
                </a:lnTo>
                <a:lnTo>
                  <a:pt x="159360" y="27703"/>
                </a:lnTo>
                <a:lnTo>
                  <a:pt x="170454" y="23401"/>
                </a:lnTo>
                <a:close/>
              </a:path>
              <a:path w="170454" h="69105">
                <a:moveTo>
                  <a:pt x="150240" y="0"/>
                </a:moveTo>
                <a:lnTo>
                  <a:pt x="152781" y="-2539"/>
                </a:lnTo>
                <a:lnTo>
                  <a:pt x="160654" y="-2539"/>
                </a:lnTo>
                <a:lnTo>
                  <a:pt x="163322" y="0"/>
                </a:lnTo>
                <a:lnTo>
                  <a:pt x="170454" y="23401"/>
                </a:lnTo>
                <a:lnTo>
                  <a:pt x="178278" y="18502"/>
                </a:lnTo>
                <a:lnTo>
                  <a:pt x="182373" y="13136"/>
                </a:lnTo>
                <a:lnTo>
                  <a:pt x="182879" y="10413"/>
                </a:lnTo>
                <a:lnTo>
                  <a:pt x="182879" y="-41401"/>
                </a:lnTo>
                <a:lnTo>
                  <a:pt x="180752" y="-35857"/>
                </a:lnTo>
                <a:lnTo>
                  <a:pt x="174673" y="-30716"/>
                </a:lnTo>
                <a:lnTo>
                  <a:pt x="165103" y="-26109"/>
                </a:lnTo>
                <a:lnTo>
                  <a:pt x="152498" y="-22166"/>
                </a:lnTo>
                <a:lnTo>
                  <a:pt x="137318" y="-19020"/>
                </a:lnTo>
                <a:lnTo>
                  <a:pt x="120020" y="-16800"/>
                </a:lnTo>
                <a:lnTo>
                  <a:pt x="101063" y="-15637"/>
                </a:lnTo>
                <a:lnTo>
                  <a:pt x="91439" y="-15494"/>
                </a:lnTo>
                <a:lnTo>
                  <a:pt x="71844" y="-16098"/>
                </a:lnTo>
                <a:lnTo>
                  <a:pt x="53687" y="-17823"/>
                </a:lnTo>
                <a:lnTo>
                  <a:pt x="37426" y="-20538"/>
                </a:lnTo>
                <a:lnTo>
                  <a:pt x="23519" y="-24112"/>
                </a:lnTo>
                <a:lnTo>
                  <a:pt x="12425" y="-28414"/>
                </a:lnTo>
                <a:lnTo>
                  <a:pt x="4601" y="-33313"/>
                </a:lnTo>
                <a:lnTo>
                  <a:pt x="506" y="-38679"/>
                </a:lnTo>
                <a:lnTo>
                  <a:pt x="0" y="-41401"/>
                </a:lnTo>
                <a:lnTo>
                  <a:pt x="0" y="10413"/>
                </a:lnTo>
                <a:lnTo>
                  <a:pt x="2127" y="15958"/>
                </a:lnTo>
                <a:lnTo>
                  <a:pt x="8206" y="21099"/>
                </a:lnTo>
                <a:lnTo>
                  <a:pt x="17776" y="25706"/>
                </a:lnTo>
                <a:lnTo>
                  <a:pt x="30381" y="29649"/>
                </a:lnTo>
                <a:lnTo>
                  <a:pt x="45561" y="32795"/>
                </a:lnTo>
                <a:lnTo>
                  <a:pt x="62859" y="35015"/>
                </a:lnTo>
                <a:lnTo>
                  <a:pt x="81816" y="36178"/>
                </a:lnTo>
                <a:lnTo>
                  <a:pt x="91439" y="36322"/>
                </a:lnTo>
                <a:lnTo>
                  <a:pt x="111035" y="35717"/>
                </a:lnTo>
                <a:lnTo>
                  <a:pt x="129192" y="33992"/>
                </a:lnTo>
                <a:lnTo>
                  <a:pt x="145453" y="31277"/>
                </a:lnTo>
                <a:lnTo>
                  <a:pt x="159360" y="27703"/>
                </a:lnTo>
                <a:lnTo>
                  <a:pt x="156717" y="10413"/>
                </a:lnTo>
                <a:lnTo>
                  <a:pt x="152781" y="10413"/>
                </a:lnTo>
                <a:lnTo>
                  <a:pt x="150240" y="7874"/>
                </a:lnTo>
                <a:lnTo>
                  <a:pt x="1502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171188" y="2856229"/>
            <a:ext cx="170454" cy="69105"/>
          </a:xfrm>
          <a:custGeom>
            <a:avLst/>
            <a:gdLst/>
            <a:ahLst/>
            <a:cxnLst/>
            <a:rect l="l" t="t" r="r" b="b"/>
            <a:pathLst>
              <a:path w="170454" h="69105">
                <a:moveTo>
                  <a:pt x="170454" y="23401"/>
                </a:moveTo>
                <a:lnTo>
                  <a:pt x="163322" y="0"/>
                </a:lnTo>
                <a:lnTo>
                  <a:pt x="163322" y="7874"/>
                </a:lnTo>
                <a:lnTo>
                  <a:pt x="160654" y="10414"/>
                </a:lnTo>
                <a:lnTo>
                  <a:pt x="156717" y="10414"/>
                </a:lnTo>
                <a:lnTo>
                  <a:pt x="159360" y="27703"/>
                </a:lnTo>
                <a:lnTo>
                  <a:pt x="170454" y="23401"/>
                </a:lnTo>
                <a:close/>
              </a:path>
              <a:path w="170454" h="69105">
                <a:moveTo>
                  <a:pt x="150240" y="0"/>
                </a:moveTo>
                <a:lnTo>
                  <a:pt x="152781" y="-2539"/>
                </a:lnTo>
                <a:lnTo>
                  <a:pt x="160654" y="-2539"/>
                </a:lnTo>
                <a:lnTo>
                  <a:pt x="163322" y="0"/>
                </a:lnTo>
                <a:lnTo>
                  <a:pt x="170454" y="23401"/>
                </a:lnTo>
                <a:lnTo>
                  <a:pt x="178278" y="18502"/>
                </a:lnTo>
                <a:lnTo>
                  <a:pt x="182373" y="13136"/>
                </a:lnTo>
                <a:lnTo>
                  <a:pt x="182879" y="10414"/>
                </a:lnTo>
                <a:lnTo>
                  <a:pt x="182879" y="-41401"/>
                </a:lnTo>
                <a:lnTo>
                  <a:pt x="180752" y="-35857"/>
                </a:lnTo>
                <a:lnTo>
                  <a:pt x="174673" y="-30716"/>
                </a:lnTo>
                <a:lnTo>
                  <a:pt x="165103" y="-26109"/>
                </a:lnTo>
                <a:lnTo>
                  <a:pt x="152498" y="-22166"/>
                </a:lnTo>
                <a:lnTo>
                  <a:pt x="137318" y="-19020"/>
                </a:lnTo>
                <a:lnTo>
                  <a:pt x="120020" y="-16800"/>
                </a:lnTo>
                <a:lnTo>
                  <a:pt x="101063" y="-15637"/>
                </a:lnTo>
                <a:lnTo>
                  <a:pt x="91439" y="-15493"/>
                </a:lnTo>
                <a:lnTo>
                  <a:pt x="71844" y="-16098"/>
                </a:lnTo>
                <a:lnTo>
                  <a:pt x="53687" y="-17823"/>
                </a:lnTo>
                <a:lnTo>
                  <a:pt x="37426" y="-20538"/>
                </a:lnTo>
                <a:lnTo>
                  <a:pt x="23519" y="-24112"/>
                </a:lnTo>
                <a:lnTo>
                  <a:pt x="12425" y="-28414"/>
                </a:lnTo>
                <a:lnTo>
                  <a:pt x="4601" y="-33313"/>
                </a:lnTo>
                <a:lnTo>
                  <a:pt x="506" y="-38679"/>
                </a:lnTo>
                <a:lnTo>
                  <a:pt x="0" y="-41401"/>
                </a:lnTo>
                <a:lnTo>
                  <a:pt x="0" y="10414"/>
                </a:lnTo>
                <a:lnTo>
                  <a:pt x="2127" y="15958"/>
                </a:lnTo>
                <a:lnTo>
                  <a:pt x="8206" y="21099"/>
                </a:lnTo>
                <a:lnTo>
                  <a:pt x="17776" y="25706"/>
                </a:lnTo>
                <a:lnTo>
                  <a:pt x="30381" y="29649"/>
                </a:lnTo>
                <a:lnTo>
                  <a:pt x="45561" y="32795"/>
                </a:lnTo>
                <a:lnTo>
                  <a:pt x="62859" y="35015"/>
                </a:lnTo>
                <a:lnTo>
                  <a:pt x="81816" y="36178"/>
                </a:lnTo>
                <a:lnTo>
                  <a:pt x="91439" y="36322"/>
                </a:lnTo>
                <a:lnTo>
                  <a:pt x="111035" y="35717"/>
                </a:lnTo>
                <a:lnTo>
                  <a:pt x="129192" y="33992"/>
                </a:lnTo>
                <a:lnTo>
                  <a:pt x="145453" y="31277"/>
                </a:lnTo>
                <a:lnTo>
                  <a:pt x="159360" y="27703"/>
                </a:lnTo>
                <a:lnTo>
                  <a:pt x="156717" y="10414"/>
                </a:lnTo>
                <a:lnTo>
                  <a:pt x="152781" y="10414"/>
                </a:lnTo>
                <a:lnTo>
                  <a:pt x="150240" y="7874"/>
                </a:lnTo>
                <a:lnTo>
                  <a:pt x="1502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171188" y="2921127"/>
            <a:ext cx="170384" cy="70474"/>
          </a:xfrm>
          <a:custGeom>
            <a:avLst/>
            <a:gdLst/>
            <a:ahLst/>
            <a:cxnLst/>
            <a:rect l="l" t="t" r="r" b="b"/>
            <a:pathLst>
              <a:path w="170384" h="70474">
                <a:moveTo>
                  <a:pt x="170384" y="23806"/>
                </a:moveTo>
                <a:lnTo>
                  <a:pt x="163322" y="0"/>
                </a:lnTo>
                <a:lnTo>
                  <a:pt x="163322" y="7874"/>
                </a:lnTo>
                <a:lnTo>
                  <a:pt x="160654" y="10540"/>
                </a:lnTo>
                <a:lnTo>
                  <a:pt x="156717" y="10540"/>
                </a:lnTo>
                <a:lnTo>
                  <a:pt x="159286" y="28183"/>
                </a:lnTo>
                <a:lnTo>
                  <a:pt x="170384" y="23806"/>
                </a:lnTo>
                <a:close/>
              </a:path>
              <a:path w="170384" h="70474">
                <a:moveTo>
                  <a:pt x="150240" y="0"/>
                </a:moveTo>
                <a:lnTo>
                  <a:pt x="152781" y="-2666"/>
                </a:lnTo>
                <a:lnTo>
                  <a:pt x="160654" y="-2666"/>
                </a:lnTo>
                <a:lnTo>
                  <a:pt x="163322" y="0"/>
                </a:lnTo>
                <a:lnTo>
                  <a:pt x="170384" y="23806"/>
                </a:lnTo>
                <a:lnTo>
                  <a:pt x="178225" y="18824"/>
                </a:lnTo>
                <a:lnTo>
                  <a:pt x="182351" y="13370"/>
                </a:lnTo>
                <a:lnTo>
                  <a:pt x="182879" y="10540"/>
                </a:lnTo>
                <a:lnTo>
                  <a:pt x="182879" y="-42290"/>
                </a:lnTo>
                <a:lnTo>
                  <a:pt x="180758" y="-36653"/>
                </a:lnTo>
                <a:lnTo>
                  <a:pt x="174696" y="-31421"/>
                </a:lnTo>
                <a:lnTo>
                  <a:pt x="165152" y="-26728"/>
                </a:lnTo>
                <a:lnTo>
                  <a:pt x="152580" y="-22708"/>
                </a:lnTo>
                <a:lnTo>
                  <a:pt x="137438" y="-19495"/>
                </a:lnTo>
                <a:lnTo>
                  <a:pt x="120180" y="-17224"/>
                </a:lnTo>
                <a:lnTo>
                  <a:pt x="101265" y="-16028"/>
                </a:lnTo>
                <a:lnTo>
                  <a:pt x="91439" y="-15875"/>
                </a:lnTo>
                <a:lnTo>
                  <a:pt x="71872" y="-16490"/>
                </a:lnTo>
                <a:lnTo>
                  <a:pt x="53738" y="-18246"/>
                </a:lnTo>
                <a:lnTo>
                  <a:pt x="37493" y="-21010"/>
                </a:lnTo>
                <a:lnTo>
                  <a:pt x="23593" y="-24648"/>
                </a:lnTo>
                <a:lnTo>
                  <a:pt x="12495" y="-29025"/>
                </a:lnTo>
                <a:lnTo>
                  <a:pt x="4654" y="-34007"/>
                </a:lnTo>
                <a:lnTo>
                  <a:pt x="528" y="-39461"/>
                </a:lnTo>
                <a:lnTo>
                  <a:pt x="0" y="-42290"/>
                </a:lnTo>
                <a:lnTo>
                  <a:pt x="0" y="10540"/>
                </a:lnTo>
                <a:lnTo>
                  <a:pt x="2121" y="16178"/>
                </a:lnTo>
                <a:lnTo>
                  <a:pt x="8183" y="21410"/>
                </a:lnTo>
                <a:lnTo>
                  <a:pt x="17727" y="26103"/>
                </a:lnTo>
                <a:lnTo>
                  <a:pt x="30299" y="30123"/>
                </a:lnTo>
                <a:lnTo>
                  <a:pt x="45441" y="33336"/>
                </a:lnTo>
                <a:lnTo>
                  <a:pt x="62699" y="35607"/>
                </a:lnTo>
                <a:lnTo>
                  <a:pt x="81614" y="36803"/>
                </a:lnTo>
                <a:lnTo>
                  <a:pt x="91439" y="36957"/>
                </a:lnTo>
                <a:lnTo>
                  <a:pt x="111007" y="36341"/>
                </a:lnTo>
                <a:lnTo>
                  <a:pt x="129141" y="34585"/>
                </a:lnTo>
                <a:lnTo>
                  <a:pt x="145386" y="31821"/>
                </a:lnTo>
                <a:lnTo>
                  <a:pt x="159286" y="28183"/>
                </a:lnTo>
                <a:lnTo>
                  <a:pt x="156717" y="10540"/>
                </a:lnTo>
                <a:lnTo>
                  <a:pt x="152781" y="10540"/>
                </a:lnTo>
                <a:lnTo>
                  <a:pt x="150240" y="7874"/>
                </a:lnTo>
                <a:lnTo>
                  <a:pt x="1502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131564" y="3622548"/>
            <a:ext cx="256925" cy="255376"/>
          </a:xfrm>
          <a:custGeom>
            <a:avLst/>
            <a:gdLst/>
            <a:ahLst/>
            <a:cxnLst/>
            <a:rect l="l" t="t" r="r" b="b"/>
            <a:pathLst>
              <a:path w="256925" h="255376">
                <a:moveTo>
                  <a:pt x="172847" y="203581"/>
                </a:moveTo>
                <a:lnTo>
                  <a:pt x="178053" y="209041"/>
                </a:lnTo>
                <a:lnTo>
                  <a:pt x="218694" y="249427"/>
                </a:lnTo>
                <a:lnTo>
                  <a:pt x="229493" y="255376"/>
                </a:lnTo>
                <a:lnTo>
                  <a:pt x="241526" y="255032"/>
                </a:lnTo>
                <a:lnTo>
                  <a:pt x="250951" y="249427"/>
                </a:lnTo>
                <a:lnTo>
                  <a:pt x="256925" y="238708"/>
                </a:lnTo>
                <a:lnTo>
                  <a:pt x="256491" y="226671"/>
                </a:lnTo>
                <a:lnTo>
                  <a:pt x="250951" y="217550"/>
                </a:lnTo>
                <a:lnTo>
                  <a:pt x="210565" y="177037"/>
                </a:lnTo>
                <a:lnTo>
                  <a:pt x="205359" y="171957"/>
                </a:lnTo>
                <a:lnTo>
                  <a:pt x="197612" y="169290"/>
                </a:lnTo>
                <a:lnTo>
                  <a:pt x="190373" y="170941"/>
                </a:lnTo>
                <a:lnTo>
                  <a:pt x="175768" y="156718"/>
                </a:lnTo>
                <a:lnTo>
                  <a:pt x="183027" y="145979"/>
                </a:lnTo>
                <a:lnTo>
                  <a:pt x="188733" y="134425"/>
                </a:lnTo>
                <a:lnTo>
                  <a:pt x="192828" y="122222"/>
                </a:lnTo>
                <a:lnTo>
                  <a:pt x="195254" y="109540"/>
                </a:lnTo>
                <a:lnTo>
                  <a:pt x="195961" y="97916"/>
                </a:lnTo>
                <a:lnTo>
                  <a:pt x="194979" y="83391"/>
                </a:lnTo>
                <a:lnTo>
                  <a:pt x="191928" y="69539"/>
                </a:lnTo>
                <a:lnTo>
                  <a:pt x="186966" y="56510"/>
                </a:lnTo>
                <a:lnTo>
                  <a:pt x="180250" y="44456"/>
                </a:lnTo>
                <a:lnTo>
                  <a:pt x="171936" y="33526"/>
                </a:lnTo>
                <a:lnTo>
                  <a:pt x="162181" y="23872"/>
                </a:lnTo>
                <a:lnTo>
                  <a:pt x="151142" y="15644"/>
                </a:lnTo>
                <a:lnTo>
                  <a:pt x="138976" y="8992"/>
                </a:lnTo>
                <a:lnTo>
                  <a:pt x="125840" y="4066"/>
                </a:lnTo>
                <a:lnTo>
                  <a:pt x="111891" y="1018"/>
                </a:lnTo>
                <a:lnTo>
                  <a:pt x="98298" y="0"/>
                </a:lnTo>
                <a:lnTo>
                  <a:pt x="83735" y="979"/>
                </a:lnTo>
                <a:lnTo>
                  <a:pt x="69834" y="4022"/>
                </a:lnTo>
                <a:lnTo>
                  <a:pt x="56747" y="8970"/>
                </a:lnTo>
                <a:lnTo>
                  <a:pt x="44631" y="15666"/>
                </a:lnTo>
                <a:lnTo>
                  <a:pt x="33641" y="23952"/>
                </a:lnTo>
                <a:lnTo>
                  <a:pt x="23930" y="33670"/>
                </a:lnTo>
                <a:lnTo>
                  <a:pt x="15654" y="44663"/>
                </a:lnTo>
                <a:lnTo>
                  <a:pt x="8968" y="56771"/>
                </a:lnTo>
                <a:lnTo>
                  <a:pt x="4027" y="69839"/>
                </a:lnTo>
                <a:lnTo>
                  <a:pt x="986" y="83707"/>
                </a:lnTo>
                <a:lnTo>
                  <a:pt x="0" y="96900"/>
                </a:lnTo>
                <a:lnTo>
                  <a:pt x="984" y="111381"/>
                </a:lnTo>
                <a:lnTo>
                  <a:pt x="4042" y="125198"/>
                </a:lnTo>
                <a:lnTo>
                  <a:pt x="9016" y="138198"/>
                </a:lnTo>
                <a:lnTo>
                  <a:pt x="15749" y="150231"/>
                </a:lnTo>
                <a:lnTo>
                  <a:pt x="24083" y="161144"/>
                </a:lnTo>
                <a:lnTo>
                  <a:pt x="23875" y="121272"/>
                </a:lnTo>
                <a:lnTo>
                  <a:pt x="20802" y="107341"/>
                </a:lnTo>
                <a:lnTo>
                  <a:pt x="20193" y="97535"/>
                </a:lnTo>
                <a:lnTo>
                  <a:pt x="21543" y="83044"/>
                </a:lnTo>
                <a:lnTo>
                  <a:pt x="25434" y="69464"/>
                </a:lnTo>
                <a:lnTo>
                  <a:pt x="31622" y="57038"/>
                </a:lnTo>
                <a:lnTo>
                  <a:pt x="39865" y="46007"/>
                </a:lnTo>
                <a:lnTo>
                  <a:pt x="49919" y="36612"/>
                </a:lnTo>
                <a:lnTo>
                  <a:pt x="61543" y="29094"/>
                </a:lnTo>
                <a:lnTo>
                  <a:pt x="74493" y="23696"/>
                </a:lnTo>
                <a:lnTo>
                  <a:pt x="88527" y="20659"/>
                </a:lnTo>
                <a:lnTo>
                  <a:pt x="98298" y="20065"/>
                </a:lnTo>
                <a:lnTo>
                  <a:pt x="112916" y="21406"/>
                </a:lnTo>
                <a:lnTo>
                  <a:pt x="126611" y="25268"/>
                </a:lnTo>
                <a:lnTo>
                  <a:pt x="139140" y="31409"/>
                </a:lnTo>
                <a:lnTo>
                  <a:pt x="150260" y="39588"/>
                </a:lnTo>
                <a:lnTo>
                  <a:pt x="159730" y="49563"/>
                </a:lnTo>
                <a:lnTo>
                  <a:pt x="167305" y="61093"/>
                </a:lnTo>
                <a:lnTo>
                  <a:pt x="172744" y="73936"/>
                </a:lnTo>
                <a:lnTo>
                  <a:pt x="175804" y="87850"/>
                </a:lnTo>
                <a:lnTo>
                  <a:pt x="176402" y="97535"/>
                </a:lnTo>
                <a:lnTo>
                  <a:pt x="175040" y="111951"/>
                </a:lnTo>
                <a:lnTo>
                  <a:pt x="171122" y="125498"/>
                </a:lnTo>
                <a:lnTo>
                  <a:pt x="164901" y="137926"/>
                </a:lnTo>
                <a:lnTo>
                  <a:pt x="156629" y="148985"/>
                </a:lnTo>
                <a:lnTo>
                  <a:pt x="146559" y="158424"/>
                </a:lnTo>
                <a:lnTo>
                  <a:pt x="134943" y="165993"/>
                </a:lnTo>
                <a:lnTo>
                  <a:pt x="122035" y="171442"/>
                </a:lnTo>
                <a:lnTo>
                  <a:pt x="108087" y="174521"/>
                </a:lnTo>
                <a:lnTo>
                  <a:pt x="98298" y="175132"/>
                </a:lnTo>
                <a:lnTo>
                  <a:pt x="83691" y="173794"/>
                </a:lnTo>
                <a:lnTo>
                  <a:pt x="70006" y="169937"/>
                </a:lnTo>
                <a:lnTo>
                  <a:pt x="70278" y="190545"/>
                </a:lnTo>
                <a:lnTo>
                  <a:pt x="84254" y="193572"/>
                </a:lnTo>
                <a:lnTo>
                  <a:pt x="97662" y="194563"/>
                </a:lnTo>
                <a:lnTo>
                  <a:pt x="110538" y="193713"/>
                </a:lnTo>
                <a:lnTo>
                  <a:pt x="123173" y="191201"/>
                </a:lnTo>
                <a:lnTo>
                  <a:pt x="135388" y="187091"/>
                </a:lnTo>
                <a:lnTo>
                  <a:pt x="147004" y="181443"/>
                </a:lnTo>
                <a:lnTo>
                  <a:pt x="157607" y="174497"/>
                </a:lnTo>
                <a:lnTo>
                  <a:pt x="171831" y="188721"/>
                </a:lnTo>
                <a:lnTo>
                  <a:pt x="170561" y="196214"/>
                </a:lnTo>
                <a:lnTo>
                  <a:pt x="172847" y="203581"/>
                </a:lnTo>
                <a:close/>
              </a:path>
              <a:path w="256925" h="255376">
                <a:moveTo>
                  <a:pt x="23875" y="121272"/>
                </a:moveTo>
                <a:lnTo>
                  <a:pt x="24083" y="161144"/>
                </a:lnTo>
                <a:lnTo>
                  <a:pt x="33860" y="170783"/>
                </a:lnTo>
                <a:lnTo>
                  <a:pt x="44923" y="178998"/>
                </a:lnTo>
                <a:lnTo>
                  <a:pt x="57115" y="185636"/>
                </a:lnTo>
                <a:lnTo>
                  <a:pt x="70278" y="190545"/>
                </a:lnTo>
                <a:lnTo>
                  <a:pt x="70006" y="169937"/>
                </a:lnTo>
                <a:lnTo>
                  <a:pt x="57484" y="163801"/>
                </a:lnTo>
                <a:lnTo>
                  <a:pt x="46368" y="155627"/>
                </a:lnTo>
                <a:lnTo>
                  <a:pt x="36900" y="145655"/>
                </a:lnTo>
                <a:lnTo>
                  <a:pt x="29322" y="134123"/>
                </a:lnTo>
                <a:lnTo>
                  <a:pt x="23875" y="12127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160520" y="3669283"/>
            <a:ext cx="140207" cy="104140"/>
          </a:xfrm>
          <a:custGeom>
            <a:avLst/>
            <a:gdLst/>
            <a:ahLst/>
            <a:cxnLst/>
            <a:rect l="l" t="t" r="r" b="b"/>
            <a:pathLst>
              <a:path w="140207" h="104140">
                <a:moveTo>
                  <a:pt x="39369" y="4572"/>
                </a:moveTo>
                <a:lnTo>
                  <a:pt x="25400" y="45847"/>
                </a:lnTo>
                <a:lnTo>
                  <a:pt x="0" y="45847"/>
                </a:lnTo>
                <a:lnTo>
                  <a:pt x="0" y="58928"/>
                </a:lnTo>
                <a:lnTo>
                  <a:pt x="29590" y="58928"/>
                </a:lnTo>
                <a:lnTo>
                  <a:pt x="32257" y="58547"/>
                </a:lnTo>
                <a:lnTo>
                  <a:pt x="34543" y="56642"/>
                </a:lnTo>
                <a:lnTo>
                  <a:pt x="35178" y="53975"/>
                </a:lnTo>
                <a:lnTo>
                  <a:pt x="43306" y="29083"/>
                </a:lnTo>
                <a:lnTo>
                  <a:pt x="56260" y="99568"/>
                </a:lnTo>
                <a:lnTo>
                  <a:pt x="56641" y="102235"/>
                </a:lnTo>
                <a:lnTo>
                  <a:pt x="61467" y="104140"/>
                </a:lnTo>
                <a:lnTo>
                  <a:pt x="64388" y="104140"/>
                </a:lnTo>
                <a:lnTo>
                  <a:pt x="67690" y="100584"/>
                </a:lnTo>
                <a:lnTo>
                  <a:pt x="88518" y="45466"/>
                </a:lnTo>
                <a:lnTo>
                  <a:pt x="96900" y="74930"/>
                </a:lnTo>
                <a:lnTo>
                  <a:pt x="97916" y="77978"/>
                </a:lnTo>
                <a:lnTo>
                  <a:pt x="100837" y="79883"/>
                </a:lnTo>
                <a:lnTo>
                  <a:pt x="104139" y="78867"/>
                </a:lnTo>
                <a:lnTo>
                  <a:pt x="106679" y="77343"/>
                </a:lnTo>
                <a:lnTo>
                  <a:pt x="124205" y="58928"/>
                </a:lnTo>
                <a:lnTo>
                  <a:pt x="140207" y="58928"/>
                </a:lnTo>
                <a:lnTo>
                  <a:pt x="140207" y="45847"/>
                </a:lnTo>
                <a:lnTo>
                  <a:pt x="121284" y="45847"/>
                </a:lnTo>
                <a:lnTo>
                  <a:pt x="118109" y="47117"/>
                </a:lnTo>
                <a:lnTo>
                  <a:pt x="117093" y="48514"/>
                </a:lnTo>
                <a:lnTo>
                  <a:pt x="104775" y="61849"/>
                </a:lnTo>
                <a:lnTo>
                  <a:pt x="94360" y="25527"/>
                </a:lnTo>
                <a:lnTo>
                  <a:pt x="93344" y="22606"/>
                </a:lnTo>
                <a:lnTo>
                  <a:pt x="90169" y="20574"/>
                </a:lnTo>
                <a:lnTo>
                  <a:pt x="87121" y="21590"/>
                </a:lnTo>
                <a:lnTo>
                  <a:pt x="83946" y="23241"/>
                </a:lnTo>
                <a:lnTo>
                  <a:pt x="83312" y="25146"/>
                </a:lnTo>
                <a:lnTo>
                  <a:pt x="63753" y="77343"/>
                </a:lnTo>
                <a:lnTo>
                  <a:pt x="50418" y="5207"/>
                </a:lnTo>
                <a:lnTo>
                  <a:pt x="49783" y="1905"/>
                </a:lnTo>
                <a:lnTo>
                  <a:pt x="46862" y="0"/>
                </a:lnTo>
                <a:lnTo>
                  <a:pt x="43941" y="635"/>
                </a:lnTo>
                <a:lnTo>
                  <a:pt x="40385" y="2540"/>
                </a:lnTo>
                <a:lnTo>
                  <a:pt x="39369" y="457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976116" y="4445508"/>
            <a:ext cx="2119884" cy="451104"/>
          </a:xfrm>
          <a:custGeom>
            <a:avLst/>
            <a:gdLst/>
            <a:ahLst/>
            <a:cxnLst/>
            <a:rect l="l" t="t" r="r" b="b"/>
            <a:pathLst>
              <a:path w="2119884" h="451103">
                <a:moveTo>
                  <a:pt x="0" y="225552"/>
                </a:moveTo>
                <a:lnTo>
                  <a:pt x="747" y="244053"/>
                </a:lnTo>
                <a:lnTo>
                  <a:pt x="2951" y="262142"/>
                </a:lnTo>
                <a:lnTo>
                  <a:pt x="17722" y="313354"/>
                </a:lnTo>
                <a:lnTo>
                  <a:pt x="43513" y="358767"/>
                </a:lnTo>
                <a:lnTo>
                  <a:pt x="78757" y="396815"/>
                </a:lnTo>
                <a:lnTo>
                  <a:pt x="121889" y="425931"/>
                </a:lnTo>
                <a:lnTo>
                  <a:pt x="171343" y="444549"/>
                </a:lnTo>
                <a:lnTo>
                  <a:pt x="225551" y="451104"/>
                </a:lnTo>
                <a:lnTo>
                  <a:pt x="1894332" y="451104"/>
                </a:lnTo>
                <a:lnTo>
                  <a:pt x="1948540" y="444549"/>
                </a:lnTo>
                <a:lnTo>
                  <a:pt x="1997994" y="425931"/>
                </a:lnTo>
                <a:lnTo>
                  <a:pt x="2041126" y="396815"/>
                </a:lnTo>
                <a:lnTo>
                  <a:pt x="2076370" y="358767"/>
                </a:lnTo>
                <a:lnTo>
                  <a:pt x="2102161" y="313354"/>
                </a:lnTo>
                <a:lnTo>
                  <a:pt x="2116932" y="262142"/>
                </a:lnTo>
                <a:lnTo>
                  <a:pt x="2119884" y="225552"/>
                </a:lnTo>
                <a:lnTo>
                  <a:pt x="2113329" y="171343"/>
                </a:lnTo>
                <a:lnTo>
                  <a:pt x="2094711" y="121889"/>
                </a:lnTo>
                <a:lnTo>
                  <a:pt x="2065595" y="78757"/>
                </a:lnTo>
                <a:lnTo>
                  <a:pt x="2027547" y="43513"/>
                </a:lnTo>
                <a:lnTo>
                  <a:pt x="1982134" y="17722"/>
                </a:lnTo>
                <a:lnTo>
                  <a:pt x="1930922" y="2951"/>
                </a:lnTo>
                <a:lnTo>
                  <a:pt x="1894332" y="0"/>
                </a:lnTo>
                <a:lnTo>
                  <a:pt x="225551" y="0"/>
                </a:lnTo>
                <a:lnTo>
                  <a:pt x="171343" y="6554"/>
                </a:lnTo>
                <a:lnTo>
                  <a:pt x="121889" y="25172"/>
                </a:lnTo>
                <a:lnTo>
                  <a:pt x="78757" y="54288"/>
                </a:lnTo>
                <a:lnTo>
                  <a:pt x="43513" y="92336"/>
                </a:lnTo>
                <a:lnTo>
                  <a:pt x="17722" y="137749"/>
                </a:lnTo>
                <a:lnTo>
                  <a:pt x="2951" y="188961"/>
                </a:lnTo>
                <a:lnTo>
                  <a:pt x="747" y="207050"/>
                </a:lnTo>
                <a:lnTo>
                  <a:pt x="0" y="225552"/>
                </a:lnTo>
                <a:close/>
              </a:path>
            </a:pathLst>
          </a:custGeom>
          <a:solidFill>
            <a:srgbClr val="2C2C8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160520" y="4543044"/>
            <a:ext cx="278891" cy="2865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07848" y="5747004"/>
            <a:ext cx="9012936" cy="646176"/>
          </a:xfrm>
          <a:custGeom>
            <a:avLst/>
            <a:gdLst/>
            <a:ahLst/>
            <a:cxnLst/>
            <a:rect l="l" t="t" r="r" b="b"/>
            <a:pathLst>
              <a:path w="9012936" h="646176">
                <a:moveTo>
                  <a:pt x="0" y="646176"/>
                </a:moveTo>
                <a:lnTo>
                  <a:pt x="9012936" y="646176"/>
                </a:lnTo>
                <a:lnTo>
                  <a:pt x="9012936" y="0"/>
                </a:lnTo>
                <a:lnTo>
                  <a:pt x="0" y="0"/>
                </a:lnTo>
                <a:lnTo>
                  <a:pt x="0" y="646176"/>
                </a:lnTo>
                <a:close/>
              </a:path>
            </a:pathLst>
          </a:custGeom>
          <a:solidFill>
            <a:srgbClr val="BADFE2">
              <a:alpha val="50195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5601970" y="179530"/>
            <a:ext cx="6480138" cy="69596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R="12765" algn="r">
              <a:lnSpc>
                <a:spcPts val="2590"/>
              </a:lnSpc>
            </a:pPr>
            <a:r>
              <a:rPr sz="2400" b="1" spc="0" dirty="0">
                <a:solidFill>
                  <a:srgbClr val="212168"/>
                </a:solidFill>
                <a:latin typeface="Verdana"/>
                <a:cs typeface="Verdana"/>
              </a:rPr>
              <a:t>Research and Innovation Foundation:</a:t>
            </a:r>
            <a:endParaRPr sz="2400">
              <a:latin typeface="Verdana"/>
              <a:cs typeface="Verdana"/>
            </a:endParaRPr>
          </a:p>
          <a:p>
            <a:pPr marR="12700" algn="r">
              <a:lnSpc>
                <a:spcPts val="2880"/>
              </a:lnSpc>
              <a:spcBef>
                <a:spcPts val="14"/>
              </a:spcBef>
            </a:pPr>
            <a:r>
              <a:rPr sz="2400" b="1" i="1" spc="-1" dirty="0">
                <a:latin typeface="Verdana"/>
                <a:cs typeface="Verdana"/>
              </a:rPr>
              <a:t>Our story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224399" y="1263645"/>
            <a:ext cx="6034253" cy="802639"/>
          </a:xfrm>
          <a:prstGeom prst="rect">
            <a:avLst/>
          </a:prstGeom>
        </p:spPr>
        <p:txBody>
          <a:bodyPr wrap="square" lIns="0" tIns="12477" rIns="0" bIns="0" rtlCol="0">
            <a:noAutofit/>
          </a:bodyPr>
          <a:lstStyle/>
          <a:p>
            <a:pPr marL="12700" marR="28973">
              <a:lnSpc>
                <a:spcPts val="1964"/>
              </a:lnSpc>
            </a:pPr>
            <a:r>
              <a:rPr sz="1800" i="1" dirty="0">
                <a:solidFill>
                  <a:srgbClr val="333399"/>
                </a:solidFill>
                <a:latin typeface="Verdana"/>
                <a:cs typeface="Verdana"/>
              </a:rPr>
              <a:t>…as the national authority in charge of supporting</a:t>
            </a:r>
            <a:endParaRPr sz="1800" dirty="0">
              <a:latin typeface="Verdana"/>
              <a:cs typeface="Verdana"/>
            </a:endParaRPr>
          </a:p>
          <a:p>
            <a:pPr marL="12700">
              <a:lnSpc>
                <a:spcPts val="2160"/>
              </a:lnSpc>
              <a:spcBef>
                <a:spcPts val="64"/>
              </a:spcBef>
            </a:pPr>
            <a:r>
              <a:rPr sz="1800" i="1" dirty="0">
                <a:solidFill>
                  <a:srgbClr val="333399"/>
                </a:solidFill>
                <a:latin typeface="Verdana"/>
                <a:cs typeface="Verdana"/>
              </a:rPr>
              <a:t>and promot</a:t>
            </a:r>
            <a:r>
              <a:rPr sz="1800" i="1" spc="-9" dirty="0">
                <a:solidFill>
                  <a:srgbClr val="333399"/>
                </a:solidFill>
                <a:latin typeface="Verdana"/>
                <a:cs typeface="Verdana"/>
              </a:rPr>
              <a:t>i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ng</a:t>
            </a:r>
            <a:r>
              <a:rPr sz="1800" i="1" spc="9" dirty="0">
                <a:solidFill>
                  <a:srgbClr val="333399"/>
                </a:solidFill>
                <a:latin typeface="Verdana"/>
                <a:cs typeface="Verdana"/>
              </a:rPr>
              <a:t> 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r</a:t>
            </a:r>
            <a:r>
              <a:rPr sz="1800" i="1" spc="-4" dirty="0">
                <a:solidFill>
                  <a:srgbClr val="333399"/>
                </a:solidFill>
                <a:latin typeface="Verdana"/>
                <a:cs typeface="Verdana"/>
              </a:rPr>
              <a:t>e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s</a:t>
            </a:r>
            <a:r>
              <a:rPr sz="1800" i="1" spc="-4" dirty="0">
                <a:solidFill>
                  <a:srgbClr val="333399"/>
                </a:solidFill>
                <a:latin typeface="Verdana"/>
                <a:cs typeface="Verdana"/>
              </a:rPr>
              <a:t>e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arch, technol</a:t>
            </a:r>
            <a:r>
              <a:rPr sz="1800" i="1" spc="-4" dirty="0">
                <a:solidFill>
                  <a:srgbClr val="333399"/>
                </a:solidFill>
                <a:latin typeface="Verdana"/>
                <a:cs typeface="Verdana"/>
              </a:rPr>
              <a:t>o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gi</a:t>
            </a:r>
            <a:r>
              <a:rPr sz="1800" i="1" spc="-4" dirty="0">
                <a:solidFill>
                  <a:srgbClr val="333399"/>
                </a:solidFill>
                <a:latin typeface="Verdana"/>
                <a:cs typeface="Verdana"/>
              </a:rPr>
              <a:t>c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al</a:t>
            </a:r>
            <a:r>
              <a:rPr sz="1800" i="1" spc="24" dirty="0">
                <a:solidFill>
                  <a:srgbClr val="333399"/>
                </a:solidFill>
                <a:latin typeface="Verdana"/>
                <a:cs typeface="Verdana"/>
              </a:rPr>
              <a:t> </a:t>
            </a:r>
            <a:r>
              <a:rPr sz="1800" i="1" spc="-4" dirty="0">
                <a:solidFill>
                  <a:srgbClr val="333399"/>
                </a:solidFill>
                <a:latin typeface="Verdana"/>
                <a:cs typeface="Verdana"/>
              </a:rPr>
              <a:t>d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ev</a:t>
            </a:r>
            <a:r>
              <a:rPr sz="1800" i="1" spc="-4" dirty="0">
                <a:solidFill>
                  <a:srgbClr val="333399"/>
                </a:solidFill>
                <a:latin typeface="Verdana"/>
                <a:cs typeface="Verdana"/>
              </a:rPr>
              <a:t>e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lo</a:t>
            </a:r>
            <a:r>
              <a:rPr sz="1800" i="1" spc="-9" dirty="0">
                <a:solidFill>
                  <a:srgbClr val="333399"/>
                </a:solidFill>
                <a:latin typeface="Verdana"/>
                <a:cs typeface="Verdana"/>
              </a:rPr>
              <a:t>p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ment and inno</a:t>
            </a:r>
            <a:r>
              <a:rPr sz="1800" i="1" spc="4" dirty="0">
                <a:solidFill>
                  <a:srgbClr val="333399"/>
                </a:solidFill>
                <a:latin typeface="Verdana"/>
                <a:cs typeface="Verdana"/>
              </a:rPr>
              <a:t>v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ation (</a:t>
            </a:r>
            <a:r>
              <a:rPr sz="1800" i="1" spc="-4" dirty="0">
                <a:solidFill>
                  <a:srgbClr val="333399"/>
                </a:solidFill>
                <a:latin typeface="Verdana"/>
                <a:cs typeface="Verdana"/>
              </a:rPr>
              <a:t>R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TD</a:t>
            </a:r>
            <a:r>
              <a:rPr sz="1800" i="1" spc="-4" dirty="0">
                <a:solidFill>
                  <a:srgbClr val="333399"/>
                </a:solidFill>
                <a:latin typeface="Verdana"/>
                <a:cs typeface="Verdana"/>
              </a:rPr>
              <a:t>I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) in</a:t>
            </a:r>
            <a:r>
              <a:rPr sz="1800" i="1" spc="14" dirty="0">
                <a:solidFill>
                  <a:srgbClr val="333399"/>
                </a:solidFill>
                <a:latin typeface="Verdana"/>
                <a:cs typeface="Verdana"/>
              </a:rPr>
              <a:t> 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C</a:t>
            </a:r>
            <a:r>
              <a:rPr sz="1800" i="1" spc="4" dirty="0">
                <a:solidFill>
                  <a:srgbClr val="333399"/>
                </a:solidFill>
                <a:latin typeface="Verdana"/>
                <a:cs typeface="Verdana"/>
              </a:rPr>
              <a:t>y</a:t>
            </a:r>
            <a:r>
              <a:rPr sz="1800" i="1" spc="-4" dirty="0">
                <a:solidFill>
                  <a:srgbClr val="333399"/>
                </a:solidFill>
                <a:latin typeface="Verdana"/>
                <a:cs typeface="Verdana"/>
              </a:rPr>
              <a:t>p</a:t>
            </a: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rus.</a:t>
            </a:r>
            <a:endParaRPr sz="1800" dirty="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270506" y="1329515"/>
            <a:ext cx="2464115" cy="3302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400" b="1" spc="-1" dirty="0">
                <a:solidFill>
                  <a:srgbClr val="FFFFFF"/>
                </a:solidFill>
                <a:latin typeface="Verdana"/>
                <a:cs typeface="Verdana"/>
              </a:rPr>
              <a:t>ESTABLISHED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768854" y="1695275"/>
            <a:ext cx="495577" cy="3302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400" b="1" dirty="0">
                <a:solidFill>
                  <a:srgbClr val="FFFFFF"/>
                </a:solidFill>
                <a:latin typeface="Verdana"/>
                <a:cs typeface="Verdana"/>
              </a:rPr>
              <a:t>IN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298901" y="1695275"/>
            <a:ext cx="937037" cy="3302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400" b="1" spc="-1" dirty="0">
                <a:solidFill>
                  <a:srgbClr val="FFFFFF"/>
                </a:solidFill>
                <a:latin typeface="Verdana"/>
                <a:cs typeface="Verdana"/>
              </a:rPr>
              <a:t>1996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270752" y="2657514"/>
            <a:ext cx="755707" cy="177800"/>
          </a:xfrm>
          <a:prstGeom prst="rect">
            <a:avLst/>
          </a:prstGeom>
        </p:spPr>
        <p:txBody>
          <a:bodyPr wrap="square" lIns="0" tIns="8540" rIns="0" bIns="0" rtlCol="0">
            <a:noAutofit/>
          </a:bodyPr>
          <a:lstStyle/>
          <a:p>
            <a:pPr marL="12700">
              <a:lnSpc>
                <a:spcPts val="1345"/>
              </a:lnSpc>
            </a:pPr>
            <a:r>
              <a:rPr sz="1200" spc="-2" dirty="0">
                <a:solidFill>
                  <a:srgbClr val="585858"/>
                </a:solidFill>
                <a:latin typeface="Verdana"/>
                <a:cs typeface="Verdana"/>
              </a:rPr>
              <a:t>Providing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133590" y="2657514"/>
            <a:ext cx="661365" cy="177800"/>
          </a:xfrm>
          <a:prstGeom prst="rect">
            <a:avLst/>
          </a:prstGeom>
        </p:spPr>
        <p:txBody>
          <a:bodyPr wrap="square" lIns="0" tIns="8540" rIns="0" bIns="0" rtlCol="0">
            <a:noAutofit/>
          </a:bodyPr>
          <a:lstStyle/>
          <a:p>
            <a:pPr marL="12700">
              <a:lnSpc>
                <a:spcPts val="1345"/>
              </a:lnSpc>
            </a:pPr>
            <a:r>
              <a:rPr sz="1200" spc="0" dirty="0">
                <a:solidFill>
                  <a:srgbClr val="585858"/>
                </a:solidFill>
                <a:latin typeface="Verdana"/>
                <a:cs typeface="Verdana"/>
              </a:rPr>
              <a:t>national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901685" y="2657514"/>
            <a:ext cx="624339" cy="177800"/>
          </a:xfrm>
          <a:prstGeom prst="rect">
            <a:avLst/>
          </a:prstGeom>
        </p:spPr>
        <p:txBody>
          <a:bodyPr wrap="square" lIns="0" tIns="8540" rIns="0" bIns="0" rtlCol="0">
            <a:noAutofit/>
          </a:bodyPr>
          <a:lstStyle/>
          <a:p>
            <a:pPr marL="12700">
              <a:lnSpc>
                <a:spcPts val="1345"/>
              </a:lnSpc>
            </a:pPr>
            <a:r>
              <a:rPr sz="1200" spc="0" dirty="0">
                <a:solidFill>
                  <a:srgbClr val="585858"/>
                </a:solidFill>
                <a:latin typeface="Verdana"/>
                <a:cs typeface="Verdana"/>
              </a:rPr>
              <a:t>funding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633206" y="2657514"/>
            <a:ext cx="792033" cy="177800"/>
          </a:xfrm>
          <a:prstGeom prst="rect">
            <a:avLst/>
          </a:prstGeom>
        </p:spPr>
        <p:txBody>
          <a:bodyPr wrap="square" lIns="0" tIns="8540" rIns="0" bIns="0" rtlCol="0">
            <a:noAutofit/>
          </a:bodyPr>
          <a:lstStyle/>
          <a:p>
            <a:pPr marL="12700">
              <a:lnSpc>
                <a:spcPts val="1345"/>
              </a:lnSpc>
            </a:pPr>
            <a:r>
              <a:rPr sz="1200" spc="38" dirty="0">
                <a:solidFill>
                  <a:srgbClr val="585858"/>
                </a:solidFill>
                <a:latin typeface="Verdana"/>
                <a:cs typeface="Verdana"/>
              </a:rPr>
              <a:t>for  RTDI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531223" y="2657514"/>
            <a:ext cx="650363" cy="177800"/>
          </a:xfrm>
          <a:prstGeom prst="rect">
            <a:avLst/>
          </a:prstGeom>
        </p:spPr>
        <p:txBody>
          <a:bodyPr wrap="square" lIns="0" tIns="8540" rIns="0" bIns="0" rtlCol="0">
            <a:noAutofit/>
          </a:bodyPr>
          <a:lstStyle/>
          <a:p>
            <a:pPr marL="12700">
              <a:lnSpc>
                <a:spcPts val="1345"/>
              </a:lnSpc>
            </a:pPr>
            <a:r>
              <a:rPr sz="1200" spc="0" dirty="0">
                <a:solidFill>
                  <a:srgbClr val="585858"/>
                </a:solidFill>
                <a:latin typeface="Verdana"/>
                <a:cs typeface="Verdana"/>
              </a:rPr>
              <a:t>through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725670" y="2719446"/>
            <a:ext cx="1282154" cy="254000"/>
          </a:xfrm>
          <a:prstGeom prst="rect">
            <a:avLst/>
          </a:prstGeom>
        </p:spPr>
        <p:txBody>
          <a:bodyPr wrap="square" lIns="0" tIns="12477" rIns="0" bIns="0" rtlCol="0">
            <a:noAutofit/>
          </a:bodyPr>
          <a:lstStyle/>
          <a:p>
            <a:pPr marL="12700">
              <a:lnSpc>
                <a:spcPts val="1964"/>
              </a:lnSpc>
            </a:pPr>
            <a:r>
              <a:rPr sz="1800" b="1" spc="1" dirty="0">
                <a:solidFill>
                  <a:srgbClr val="FFFFFF"/>
                </a:solidFill>
                <a:latin typeface="Verdana"/>
                <a:cs typeface="Verdana"/>
              </a:rPr>
              <a:t>FUNDING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70752" y="2840394"/>
            <a:ext cx="3680053" cy="177800"/>
          </a:xfrm>
          <a:prstGeom prst="rect">
            <a:avLst/>
          </a:prstGeom>
        </p:spPr>
        <p:txBody>
          <a:bodyPr wrap="square" lIns="0" tIns="8540" rIns="0" bIns="0" rtlCol="0">
            <a:noAutofit/>
          </a:bodyPr>
          <a:lstStyle/>
          <a:p>
            <a:pPr marL="12700">
              <a:lnSpc>
                <a:spcPts val="1345"/>
              </a:lnSpc>
            </a:pPr>
            <a:r>
              <a:rPr sz="1200" spc="0" dirty="0">
                <a:solidFill>
                  <a:srgbClr val="585858"/>
                </a:solidFill>
                <a:latin typeface="Verdana"/>
                <a:cs typeface="Verdana"/>
              </a:rPr>
              <a:t>Competive Programmes and Calls for Proposals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270752" y="3581060"/>
            <a:ext cx="4115121" cy="361186"/>
          </a:xfrm>
          <a:prstGeom prst="rect">
            <a:avLst/>
          </a:prstGeom>
        </p:spPr>
        <p:txBody>
          <a:bodyPr wrap="square" lIns="0" tIns="8540" rIns="0" bIns="0" rtlCol="0">
            <a:noAutofit/>
          </a:bodyPr>
          <a:lstStyle/>
          <a:p>
            <a:pPr marL="12700">
              <a:lnSpc>
                <a:spcPts val="1345"/>
              </a:lnSpc>
            </a:pPr>
            <a:r>
              <a:rPr sz="1200" spc="28" dirty="0">
                <a:solidFill>
                  <a:srgbClr val="585858"/>
                </a:solidFill>
                <a:latin typeface="Verdana"/>
                <a:cs typeface="Verdana"/>
              </a:rPr>
              <a:t>Supporting CY participation in the EU’s Framework</a:t>
            </a:r>
            <a:endParaRPr sz="1200">
              <a:latin typeface="Verdana"/>
              <a:cs typeface="Verdana"/>
            </a:endParaRPr>
          </a:p>
          <a:p>
            <a:pPr marL="12700" marR="22905">
              <a:lnSpc>
                <a:spcPts val="1440"/>
              </a:lnSpc>
              <a:spcBef>
                <a:spcPts val="4"/>
              </a:spcBef>
            </a:pPr>
            <a:r>
              <a:rPr sz="1200" spc="0" dirty="0">
                <a:solidFill>
                  <a:srgbClr val="585858"/>
                </a:solidFill>
                <a:latin typeface="Verdana"/>
                <a:cs typeface="Verdana"/>
              </a:rPr>
              <a:t>Programmes and Organisations for R&amp;I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36338" y="3639942"/>
            <a:ext cx="1273068" cy="254000"/>
          </a:xfrm>
          <a:prstGeom prst="rect">
            <a:avLst/>
          </a:prstGeom>
        </p:spPr>
        <p:txBody>
          <a:bodyPr wrap="square" lIns="0" tIns="12477" rIns="0" bIns="0" rtlCol="0">
            <a:noAutofit/>
          </a:bodyPr>
          <a:lstStyle/>
          <a:p>
            <a:pPr marL="12700">
              <a:lnSpc>
                <a:spcPts val="1964"/>
              </a:lnSpc>
            </a:pPr>
            <a:r>
              <a:rPr sz="1800" b="1" spc="1" dirty="0">
                <a:solidFill>
                  <a:srgbClr val="FFFFFF"/>
                </a:solidFill>
                <a:latin typeface="Verdana"/>
                <a:cs typeface="Verdana"/>
              </a:rPr>
              <a:t>SUPPORT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70752" y="4505491"/>
            <a:ext cx="3912920" cy="360680"/>
          </a:xfrm>
          <a:prstGeom prst="rect">
            <a:avLst/>
          </a:prstGeom>
        </p:spPr>
        <p:txBody>
          <a:bodyPr wrap="square" lIns="0" tIns="8540" rIns="0" bIns="0" rtlCol="0">
            <a:noAutofit/>
          </a:bodyPr>
          <a:lstStyle/>
          <a:p>
            <a:pPr marL="12700">
              <a:lnSpc>
                <a:spcPts val="1345"/>
              </a:lnSpc>
            </a:pPr>
            <a:r>
              <a:rPr sz="1200" spc="13" dirty="0">
                <a:solidFill>
                  <a:srgbClr val="585858"/>
                </a:solidFill>
                <a:latin typeface="Verdana"/>
                <a:cs typeface="Verdana"/>
              </a:rPr>
              <a:t>Enhancing the R&amp;I ecosystem through a range of</a:t>
            </a:r>
            <a:endParaRPr sz="1200">
              <a:latin typeface="Verdana"/>
              <a:cs typeface="Verdana"/>
            </a:endParaRPr>
          </a:p>
          <a:p>
            <a:pPr marL="12700" marR="22859">
              <a:lnSpc>
                <a:spcPts val="1440"/>
              </a:lnSpc>
              <a:spcBef>
                <a:spcPts val="4"/>
              </a:spcBef>
            </a:pPr>
            <a:r>
              <a:rPr sz="1200" spc="-1" dirty="0">
                <a:solidFill>
                  <a:srgbClr val="585858"/>
                </a:solidFill>
                <a:latin typeface="Verdana"/>
                <a:cs typeface="Verdana"/>
              </a:rPr>
              <a:t>valuable innovation services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67758" y="4560057"/>
            <a:ext cx="1340181" cy="254000"/>
          </a:xfrm>
          <a:prstGeom prst="rect">
            <a:avLst/>
          </a:prstGeom>
        </p:spPr>
        <p:txBody>
          <a:bodyPr wrap="square" lIns="0" tIns="12477" rIns="0" bIns="0" rtlCol="0">
            <a:noAutofit/>
          </a:bodyPr>
          <a:lstStyle/>
          <a:p>
            <a:pPr marL="12700">
              <a:lnSpc>
                <a:spcPts val="1964"/>
              </a:lnSpc>
            </a:pPr>
            <a:r>
              <a:rPr sz="1800" b="1" dirty="0">
                <a:solidFill>
                  <a:srgbClr val="FFFFFF"/>
                </a:solidFill>
                <a:latin typeface="Verdana"/>
                <a:cs typeface="Verdana"/>
              </a:rPr>
              <a:t>SERVICES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7848" y="5747004"/>
            <a:ext cx="9012936" cy="646176"/>
          </a:xfrm>
          <a:prstGeom prst="rect">
            <a:avLst/>
          </a:prstGeom>
        </p:spPr>
        <p:txBody>
          <a:bodyPr wrap="square" lIns="0" tIns="43815" rIns="0" bIns="0" rtlCol="0">
            <a:noAutofit/>
          </a:bodyPr>
          <a:lstStyle/>
          <a:p>
            <a:pPr marL="91744">
              <a:lnSpc>
                <a:spcPct val="101277"/>
              </a:lnSpc>
            </a:pPr>
            <a:r>
              <a:rPr sz="1800" i="1" spc="53" dirty="0">
                <a:solidFill>
                  <a:srgbClr val="333399"/>
                </a:solidFill>
                <a:latin typeface="Verdana"/>
                <a:cs typeface="Verdana"/>
              </a:rPr>
              <a:t>The  RIF  acts  as  the  executive  arm  of  the  Research,  Technological</a:t>
            </a:r>
            <a:endParaRPr sz="1800">
              <a:latin typeface="Verdana"/>
              <a:cs typeface="Verdana"/>
            </a:endParaRPr>
          </a:p>
          <a:p>
            <a:pPr marL="91744">
              <a:lnSpc>
                <a:spcPts val="2160"/>
              </a:lnSpc>
              <a:spcBef>
                <a:spcPts val="108"/>
              </a:spcBef>
            </a:pPr>
            <a:r>
              <a:rPr sz="1800" i="1" spc="0" dirty="0">
                <a:solidFill>
                  <a:srgbClr val="333399"/>
                </a:solidFill>
                <a:latin typeface="Verdana"/>
                <a:cs typeface="Verdana"/>
              </a:rPr>
              <a:t>Development and Innovation System in Cyprus.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80054" y="2058162"/>
            <a:ext cx="497713" cy="7731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3480054" y="2831338"/>
            <a:ext cx="497713" cy="92011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3480054" y="3751453"/>
            <a:ext cx="497713" cy="92024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bject 54"/>
          <p:cNvSpPr/>
          <p:nvPr/>
        </p:nvSpPr>
        <p:spPr>
          <a:xfrm>
            <a:off x="10056876" y="5707380"/>
            <a:ext cx="1656587" cy="7818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523488" y="3934968"/>
            <a:ext cx="2546604" cy="2054352"/>
          </a:xfrm>
          <a:custGeom>
            <a:avLst/>
            <a:gdLst/>
            <a:ahLst/>
            <a:cxnLst/>
            <a:rect l="l" t="t" r="r" b="b"/>
            <a:pathLst>
              <a:path w="2546604" h="2054352">
                <a:moveTo>
                  <a:pt x="1514856" y="1359534"/>
                </a:moveTo>
                <a:lnTo>
                  <a:pt x="913257" y="1339595"/>
                </a:lnTo>
                <a:lnTo>
                  <a:pt x="809498" y="1337563"/>
                </a:lnTo>
                <a:lnTo>
                  <a:pt x="807338" y="1335785"/>
                </a:lnTo>
                <a:lnTo>
                  <a:pt x="1020572" y="714120"/>
                </a:lnTo>
                <a:lnTo>
                  <a:pt x="1675002" y="741679"/>
                </a:lnTo>
                <a:lnTo>
                  <a:pt x="1508633" y="171830"/>
                </a:lnTo>
                <a:lnTo>
                  <a:pt x="1650746" y="37972"/>
                </a:lnTo>
                <a:lnTo>
                  <a:pt x="1431036" y="29971"/>
                </a:lnTo>
                <a:lnTo>
                  <a:pt x="541527" y="0"/>
                </a:lnTo>
                <a:lnTo>
                  <a:pt x="80010" y="1377568"/>
                </a:lnTo>
                <a:lnTo>
                  <a:pt x="0" y="1609470"/>
                </a:lnTo>
                <a:lnTo>
                  <a:pt x="1142" y="1609597"/>
                </a:lnTo>
                <a:lnTo>
                  <a:pt x="228346" y="1994331"/>
                </a:lnTo>
                <a:lnTo>
                  <a:pt x="2004949" y="2054351"/>
                </a:lnTo>
                <a:lnTo>
                  <a:pt x="1724914" y="743584"/>
                </a:lnTo>
                <a:lnTo>
                  <a:pt x="1722754" y="749807"/>
                </a:lnTo>
                <a:lnTo>
                  <a:pt x="1708658" y="791717"/>
                </a:lnTo>
                <a:lnTo>
                  <a:pt x="1690751" y="845692"/>
                </a:lnTo>
                <a:lnTo>
                  <a:pt x="1674749" y="889761"/>
                </a:lnTo>
                <a:lnTo>
                  <a:pt x="1562862" y="1221612"/>
                </a:lnTo>
                <a:lnTo>
                  <a:pt x="1514856" y="1359534"/>
                </a:lnTo>
                <a:close/>
              </a:path>
              <a:path w="2546604" h="2054352">
                <a:moveTo>
                  <a:pt x="2546604" y="444880"/>
                </a:moveTo>
                <a:lnTo>
                  <a:pt x="2348738" y="104901"/>
                </a:lnTo>
                <a:lnTo>
                  <a:pt x="2284857" y="167004"/>
                </a:lnTo>
                <a:lnTo>
                  <a:pt x="2283206" y="171830"/>
                </a:lnTo>
                <a:lnTo>
                  <a:pt x="2283079" y="171830"/>
                </a:lnTo>
                <a:lnTo>
                  <a:pt x="2284349" y="168020"/>
                </a:lnTo>
                <a:lnTo>
                  <a:pt x="2280158" y="171830"/>
                </a:lnTo>
                <a:lnTo>
                  <a:pt x="1508633" y="171830"/>
                </a:lnTo>
                <a:lnTo>
                  <a:pt x="1675002" y="741679"/>
                </a:lnTo>
                <a:lnTo>
                  <a:pt x="1724914" y="743584"/>
                </a:lnTo>
                <a:lnTo>
                  <a:pt x="2004949" y="2054351"/>
                </a:lnTo>
                <a:lnTo>
                  <a:pt x="2038985" y="1954352"/>
                </a:lnTo>
                <a:lnTo>
                  <a:pt x="2084959" y="1818436"/>
                </a:lnTo>
                <a:lnTo>
                  <a:pt x="2228850" y="1386585"/>
                </a:lnTo>
                <a:lnTo>
                  <a:pt x="2546604" y="44488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939028" y="4123944"/>
            <a:ext cx="2845307" cy="1914144"/>
          </a:xfrm>
          <a:custGeom>
            <a:avLst/>
            <a:gdLst/>
            <a:ahLst/>
            <a:cxnLst/>
            <a:rect l="l" t="t" r="r" b="b"/>
            <a:pathLst>
              <a:path w="2845307" h="1914144">
                <a:moveTo>
                  <a:pt x="2779268" y="1356359"/>
                </a:moveTo>
                <a:lnTo>
                  <a:pt x="2845307" y="770635"/>
                </a:lnTo>
                <a:lnTo>
                  <a:pt x="2843149" y="771524"/>
                </a:lnTo>
                <a:lnTo>
                  <a:pt x="1627377" y="995933"/>
                </a:lnTo>
                <a:lnTo>
                  <a:pt x="1471676" y="1059433"/>
                </a:lnTo>
                <a:lnTo>
                  <a:pt x="1215644" y="918717"/>
                </a:lnTo>
                <a:lnTo>
                  <a:pt x="1419605" y="1914143"/>
                </a:lnTo>
                <a:lnTo>
                  <a:pt x="2779268" y="1356359"/>
                </a:lnTo>
                <a:close/>
              </a:path>
              <a:path w="2845307" h="1914144">
                <a:moveTo>
                  <a:pt x="66039" y="1176527"/>
                </a:moveTo>
                <a:lnTo>
                  <a:pt x="193929" y="1246504"/>
                </a:lnTo>
                <a:lnTo>
                  <a:pt x="555879" y="1444370"/>
                </a:lnTo>
                <a:lnTo>
                  <a:pt x="1419605" y="1914143"/>
                </a:lnTo>
                <a:lnTo>
                  <a:pt x="1215644" y="918717"/>
                </a:lnTo>
                <a:lnTo>
                  <a:pt x="1371219" y="856868"/>
                </a:lnTo>
                <a:lnTo>
                  <a:pt x="1627377" y="995933"/>
                </a:lnTo>
                <a:lnTo>
                  <a:pt x="2843149" y="771524"/>
                </a:lnTo>
                <a:lnTo>
                  <a:pt x="1423670" y="0"/>
                </a:lnTo>
                <a:lnTo>
                  <a:pt x="1027683" y="161924"/>
                </a:lnTo>
                <a:lnTo>
                  <a:pt x="981837" y="179831"/>
                </a:lnTo>
                <a:lnTo>
                  <a:pt x="1159764" y="381761"/>
                </a:lnTo>
                <a:lnTo>
                  <a:pt x="1161288" y="383158"/>
                </a:lnTo>
                <a:lnTo>
                  <a:pt x="1395222" y="651001"/>
                </a:lnTo>
                <a:lnTo>
                  <a:pt x="1149603" y="884554"/>
                </a:lnTo>
                <a:lnTo>
                  <a:pt x="1147699" y="883538"/>
                </a:lnTo>
                <a:lnTo>
                  <a:pt x="785876" y="685672"/>
                </a:lnTo>
                <a:lnTo>
                  <a:pt x="657860" y="617727"/>
                </a:lnTo>
                <a:lnTo>
                  <a:pt x="627761" y="599693"/>
                </a:lnTo>
                <a:lnTo>
                  <a:pt x="651891" y="589660"/>
                </a:lnTo>
                <a:lnTo>
                  <a:pt x="473963" y="387730"/>
                </a:lnTo>
                <a:lnTo>
                  <a:pt x="66039" y="556894"/>
                </a:lnTo>
                <a:lnTo>
                  <a:pt x="65786" y="558672"/>
                </a:lnTo>
                <a:lnTo>
                  <a:pt x="0" y="1140586"/>
                </a:lnTo>
                <a:lnTo>
                  <a:pt x="66039" y="1176527"/>
                </a:lnTo>
                <a:close/>
              </a:path>
            </a:pathLst>
          </a:custGeom>
          <a:solidFill>
            <a:srgbClr val="25257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463796" y="3307079"/>
            <a:ext cx="2874263" cy="2802636"/>
          </a:xfrm>
          <a:custGeom>
            <a:avLst/>
            <a:gdLst/>
            <a:ahLst/>
            <a:cxnLst/>
            <a:rect l="l" t="t" r="r" b="b"/>
            <a:pathLst>
              <a:path w="2874263" h="2802636">
                <a:moveTo>
                  <a:pt x="1462531" y="2800731"/>
                </a:moveTo>
                <a:lnTo>
                  <a:pt x="1464182" y="2802636"/>
                </a:lnTo>
                <a:lnTo>
                  <a:pt x="1538096" y="2732709"/>
                </a:lnTo>
                <a:lnTo>
                  <a:pt x="2035809" y="2263140"/>
                </a:lnTo>
                <a:lnTo>
                  <a:pt x="2628392" y="1705991"/>
                </a:lnTo>
                <a:lnTo>
                  <a:pt x="2874263" y="1472184"/>
                </a:lnTo>
                <a:lnTo>
                  <a:pt x="2640329" y="1204468"/>
                </a:lnTo>
                <a:lnTo>
                  <a:pt x="2462529" y="1002665"/>
                </a:lnTo>
                <a:lnTo>
                  <a:pt x="1600962" y="17653"/>
                </a:lnTo>
                <a:lnTo>
                  <a:pt x="1593088" y="18034"/>
                </a:lnTo>
                <a:lnTo>
                  <a:pt x="1411224" y="0"/>
                </a:lnTo>
                <a:lnTo>
                  <a:pt x="707643" y="667385"/>
                </a:lnTo>
                <a:lnTo>
                  <a:pt x="369824" y="985012"/>
                </a:lnTo>
                <a:lnTo>
                  <a:pt x="0" y="1334643"/>
                </a:lnTo>
                <a:lnTo>
                  <a:pt x="59943" y="1402715"/>
                </a:lnTo>
                <a:lnTo>
                  <a:pt x="571753" y="1988058"/>
                </a:lnTo>
                <a:lnTo>
                  <a:pt x="735456" y="1376299"/>
                </a:lnTo>
                <a:lnTo>
                  <a:pt x="813434" y="1302385"/>
                </a:lnTo>
                <a:lnTo>
                  <a:pt x="1201165" y="934720"/>
                </a:lnTo>
                <a:lnTo>
                  <a:pt x="1349120" y="796798"/>
                </a:lnTo>
                <a:lnTo>
                  <a:pt x="1413002" y="734822"/>
                </a:lnTo>
                <a:lnTo>
                  <a:pt x="1480946" y="669036"/>
                </a:lnTo>
                <a:lnTo>
                  <a:pt x="1952498" y="1208024"/>
                </a:lnTo>
                <a:lnTo>
                  <a:pt x="2130425" y="1409827"/>
                </a:lnTo>
                <a:lnTo>
                  <a:pt x="2146427" y="1427861"/>
                </a:lnTo>
                <a:lnTo>
                  <a:pt x="2136394" y="1437767"/>
                </a:lnTo>
                <a:lnTo>
                  <a:pt x="2141474" y="1440434"/>
                </a:lnTo>
                <a:lnTo>
                  <a:pt x="1542161" y="1997583"/>
                </a:lnTo>
                <a:lnTo>
                  <a:pt x="1400809" y="2132965"/>
                </a:lnTo>
                <a:lnTo>
                  <a:pt x="1294256" y="2011426"/>
                </a:lnTo>
                <a:lnTo>
                  <a:pt x="1282318" y="2782925"/>
                </a:lnTo>
                <a:lnTo>
                  <a:pt x="1462531" y="2800731"/>
                </a:lnTo>
                <a:close/>
              </a:path>
              <a:path w="2874263" h="2802636">
                <a:moveTo>
                  <a:pt x="1104391" y="2577122"/>
                </a:moveTo>
                <a:lnTo>
                  <a:pt x="1282318" y="2782925"/>
                </a:lnTo>
                <a:lnTo>
                  <a:pt x="1294256" y="2011426"/>
                </a:lnTo>
                <a:lnTo>
                  <a:pt x="773429" y="1420241"/>
                </a:lnTo>
                <a:lnTo>
                  <a:pt x="735456" y="1376299"/>
                </a:lnTo>
                <a:lnTo>
                  <a:pt x="571753" y="1988058"/>
                </a:lnTo>
                <a:lnTo>
                  <a:pt x="1104391" y="2577122"/>
                </a:lnTo>
                <a:close/>
              </a:path>
            </a:pathLst>
          </a:custGeom>
          <a:solidFill>
            <a:srgbClr val="21216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463796" y="3307079"/>
            <a:ext cx="1592579" cy="2801112"/>
          </a:xfrm>
          <a:custGeom>
            <a:avLst/>
            <a:gdLst/>
            <a:ahLst/>
            <a:cxnLst/>
            <a:rect l="l" t="t" r="r" b="b"/>
            <a:pathLst>
              <a:path w="1592579" h="2801112">
                <a:moveTo>
                  <a:pt x="187832" y="1358773"/>
                </a:moveTo>
                <a:lnTo>
                  <a:pt x="181863" y="1352804"/>
                </a:lnTo>
                <a:lnTo>
                  <a:pt x="563499" y="991108"/>
                </a:lnTo>
                <a:lnTo>
                  <a:pt x="901191" y="673354"/>
                </a:lnTo>
                <a:lnTo>
                  <a:pt x="1592579" y="18034"/>
                </a:lnTo>
                <a:lnTo>
                  <a:pt x="1410715" y="0"/>
                </a:lnTo>
                <a:lnTo>
                  <a:pt x="707389" y="667385"/>
                </a:lnTo>
                <a:lnTo>
                  <a:pt x="369696" y="985139"/>
                </a:lnTo>
                <a:lnTo>
                  <a:pt x="0" y="1334770"/>
                </a:lnTo>
                <a:lnTo>
                  <a:pt x="59943" y="1402715"/>
                </a:lnTo>
                <a:lnTo>
                  <a:pt x="571500" y="1988312"/>
                </a:lnTo>
                <a:lnTo>
                  <a:pt x="1104011" y="2577312"/>
                </a:lnTo>
                <a:lnTo>
                  <a:pt x="1281811" y="2783128"/>
                </a:lnTo>
                <a:lnTo>
                  <a:pt x="1463675" y="2801112"/>
                </a:lnTo>
                <a:lnTo>
                  <a:pt x="1149984" y="2441435"/>
                </a:lnTo>
                <a:lnTo>
                  <a:pt x="619505" y="1850390"/>
                </a:lnTo>
                <a:lnTo>
                  <a:pt x="187832" y="1358773"/>
                </a:lnTo>
                <a:close/>
              </a:path>
            </a:pathLst>
          </a:custGeom>
          <a:solidFill>
            <a:srgbClr val="21216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652772" y="3323844"/>
            <a:ext cx="2685287" cy="2785871"/>
          </a:xfrm>
          <a:custGeom>
            <a:avLst/>
            <a:gdLst/>
            <a:ahLst/>
            <a:cxnLst/>
            <a:rect l="l" t="t" r="r" b="b"/>
            <a:pathLst>
              <a:path w="2685287" h="2785871">
                <a:moveTo>
                  <a:pt x="1846579" y="2246248"/>
                </a:moveTo>
                <a:lnTo>
                  <a:pt x="1484756" y="2048382"/>
                </a:lnTo>
                <a:lnTo>
                  <a:pt x="1302765" y="2220214"/>
                </a:lnTo>
                <a:lnTo>
                  <a:pt x="1104773" y="1994407"/>
                </a:lnTo>
                <a:lnTo>
                  <a:pt x="583818" y="1403095"/>
                </a:lnTo>
                <a:lnTo>
                  <a:pt x="545845" y="1359026"/>
                </a:lnTo>
                <a:lnTo>
                  <a:pt x="623824" y="1285112"/>
                </a:lnTo>
                <a:lnTo>
                  <a:pt x="1011681" y="917447"/>
                </a:lnTo>
                <a:lnTo>
                  <a:pt x="1159637" y="779398"/>
                </a:lnTo>
                <a:lnTo>
                  <a:pt x="1223644" y="717549"/>
                </a:lnTo>
                <a:lnTo>
                  <a:pt x="1291716" y="651509"/>
                </a:lnTo>
                <a:lnTo>
                  <a:pt x="1383664" y="565657"/>
                </a:lnTo>
                <a:lnTo>
                  <a:pt x="1889505" y="1143253"/>
                </a:lnTo>
                <a:lnTo>
                  <a:pt x="2065401" y="1345183"/>
                </a:lnTo>
                <a:lnTo>
                  <a:pt x="2141347" y="1431035"/>
                </a:lnTo>
                <a:lnTo>
                  <a:pt x="2077466" y="1490979"/>
                </a:lnTo>
                <a:lnTo>
                  <a:pt x="2439416" y="1688845"/>
                </a:lnTo>
                <a:lnTo>
                  <a:pt x="2685287" y="1455038"/>
                </a:lnTo>
                <a:lnTo>
                  <a:pt x="2451354" y="1187195"/>
                </a:lnTo>
                <a:lnTo>
                  <a:pt x="2273427" y="985392"/>
                </a:lnTo>
                <a:lnTo>
                  <a:pt x="1411604" y="0"/>
                </a:lnTo>
                <a:lnTo>
                  <a:pt x="719836" y="655573"/>
                </a:lnTo>
                <a:lnTo>
                  <a:pt x="381888" y="973327"/>
                </a:lnTo>
                <a:lnTo>
                  <a:pt x="0" y="1335150"/>
                </a:lnTo>
                <a:lnTo>
                  <a:pt x="5968" y="1341119"/>
                </a:lnTo>
                <a:lnTo>
                  <a:pt x="437895" y="1832736"/>
                </a:lnTo>
                <a:lnTo>
                  <a:pt x="960881" y="2426119"/>
                </a:lnTo>
                <a:lnTo>
                  <a:pt x="1274699" y="2785871"/>
                </a:lnTo>
                <a:lnTo>
                  <a:pt x="1348739" y="2715920"/>
                </a:lnTo>
                <a:lnTo>
                  <a:pt x="1846579" y="2246248"/>
                </a:lnTo>
                <a:close/>
              </a:path>
            </a:pathLst>
          </a:custGeom>
          <a:solidFill>
            <a:srgbClr val="009FB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434840" y="5260848"/>
            <a:ext cx="603504" cy="19812"/>
          </a:xfrm>
          <a:custGeom>
            <a:avLst/>
            <a:gdLst/>
            <a:ahLst/>
            <a:cxnLst/>
            <a:rect l="l" t="t" r="r" b="b"/>
            <a:pathLst>
              <a:path w="603504" h="19812">
                <a:moveTo>
                  <a:pt x="603504" y="19811"/>
                </a:moveTo>
                <a:lnTo>
                  <a:pt x="0" y="0"/>
                </a:lnTo>
                <a:lnTo>
                  <a:pt x="601472" y="19811"/>
                </a:lnTo>
                <a:lnTo>
                  <a:pt x="603504" y="19811"/>
                </a:lnTo>
                <a:close/>
              </a:path>
            </a:pathLst>
          </a:custGeom>
          <a:solidFill>
            <a:srgbClr val="17668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982212" y="4271772"/>
            <a:ext cx="851915" cy="999743"/>
          </a:xfrm>
          <a:custGeom>
            <a:avLst/>
            <a:gdLst/>
            <a:ahLst/>
            <a:cxnLst/>
            <a:rect l="l" t="t" r="r" b="b"/>
            <a:pathLst>
              <a:path w="851915" h="999743">
                <a:moveTo>
                  <a:pt x="331977" y="0"/>
                </a:moveTo>
                <a:lnTo>
                  <a:pt x="0" y="987805"/>
                </a:lnTo>
                <a:lnTo>
                  <a:pt x="347979" y="999743"/>
                </a:lnTo>
                <a:lnTo>
                  <a:pt x="541909" y="435863"/>
                </a:lnTo>
                <a:lnTo>
                  <a:pt x="481964" y="367919"/>
                </a:lnTo>
                <a:lnTo>
                  <a:pt x="851915" y="18033"/>
                </a:lnTo>
                <a:lnTo>
                  <a:pt x="331977" y="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523488" y="4040124"/>
            <a:ext cx="2546604" cy="1949195"/>
          </a:xfrm>
          <a:custGeom>
            <a:avLst/>
            <a:gdLst/>
            <a:ahLst/>
            <a:cxnLst/>
            <a:rect l="l" t="t" r="r" b="b"/>
            <a:pathLst>
              <a:path w="2546604" h="1949196">
                <a:moveTo>
                  <a:pt x="227837" y="1889188"/>
                </a:moveTo>
                <a:lnTo>
                  <a:pt x="2004822" y="1949195"/>
                </a:lnTo>
                <a:lnTo>
                  <a:pt x="2038985" y="1849208"/>
                </a:lnTo>
                <a:lnTo>
                  <a:pt x="2084959" y="1713306"/>
                </a:lnTo>
                <a:lnTo>
                  <a:pt x="2228723" y="1281557"/>
                </a:lnTo>
                <a:lnTo>
                  <a:pt x="2546604" y="339851"/>
                </a:lnTo>
                <a:lnTo>
                  <a:pt x="2348611" y="0"/>
                </a:lnTo>
                <a:lnTo>
                  <a:pt x="2284729" y="61975"/>
                </a:lnTo>
                <a:lnTo>
                  <a:pt x="1972945" y="987551"/>
                </a:lnTo>
                <a:lnTo>
                  <a:pt x="1826895" y="1419352"/>
                </a:lnTo>
                <a:lnTo>
                  <a:pt x="1780921" y="1555381"/>
                </a:lnTo>
                <a:lnTo>
                  <a:pt x="1779015" y="1561338"/>
                </a:lnTo>
                <a:lnTo>
                  <a:pt x="0" y="1503426"/>
                </a:lnTo>
                <a:lnTo>
                  <a:pt x="227837" y="1889188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523488" y="3934968"/>
            <a:ext cx="2284476" cy="1667256"/>
          </a:xfrm>
          <a:custGeom>
            <a:avLst/>
            <a:gdLst/>
            <a:ahLst/>
            <a:cxnLst/>
            <a:rect l="l" t="t" r="r" b="b"/>
            <a:pathLst>
              <a:path w="2284476" h="1667255">
                <a:moveTo>
                  <a:pt x="2136648" y="305942"/>
                </a:moveTo>
                <a:lnTo>
                  <a:pt x="1748789" y="673734"/>
                </a:lnTo>
                <a:lnTo>
                  <a:pt x="1722882" y="749680"/>
                </a:lnTo>
                <a:lnTo>
                  <a:pt x="1708785" y="791590"/>
                </a:lnTo>
                <a:lnTo>
                  <a:pt x="1690877" y="845565"/>
                </a:lnTo>
                <a:lnTo>
                  <a:pt x="1674876" y="889634"/>
                </a:lnTo>
                <a:lnTo>
                  <a:pt x="1562989" y="1221358"/>
                </a:lnTo>
                <a:lnTo>
                  <a:pt x="1515005" y="1359341"/>
                </a:lnTo>
                <a:lnTo>
                  <a:pt x="1517014" y="1359407"/>
                </a:lnTo>
                <a:lnTo>
                  <a:pt x="1518920" y="1363344"/>
                </a:lnTo>
                <a:lnTo>
                  <a:pt x="1514983" y="1359407"/>
                </a:lnTo>
                <a:lnTo>
                  <a:pt x="913384" y="1339468"/>
                </a:lnTo>
                <a:lnTo>
                  <a:pt x="809498" y="1337436"/>
                </a:lnTo>
                <a:lnTo>
                  <a:pt x="461645" y="1325371"/>
                </a:lnTo>
                <a:lnTo>
                  <a:pt x="793369" y="337819"/>
                </a:lnTo>
                <a:lnTo>
                  <a:pt x="1313179" y="355853"/>
                </a:lnTo>
                <a:lnTo>
                  <a:pt x="1650873" y="37972"/>
                </a:lnTo>
                <a:lnTo>
                  <a:pt x="1431036" y="29971"/>
                </a:lnTo>
                <a:lnTo>
                  <a:pt x="541654" y="0"/>
                </a:lnTo>
                <a:lnTo>
                  <a:pt x="80010" y="1377441"/>
                </a:lnTo>
                <a:lnTo>
                  <a:pt x="0" y="1609343"/>
                </a:lnTo>
                <a:lnTo>
                  <a:pt x="1778762" y="1667255"/>
                </a:lnTo>
                <a:lnTo>
                  <a:pt x="1780794" y="1661236"/>
                </a:lnTo>
                <a:lnTo>
                  <a:pt x="1826767" y="1525269"/>
                </a:lnTo>
                <a:lnTo>
                  <a:pt x="1972690" y="1093469"/>
                </a:lnTo>
                <a:lnTo>
                  <a:pt x="2284476" y="168020"/>
                </a:lnTo>
                <a:lnTo>
                  <a:pt x="2136648" y="305942"/>
                </a:lnTo>
                <a:close/>
              </a:path>
              <a:path w="2284476" h="1667255">
                <a:moveTo>
                  <a:pt x="1514983" y="1359407"/>
                </a:moveTo>
                <a:lnTo>
                  <a:pt x="1518920" y="1363344"/>
                </a:lnTo>
                <a:lnTo>
                  <a:pt x="1517014" y="1359407"/>
                </a:lnTo>
                <a:lnTo>
                  <a:pt x="1514983" y="13594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504432" y="4709160"/>
            <a:ext cx="138684" cy="97535"/>
          </a:xfrm>
          <a:custGeom>
            <a:avLst/>
            <a:gdLst/>
            <a:ahLst/>
            <a:cxnLst/>
            <a:rect l="l" t="t" r="r" b="b"/>
            <a:pathLst>
              <a:path w="138684" h="97536">
                <a:moveTo>
                  <a:pt x="104013" y="97535"/>
                </a:moveTo>
                <a:lnTo>
                  <a:pt x="138684" y="62737"/>
                </a:lnTo>
                <a:lnTo>
                  <a:pt x="83185" y="0"/>
                </a:lnTo>
                <a:lnTo>
                  <a:pt x="0" y="34797"/>
                </a:lnTo>
                <a:lnTo>
                  <a:pt x="104013" y="97535"/>
                </a:lnTo>
                <a:close/>
              </a:path>
            </a:pathLst>
          </a:custGeom>
          <a:solidFill>
            <a:srgbClr val="25257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942076" y="4680966"/>
            <a:ext cx="2843783" cy="1357121"/>
          </a:xfrm>
          <a:custGeom>
            <a:avLst/>
            <a:gdLst/>
            <a:ahLst/>
            <a:cxnLst/>
            <a:rect l="l" t="t" r="r" b="b"/>
            <a:pathLst>
              <a:path w="2843783" h="1357122">
                <a:moveTo>
                  <a:pt x="1486789" y="771524"/>
                </a:moveTo>
                <a:lnTo>
                  <a:pt x="973201" y="491616"/>
                </a:lnTo>
                <a:lnTo>
                  <a:pt x="611504" y="295782"/>
                </a:lnTo>
                <a:lnTo>
                  <a:pt x="483615" y="225805"/>
                </a:lnTo>
                <a:lnTo>
                  <a:pt x="65912" y="0"/>
                </a:lnTo>
                <a:lnTo>
                  <a:pt x="0" y="583691"/>
                </a:lnTo>
                <a:lnTo>
                  <a:pt x="65912" y="619632"/>
                </a:lnTo>
                <a:lnTo>
                  <a:pt x="193801" y="689482"/>
                </a:lnTo>
                <a:lnTo>
                  <a:pt x="555625" y="887475"/>
                </a:lnTo>
                <a:lnTo>
                  <a:pt x="1418844" y="1357121"/>
                </a:lnTo>
                <a:lnTo>
                  <a:pt x="2777871" y="799464"/>
                </a:lnTo>
                <a:lnTo>
                  <a:pt x="2843783" y="213867"/>
                </a:lnTo>
                <a:lnTo>
                  <a:pt x="1486789" y="771524"/>
                </a:lnTo>
                <a:close/>
              </a:path>
            </a:pathLst>
          </a:custGeom>
          <a:solidFill>
            <a:srgbClr val="25257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006084" y="4123944"/>
            <a:ext cx="2778251" cy="1328928"/>
          </a:xfrm>
          <a:custGeom>
            <a:avLst/>
            <a:gdLst/>
            <a:ahLst/>
            <a:cxnLst/>
            <a:rect l="l" t="t" r="r" b="b"/>
            <a:pathLst>
              <a:path w="2778251" h="1328927">
                <a:moveTo>
                  <a:pt x="1407160" y="1059179"/>
                </a:moveTo>
                <a:lnTo>
                  <a:pt x="1149222" y="917320"/>
                </a:lnTo>
                <a:lnTo>
                  <a:pt x="1083310" y="883284"/>
                </a:lnTo>
                <a:lnTo>
                  <a:pt x="721613" y="685418"/>
                </a:lnTo>
                <a:lnTo>
                  <a:pt x="593597" y="617473"/>
                </a:lnTo>
                <a:lnTo>
                  <a:pt x="563625" y="599439"/>
                </a:lnTo>
                <a:lnTo>
                  <a:pt x="587629" y="589533"/>
                </a:lnTo>
                <a:lnTo>
                  <a:pt x="409828" y="387603"/>
                </a:lnTo>
                <a:lnTo>
                  <a:pt x="0" y="557529"/>
                </a:lnTo>
                <a:lnTo>
                  <a:pt x="417829" y="783335"/>
                </a:lnTo>
                <a:lnTo>
                  <a:pt x="545591" y="853312"/>
                </a:lnTo>
                <a:lnTo>
                  <a:pt x="907414" y="1049146"/>
                </a:lnTo>
                <a:lnTo>
                  <a:pt x="1421130" y="1328927"/>
                </a:lnTo>
                <a:lnTo>
                  <a:pt x="2778251" y="771397"/>
                </a:lnTo>
                <a:lnTo>
                  <a:pt x="1359154" y="0"/>
                </a:lnTo>
                <a:lnTo>
                  <a:pt x="963421" y="161924"/>
                </a:lnTo>
                <a:lnTo>
                  <a:pt x="917447" y="179831"/>
                </a:lnTo>
                <a:lnTo>
                  <a:pt x="1095374" y="381634"/>
                </a:lnTo>
                <a:lnTo>
                  <a:pt x="1371091" y="269747"/>
                </a:lnTo>
                <a:lnTo>
                  <a:pt x="2214625" y="729487"/>
                </a:lnTo>
                <a:lnTo>
                  <a:pt x="1407160" y="1059179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855976" y="4998974"/>
            <a:ext cx="744347" cy="932434"/>
          </a:xfrm>
          <a:custGeom>
            <a:avLst/>
            <a:gdLst/>
            <a:ahLst/>
            <a:cxnLst/>
            <a:rect l="l" t="t" r="r" b="b"/>
            <a:pathLst>
              <a:path w="744347" h="932434">
                <a:moveTo>
                  <a:pt x="712470" y="12064"/>
                </a:moveTo>
                <a:lnTo>
                  <a:pt x="714501" y="8000"/>
                </a:lnTo>
                <a:lnTo>
                  <a:pt x="712470" y="4063"/>
                </a:lnTo>
                <a:lnTo>
                  <a:pt x="708533" y="2031"/>
                </a:lnTo>
                <a:lnTo>
                  <a:pt x="704469" y="0"/>
                </a:lnTo>
                <a:lnTo>
                  <a:pt x="700532" y="2031"/>
                </a:lnTo>
                <a:lnTo>
                  <a:pt x="698500" y="6095"/>
                </a:lnTo>
                <a:lnTo>
                  <a:pt x="500888" y="534288"/>
                </a:lnTo>
                <a:lnTo>
                  <a:pt x="83819" y="534288"/>
                </a:lnTo>
                <a:lnTo>
                  <a:pt x="78971" y="521250"/>
                </a:lnTo>
                <a:lnTo>
                  <a:pt x="70600" y="510365"/>
                </a:lnTo>
                <a:lnTo>
                  <a:pt x="59565" y="502503"/>
                </a:lnTo>
                <a:lnTo>
                  <a:pt x="46724" y="498531"/>
                </a:lnTo>
                <a:lnTo>
                  <a:pt x="41910" y="498220"/>
                </a:lnTo>
                <a:lnTo>
                  <a:pt x="27456" y="500798"/>
                </a:lnTo>
                <a:lnTo>
                  <a:pt x="15371" y="507820"/>
                </a:lnTo>
                <a:lnTo>
                  <a:pt x="6348" y="518218"/>
                </a:lnTo>
                <a:lnTo>
                  <a:pt x="1081" y="530926"/>
                </a:lnTo>
                <a:lnTo>
                  <a:pt x="0" y="540257"/>
                </a:lnTo>
                <a:lnTo>
                  <a:pt x="2562" y="553920"/>
                </a:lnTo>
                <a:lnTo>
                  <a:pt x="9549" y="565992"/>
                </a:lnTo>
                <a:lnTo>
                  <a:pt x="19907" y="575407"/>
                </a:lnTo>
                <a:lnTo>
                  <a:pt x="32585" y="581097"/>
                </a:lnTo>
                <a:lnTo>
                  <a:pt x="41910" y="582294"/>
                </a:lnTo>
                <a:lnTo>
                  <a:pt x="56015" y="579907"/>
                </a:lnTo>
                <a:lnTo>
                  <a:pt x="67775" y="573322"/>
                </a:lnTo>
                <a:lnTo>
                  <a:pt x="76774" y="563407"/>
                </a:lnTo>
                <a:lnTo>
                  <a:pt x="82598" y="551031"/>
                </a:lnTo>
                <a:lnTo>
                  <a:pt x="83819" y="546226"/>
                </a:lnTo>
                <a:lnTo>
                  <a:pt x="500888" y="546226"/>
                </a:lnTo>
                <a:lnTo>
                  <a:pt x="730503" y="928420"/>
                </a:lnTo>
                <a:lnTo>
                  <a:pt x="734440" y="932434"/>
                </a:lnTo>
                <a:lnTo>
                  <a:pt x="738377" y="932434"/>
                </a:lnTo>
                <a:lnTo>
                  <a:pt x="740410" y="930452"/>
                </a:lnTo>
                <a:lnTo>
                  <a:pt x="744347" y="928420"/>
                </a:lnTo>
                <a:lnTo>
                  <a:pt x="744347" y="924445"/>
                </a:lnTo>
                <a:lnTo>
                  <a:pt x="742441" y="920432"/>
                </a:lnTo>
                <a:lnTo>
                  <a:pt x="514858" y="540257"/>
                </a:lnTo>
                <a:lnTo>
                  <a:pt x="712470" y="12064"/>
                </a:lnTo>
                <a:close/>
              </a:path>
            </a:pathLst>
          </a:custGeom>
          <a:solidFill>
            <a:srgbClr val="5F5F5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551805" y="2761488"/>
            <a:ext cx="525907" cy="641603"/>
          </a:xfrm>
          <a:custGeom>
            <a:avLst/>
            <a:gdLst/>
            <a:ahLst/>
            <a:cxnLst/>
            <a:rect l="l" t="t" r="r" b="b"/>
            <a:pathLst>
              <a:path w="525907" h="641603">
                <a:moveTo>
                  <a:pt x="253873" y="0"/>
                </a:moveTo>
                <a:lnTo>
                  <a:pt x="239449" y="2570"/>
                </a:lnTo>
                <a:lnTo>
                  <a:pt x="227355" y="9576"/>
                </a:lnTo>
                <a:lnTo>
                  <a:pt x="218309" y="19961"/>
                </a:lnTo>
                <a:lnTo>
                  <a:pt x="213032" y="32667"/>
                </a:lnTo>
                <a:lnTo>
                  <a:pt x="211962" y="41910"/>
                </a:lnTo>
                <a:lnTo>
                  <a:pt x="214348" y="56096"/>
                </a:lnTo>
                <a:lnTo>
                  <a:pt x="220919" y="67920"/>
                </a:lnTo>
                <a:lnTo>
                  <a:pt x="230800" y="76948"/>
                </a:lnTo>
                <a:lnTo>
                  <a:pt x="243114" y="82747"/>
                </a:lnTo>
                <a:lnTo>
                  <a:pt x="247904" y="83947"/>
                </a:lnTo>
                <a:lnTo>
                  <a:pt x="247904" y="397763"/>
                </a:lnTo>
                <a:lnTo>
                  <a:pt x="3937" y="629665"/>
                </a:lnTo>
                <a:lnTo>
                  <a:pt x="1905" y="631571"/>
                </a:lnTo>
                <a:lnTo>
                  <a:pt x="0" y="637539"/>
                </a:lnTo>
                <a:lnTo>
                  <a:pt x="3937" y="639572"/>
                </a:lnTo>
                <a:lnTo>
                  <a:pt x="8000" y="641603"/>
                </a:lnTo>
                <a:lnTo>
                  <a:pt x="11937" y="641603"/>
                </a:lnTo>
                <a:lnTo>
                  <a:pt x="16002" y="639572"/>
                </a:lnTo>
                <a:lnTo>
                  <a:pt x="259969" y="407797"/>
                </a:lnTo>
                <a:lnTo>
                  <a:pt x="517906" y="439674"/>
                </a:lnTo>
                <a:lnTo>
                  <a:pt x="521970" y="439674"/>
                </a:lnTo>
                <a:lnTo>
                  <a:pt x="525907" y="437769"/>
                </a:lnTo>
                <a:lnTo>
                  <a:pt x="525907" y="433704"/>
                </a:lnTo>
                <a:lnTo>
                  <a:pt x="523875" y="429767"/>
                </a:lnTo>
                <a:lnTo>
                  <a:pt x="519938" y="427736"/>
                </a:lnTo>
                <a:lnTo>
                  <a:pt x="515874" y="425703"/>
                </a:lnTo>
                <a:lnTo>
                  <a:pt x="259969" y="393700"/>
                </a:lnTo>
                <a:lnTo>
                  <a:pt x="259969" y="83947"/>
                </a:lnTo>
                <a:lnTo>
                  <a:pt x="272935" y="79151"/>
                </a:lnTo>
                <a:lnTo>
                  <a:pt x="283780" y="70771"/>
                </a:lnTo>
                <a:lnTo>
                  <a:pt x="291626" y="59685"/>
                </a:lnTo>
                <a:lnTo>
                  <a:pt x="295597" y="46768"/>
                </a:lnTo>
                <a:lnTo>
                  <a:pt x="295910" y="41910"/>
                </a:lnTo>
                <a:lnTo>
                  <a:pt x="293346" y="27506"/>
                </a:lnTo>
                <a:lnTo>
                  <a:pt x="286350" y="15424"/>
                </a:lnTo>
                <a:lnTo>
                  <a:pt x="275968" y="6379"/>
                </a:lnTo>
                <a:lnTo>
                  <a:pt x="263244" y="1088"/>
                </a:lnTo>
                <a:lnTo>
                  <a:pt x="253873" y="0"/>
                </a:lnTo>
                <a:close/>
              </a:path>
            </a:pathLst>
          </a:custGeom>
          <a:solidFill>
            <a:srgbClr val="5F5F5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450834" y="5180076"/>
            <a:ext cx="885190" cy="579120"/>
          </a:xfrm>
          <a:custGeom>
            <a:avLst/>
            <a:gdLst/>
            <a:ahLst/>
            <a:cxnLst/>
            <a:rect l="l" t="t" r="r" b="b"/>
            <a:pathLst>
              <a:path w="885190" h="579120">
                <a:moveTo>
                  <a:pt x="0" y="571106"/>
                </a:moveTo>
                <a:lnTo>
                  <a:pt x="2032" y="575119"/>
                </a:lnTo>
                <a:lnTo>
                  <a:pt x="4064" y="577113"/>
                </a:lnTo>
                <a:lnTo>
                  <a:pt x="8000" y="579120"/>
                </a:lnTo>
                <a:lnTo>
                  <a:pt x="12065" y="579120"/>
                </a:lnTo>
                <a:lnTo>
                  <a:pt x="393700" y="400812"/>
                </a:lnTo>
                <a:lnTo>
                  <a:pt x="801877" y="400812"/>
                </a:lnTo>
                <a:lnTo>
                  <a:pt x="813562" y="429107"/>
                </a:lnTo>
                <a:lnTo>
                  <a:pt x="818729" y="433513"/>
                </a:lnTo>
                <a:lnTo>
                  <a:pt x="830129" y="439338"/>
                </a:lnTo>
                <a:lnTo>
                  <a:pt x="843280" y="441426"/>
                </a:lnTo>
                <a:lnTo>
                  <a:pt x="853033" y="440278"/>
                </a:lnTo>
                <a:lnTo>
                  <a:pt x="865830" y="434811"/>
                </a:lnTo>
                <a:lnTo>
                  <a:pt x="876020" y="425596"/>
                </a:lnTo>
                <a:lnTo>
                  <a:pt x="882756" y="413475"/>
                </a:lnTo>
                <a:lnTo>
                  <a:pt x="885190" y="399288"/>
                </a:lnTo>
                <a:lnTo>
                  <a:pt x="884060" y="389554"/>
                </a:lnTo>
                <a:lnTo>
                  <a:pt x="878622" y="376686"/>
                </a:lnTo>
                <a:lnTo>
                  <a:pt x="869445" y="366451"/>
                </a:lnTo>
                <a:lnTo>
                  <a:pt x="857380" y="359691"/>
                </a:lnTo>
                <a:lnTo>
                  <a:pt x="843280" y="357251"/>
                </a:lnTo>
                <a:lnTo>
                  <a:pt x="836086" y="357858"/>
                </a:lnTo>
                <a:lnTo>
                  <a:pt x="823799" y="362020"/>
                </a:lnTo>
                <a:lnTo>
                  <a:pt x="813562" y="369570"/>
                </a:lnTo>
                <a:lnTo>
                  <a:pt x="806450" y="386715"/>
                </a:lnTo>
                <a:lnTo>
                  <a:pt x="399669" y="386715"/>
                </a:lnTo>
                <a:lnTo>
                  <a:pt x="437642" y="8000"/>
                </a:lnTo>
                <a:lnTo>
                  <a:pt x="437642" y="3937"/>
                </a:lnTo>
                <a:lnTo>
                  <a:pt x="435610" y="0"/>
                </a:lnTo>
                <a:lnTo>
                  <a:pt x="427609" y="0"/>
                </a:lnTo>
                <a:lnTo>
                  <a:pt x="423672" y="2031"/>
                </a:lnTo>
                <a:lnTo>
                  <a:pt x="423672" y="5968"/>
                </a:lnTo>
                <a:lnTo>
                  <a:pt x="385699" y="388747"/>
                </a:lnTo>
                <a:lnTo>
                  <a:pt x="6096" y="565099"/>
                </a:lnTo>
                <a:lnTo>
                  <a:pt x="2032" y="567105"/>
                </a:lnTo>
                <a:lnTo>
                  <a:pt x="0" y="571106"/>
                </a:lnTo>
                <a:close/>
              </a:path>
            </a:pathLst>
          </a:custGeom>
          <a:solidFill>
            <a:srgbClr val="5F5F5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7088124" y="4395216"/>
            <a:ext cx="1132331" cy="725423"/>
          </a:xfrm>
          <a:custGeom>
            <a:avLst/>
            <a:gdLst/>
            <a:ahLst/>
            <a:cxnLst/>
            <a:rect l="l" t="t" r="r" b="b"/>
            <a:pathLst>
              <a:path w="1132331" h="725424">
                <a:moveTo>
                  <a:pt x="246125" y="379729"/>
                </a:moveTo>
                <a:lnTo>
                  <a:pt x="0" y="613536"/>
                </a:lnTo>
                <a:lnTo>
                  <a:pt x="66040" y="647445"/>
                </a:lnTo>
                <a:lnTo>
                  <a:pt x="222123" y="585596"/>
                </a:lnTo>
                <a:lnTo>
                  <a:pt x="480186" y="725423"/>
                </a:lnTo>
                <a:lnTo>
                  <a:pt x="1132331" y="459612"/>
                </a:lnTo>
                <a:lnTo>
                  <a:pt x="288035" y="0"/>
                </a:lnTo>
                <a:lnTo>
                  <a:pt x="12065" y="111886"/>
                </a:lnTo>
                <a:lnTo>
                  <a:pt x="246125" y="379729"/>
                </a:lnTo>
                <a:close/>
              </a:path>
            </a:pathLst>
          </a:custGeom>
          <a:solidFill>
            <a:srgbClr val="25257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5601970" y="179530"/>
            <a:ext cx="6525792" cy="3302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400" b="1" spc="0" dirty="0">
                <a:solidFill>
                  <a:srgbClr val="212168"/>
                </a:solidFill>
                <a:latin typeface="Verdana"/>
                <a:cs typeface="Verdana"/>
              </a:rPr>
              <a:t>Research and Innovation Foundation: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729343" y="545290"/>
            <a:ext cx="706913" cy="3302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400" b="1" i="1" dirty="0">
                <a:latin typeface="Verdana"/>
                <a:cs typeface="Verdana"/>
              </a:rPr>
              <a:t>Key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469397" y="545290"/>
            <a:ext cx="1657813" cy="3302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400" b="1" i="1" dirty="0">
                <a:latin typeface="Verdana"/>
                <a:cs typeface="Verdana"/>
              </a:rPr>
              <a:t>Activities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584954" y="1131057"/>
            <a:ext cx="1141730" cy="833597"/>
          </a:xfrm>
          <a:prstGeom prst="rect">
            <a:avLst/>
          </a:prstGeom>
        </p:spPr>
        <p:txBody>
          <a:bodyPr wrap="square" lIns="0" tIns="12477" rIns="0" bIns="0" rtlCol="0">
            <a:noAutofit/>
          </a:bodyPr>
          <a:lstStyle/>
          <a:p>
            <a:pPr marL="12700" marR="3622">
              <a:lnSpc>
                <a:spcPts val="1964"/>
              </a:lnSpc>
            </a:pPr>
            <a:r>
              <a:rPr sz="1800" b="1" spc="0" dirty="0">
                <a:solidFill>
                  <a:srgbClr val="001F5F"/>
                </a:solidFill>
                <a:latin typeface="Verdana"/>
                <a:cs typeface="Verdana"/>
              </a:rPr>
              <a:t>National</a:t>
            </a:r>
            <a:endParaRPr sz="1800">
              <a:latin typeface="Verdana"/>
              <a:cs typeface="Verdana"/>
            </a:endParaRPr>
          </a:p>
          <a:p>
            <a:pPr marL="12700">
              <a:lnSpc>
                <a:spcPct val="101277"/>
              </a:lnSpc>
              <a:spcBef>
                <a:spcPts val="591"/>
              </a:spcBef>
            </a:pP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Designing,</a:t>
            </a:r>
            <a:endParaRPr sz="1600">
              <a:latin typeface="Verdana"/>
              <a:cs typeface="Verdana"/>
            </a:endParaRPr>
          </a:p>
          <a:p>
            <a:pPr marL="12700" marR="37043">
              <a:lnSpc>
                <a:spcPts val="1925"/>
              </a:lnSpc>
              <a:spcBef>
                <a:spcPts val="96"/>
              </a:spcBef>
            </a:pP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national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741670" y="1131057"/>
            <a:ext cx="3722359" cy="589428"/>
          </a:xfrm>
          <a:prstGeom prst="rect">
            <a:avLst/>
          </a:prstGeom>
        </p:spPr>
        <p:txBody>
          <a:bodyPr wrap="square" lIns="0" tIns="12477" rIns="0" bIns="0" rtlCol="0">
            <a:noAutofit/>
          </a:bodyPr>
          <a:lstStyle/>
          <a:p>
            <a:pPr marL="12700" marR="30449">
              <a:lnSpc>
                <a:spcPts val="1964"/>
              </a:lnSpc>
            </a:pPr>
            <a:r>
              <a:rPr sz="1800" b="1" spc="2" dirty="0">
                <a:solidFill>
                  <a:srgbClr val="001F5F"/>
                </a:solidFill>
                <a:latin typeface="Verdana"/>
                <a:cs typeface="Verdana"/>
              </a:rPr>
              <a:t>Funding Programmes</a:t>
            </a:r>
            <a:endParaRPr sz="1800">
              <a:latin typeface="Verdana"/>
              <a:cs typeface="Verdana"/>
            </a:endParaRPr>
          </a:p>
          <a:p>
            <a:pPr marL="44704">
              <a:lnSpc>
                <a:spcPct val="101277"/>
              </a:lnSpc>
              <a:spcBef>
                <a:spcPts val="591"/>
              </a:spcBef>
            </a:pPr>
            <a:r>
              <a:rPr sz="1600" spc="26" dirty="0">
                <a:solidFill>
                  <a:srgbClr val="585858"/>
                </a:solidFill>
                <a:latin typeface="Verdana"/>
                <a:cs typeface="Verdana"/>
              </a:rPr>
              <a:t>launching, funding and monitoring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842254" y="1736563"/>
            <a:ext cx="558459" cy="22809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-8" dirty="0">
                <a:solidFill>
                  <a:srgbClr val="585858"/>
                </a:solidFill>
                <a:latin typeface="Verdana"/>
                <a:cs typeface="Verdana"/>
              </a:rPr>
              <a:t>RTDI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790182" y="1736563"/>
            <a:ext cx="867556" cy="22809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2" dirty="0">
                <a:solidFill>
                  <a:srgbClr val="585858"/>
                </a:solidFill>
                <a:latin typeface="Verdana"/>
                <a:cs typeface="Verdana"/>
              </a:rPr>
              <a:t>Funding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044688" y="1736563"/>
            <a:ext cx="1420618" cy="22809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3" dirty="0">
                <a:solidFill>
                  <a:srgbClr val="585858"/>
                </a:solidFill>
                <a:latin typeface="Verdana"/>
                <a:cs typeface="Verdana"/>
              </a:rPr>
              <a:t>Programmes,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584954" y="1980403"/>
            <a:ext cx="1638187" cy="22809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23" dirty="0">
                <a:solidFill>
                  <a:srgbClr val="585858"/>
                </a:solidFill>
                <a:latin typeface="Verdana"/>
                <a:cs typeface="Verdana"/>
              </a:rPr>
              <a:t>participation in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419850" y="1980403"/>
            <a:ext cx="3044063" cy="22809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12" dirty="0">
                <a:solidFill>
                  <a:srgbClr val="585858"/>
                </a:solidFill>
                <a:latin typeface="Verdana"/>
                <a:cs typeface="Verdana"/>
              </a:rPr>
              <a:t>public-to-public partnerships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584954" y="2224243"/>
            <a:ext cx="3716274" cy="22809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17" dirty="0">
                <a:solidFill>
                  <a:srgbClr val="585858"/>
                </a:solidFill>
                <a:latin typeface="Verdana"/>
                <a:cs typeface="Verdana"/>
              </a:rPr>
              <a:t>and launch of awards/competitions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344916" y="2224243"/>
            <a:ext cx="257469" cy="22809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-4" dirty="0">
                <a:solidFill>
                  <a:srgbClr val="585858"/>
                </a:solidFill>
                <a:latin typeface="Verdana"/>
                <a:cs typeface="Verdana"/>
              </a:rPr>
              <a:t>to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646668" y="2224243"/>
            <a:ext cx="817662" cy="22809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3" dirty="0">
                <a:solidFill>
                  <a:srgbClr val="585858"/>
                </a:solidFill>
                <a:latin typeface="Verdana"/>
                <a:cs typeface="Verdana"/>
              </a:rPr>
              <a:t>nurture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84954" y="2468083"/>
            <a:ext cx="306008" cy="22809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an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906518" y="2468083"/>
            <a:ext cx="428647" cy="22809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-1" dirty="0">
                <a:solidFill>
                  <a:srgbClr val="585858"/>
                </a:solidFill>
                <a:latin typeface="Verdana"/>
                <a:cs typeface="Verdana"/>
              </a:rPr>
              <a:t>R&amp;I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53050" y="2468083"/>
            <a:ext cx="832100" cy="22809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-1" dirty="0">
                <a:solidFill>
                  <a:srgbClr val="585858"/>
                </a:solidFill>
                <a:latin typeface="Verdana"/>
                <a:cs typeface="Verdana"/>
              </a:rPr>
              <a:t>culture.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541002" y="3058663"/>
            <a:ext cx="1469174" cy="528319"/>
          </a:xfrm>
          <a:prstGeom prst="rect">
            <a:avLst/>
          </a:prstGeom>
        </p:spPr>
        <p:txBody>
          <a:bodyPr wrap="square" lIns="0" tIns="12477" rIns="0" bIns="0" rtlCol="0">
            <a:noAutofit/>
          </a:bodyPr>
          <a:lstStyle/>
          <a:p>
            <a:pPr marL="12700">
              <a:lnSpc>
                <a:spcPts val="1964"/>
              </a:lnSpc>
            </a:pPr>
            <a:r>
              <a:rPr sz="1800" b="1" spc="0" dirty="0">
                <a:solidFill>
                  <a:srgbClr val="001F5F"/>
                </a:solidFill>
                <a:latin typeface="Verdana"/>
                <a:cs typeface="Verdana"/>
              </a:rPr>
              <a:t>Innovation</a:t>
            </a:r>
            <a:endParaRPr sz="1800">
              <a:latin typeface="Verdana"/>
              <a:cs typeface="Verdana"/>
            </a:endParaRPr>
          </a:p>
          <a:p>
            <a:pPr marL="12700" marR="34290">
              <a:lnSpc>
                <a:spcPts val="2160"/>
              </a:lnSpc>
              <a:spcBef>
                <a:spcPts val="9"/>
              </a:spcBef>
            </a:pPr>
            <a:r>
              <a:rPr sz="1800" b="1" spc="0" dirty="0">
                <a:solidFill>
                  <a:srgbClr val="001F5F"/>
                </a:solidFill>
                <a:latin typeface="Verdana"/>
                <a:cs typeface="Verdana"/>
              </a:rPr>
              <a:t>Services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541002" y="3692110"/>
            <a:ext cx="1158832" cy="1204085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 marR="24343">
              <a:lnSpc>
                <a:spcPts val="1760"/>
              </a:lnSpc>
            </a:pPr>
            <a:r>
              <a:rPr sz="1600" spc="-3" dirty="0">
                <a:solidFill>
                  <a:srgbClr val="585858"/>
                </a:solidFill>
                <a:latin typeface="Verdana"/>
                <a:cs typeface="Verdana"/>
              </a:rPr>
              <a:t>Innovation</a:t>
            </a:r>
            <a:endParaRPr sz="1600">
              <a:latin typeface="Verdana"/>
              <a:cs typeface="Verdana"/>
            </a:endParaRPr>
          </a:p>
          <a:p>
            <a:pPr marL="12700">
              <a:lnSpc>
                <a:spcPts val="1920"/>
              </a:lnSpc>
              <a:spcBef>
                <a:spcPts val="57"/>
              </a:spcBef>
            </a:pP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En</a:t>
            </a:r>
            <a:r>
              <a:rPr sz="1600" spc="-9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e</a:t>
            </a:r>
            <a:r>
              <a:rPr sz="1600" spc="9" dirty="0">
                <a:solidFill>
                  <a:srgbClr val="585858"/>
                </a:solidFill>
                <a:latin typeface="Verdana"/>
                <a:cs typeface="Verdana"/>
              </a:rPr>
              <a:t>r</a:t>
            </a: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pr</a:t>
            </a:r>
            <a:r>
              <a:rPr sz="1600" spc="9" dirty="0">
                <a:solidFill>
                  <a:srgbClr val="585858"/>
                </a:solidFill>
                <a:latin typeface="Verdana"/>
                <a:cs typeface="Verdana"/>
              </a:rPr>
              <a:t>i</a:t>
            </a: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se </a:t>
            </a:r>
            <a:r>
              <a:rPr sz="1600" spc="-4" dirty="0">
                <a:solidFill>
                  <a:srgbClr val="585858"/>
                </a:solidFill>
                <a:latin typeface="Verdana"/>
                <a:cs typeface="Verdana"/>
              </a:rPr>
              <a:t>N</a:t>
            </a: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et</a:t>
            </a:r>
            <a:r>
              <a:rPr sz="1600" spc="4" dirty="0">
                <a:solidFill>
                  <a:srgbClr val="585858"/>
                </a:solidFill>
                <a:latin typeface="Verdana"/>
                <a:cs typeface="Verdana"/>
              </a:rPr>
              <a:t>w</a:t>
            </a: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o</a:t>
            </a:r>
            <a:r>
              <a:rPr sz="1600" spc="4" dirty="0">
                <a:solidFill>
                  <a:srgbClr val="585858"/>
                </a:solidFill>
                <a:latin typeface="Verdana"/>
                <a:cs typeface="Verdana"/>
              </a:rPr>
              <a:t>r</a:t>
            </a: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k Kn</a:t>
            </a:r>
            <a:r>
              <a:rPr sz="1600" spc="9" dirty="0">
                <a:solidFill>
                  <a:srgbClr val="585858"/>
                </a:solidFill>
                <a:latin typeface="Verdana"/>
                <a:cs typeface="Verdana"/>
              </a:rPr>
              <a:t>o</a:t>
            </a: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wl</a:t>
            </a:r>
            <a:r>
              <a:rPr sz="1600" spc="4" dirty="0">
                <a:solidFill>
                  <a:srgbClr val="585858"/>
                </a:solidFill>
                <a:latin typeface="Verdana"/>
                <a:cs typeface="Verdana"/>
              </a:rPr>
              <a:t>e</a:t>
            </a: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dge O</a:t>
            </a:r>
            <a:r>
              <a:rPr sz="1600" spc="4" dirty="0">
                <a:solidFill>
                  <a:srgbClr val="585858"/>
                </a:solidFill>
                <a:latin typeface="Verdana"/>
                <a:cs typeface="Verdana"/>
              </a:rPr>
              <a:t>f</a:t>
            </a: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fice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773918" y="3692110"/>
            <a:ext cx="852306" cy="960245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R="13026" algn="r">
              <a:lnSpc>
                <a:spcPts val="1760"/>
              </a:lnSpc>
            </a:pPr>
            <a:r>
              <a:rPr sz="1600" spc="-26" dirty="0">
                <a:solidFill>
                  <a:srgbClr val="585858"/>
                </a:solidFill>
                <a:latin typeface="Verdana"/>
                <a:cs typeface="Verdana"/>
              </a:rPr>
              <a:t>Factory,</a:t>
            </a:r>
            <a:endParaRPr sz="1600">
              <a:latin typeface="Verdana"/>
              <a:cs typeface="Verdana"/>
            </a:endParaRPr>
          </a:p>
          <a:p>
            <a:pPr marR="12700" indent="111251" algn="r">
              <a:lnSpc>
                <a:spcPts val="1920"/>
              </a:lnSpc>
              <a:spcBef>
                <a:spcPts val="57"/>
              </a:spcBef>
            </a:pPr>
            <a:r>
              <a:rPr sz="1600" spc="-1" dirty="0">
                <a:solidFill>
                  <a:srgbClr val="585858"/>
                </a:solidFill>
                <a:latin typeface="Verdana"/>
                <a:cs typeface="Verdana"/>
              </a:rPr>
              <a:t>E</a:t>
            </a:r>
            <a:r>
              <a:rPr sz="1600" spc="-10" dirty="0">
                <a:solidFill>
                  <a:srgbClr val="585858"/>
                </a:solidFill>
                <a:latin typeface="Verdana"/>
                <a:cs typeface="Verdana"/>
              </a:rPr>
              <a:t>u</a:t>
            </a:r>
            <a:r>
              <a:rPr sz="1600" spc="-2" dirty="0">
                <a:solidFill>
                  <a:srgbClr val="585858"/>
                </a:solidFill>
                <a:latin typeface="Verdana"/>
                <a:cs typeface="Verdana"/>
              </a:rPr>
              <a:t>r</a:t>
            </a:r>
            <a:r>
              <a:rPr sz="1600" spc="-5" dirty="0">
                <a:solidFill>
                  <a:srgbClr val="585858"/>
                </a:solidFill>
                <a:latin typeface="Verdana"/>
                <a:cs typeface="Verdana"/>
              </a:rPr>
              <a:t>o</a:t>
            </a:r>
            <a:r>
              <a:rPr sz="1600" spc="-9" dirty="0">
                <a:solidFill>
                  <a:srgbClr val="585858"/>
                </a:solidFill>
                <a:latin typeface="Verdana"/>
                <a:cs typeface="Verdana"/>
              </a:rPr>
              <a:t>pe</a:t>
            </a:r>
            <a:r>
              <a:rPr sz="1600" spc="-5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spc="-11" dirty="0">
                <a:solidFill>
                  <a:srgbClr val="585858"/>
                </a:solidFill>
                <a:latin typeface="Verdana"/>
                <a:cs typeface="Verdana"/>
              </a:rPr>
              <a:t>C</a:t>
            </a:r>
            <a:r>
              <a:rPr sz="1600" spc="4" dirty="0">
                <a:solidFill>
                  <a:srgbClr val="585858"/>
                </a:solidFill>
                <a:latin typeface="Verdana"/>
                <a:cs typeface="Verdana"/>
              </a:rPr>
              <a:t>y</a:t>
            </a:r>
            <a:r>
              <a:rPr sz="1600" spc="-8" dirty="0">
                <a:solidFill>
                  <a:srgbClr val="585858"/>
                </a:solidFill>
                <a:latin typeface="Verdana"/>
                <a:cs typeface="Verdana"/>
              </a:rPr>
              <a:t>pr</a:t>
            </a:r>
            <a:r>
              <a:rPr sz="1600" spc="3" dirty="0">
                <a:solidFill>
                  <a:srgbClr val="585858"/>
                </a:solidFill>
                <a:latin typeface="Verdana"/>
                <a:cs typeface="Verdana"/>
              </a:rPr>
              <a:t>u</a:t>
            </a:r>
            <a:r>
              <a:rPr sz="1600" spc="-4" dirty="0">
                <a:solidFill>
                  <a:srgbClr val="585858"/>
                </a:solidFill>
                <a:latin typeface="Verdana"/>
                <a:cs typeface="Verdana"/>
              </a:rPr>
              <a:t>s</a:t>
            </a:r>
            <a:r>
              <a:rPr sz="1600" spc="-5" dirty="0">
                <a:solidFill>
                  <a:srgbClr val="585858"/>
                </a:solidFill>
                <a:latin typeface="Verdana"/>
                <a:cs typeface="Verdana"/>
              </a:rPr>
              <a:t>, </a:t>
            </a:r>
            <a:r>
              <a:rPr sz="1600" spc="-164" dirty="0">
                <a:solidFill>
                  <a:srgbClr val="585858"/>
                </a:solidFill>
                <a:latin typeface="Verdana"/>
                <a:cs typeface="Verdana"/>
              </a:rPr>
              <a:t>T</a:t>
            </a:r>
            <a:r>
              <a:rPr sz="1600" spc="-16" dirty="0">
                <a:solidFill>
                  <a:srgbClr val="585858"/>
                </a:solidFill>
                <a:latin typeface="Verdana"/>
                <a:cs typeface="Verdana"/>
              </a:rPr>
              <a:t>r</a:t>
            </a: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a</a:t>
            </a:r>
            <a:r>
              <a:rPr sz="1600" spc="-10" dirty="0">
                <a:solidFill>
                  <a:srgbClr val="585858"/>
                </a:solidFill>
                <a:latin typeface="Verdana"/>
                <a:cs typeface="Verdana"/>
              </a:rPr>
              <a:t>n</a:t>
            </a:r>
            <a:r>
              <a:rPr sz="1600" spc="-13" dirty="0">
                <a:solidFill>
                  <a:srgbClr val="585858"/>
                </a:solidFill>
                <a:latin typeface="Verdana"/>
                <a:cs typeface="Verdana"/>
              </a:rPr>
              <a:t>s</a:t>
            </a:r>
            <a:r>
              <a:rPr sz="1600" spc="-7" dirty="0">
                <a:solidFill>
                  <a:srgbClr val="585858"/>
                </a:solidFill>
                <a:latin typeface="Verdana"/>
                <a:cs typeface="Verdana"/>
              </a:rPr>
              <a:t>fer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92302" y="3926962"/>
            <a:ext cx="1276841" cy="254000"/>
          </a:xfrm>
          <a:prstGeom prst="rect">
            <a:avLst/>
          </a:prstGeom>
        </p:spPr>
        <p:txBody>
          <a:bodyPr wrap="square" lIns="0" tIns="12477" rIns="0" bIns="0" rtlCol="0">
            <a:noAutofit/>
          </a:bodyPr>
          <a:lstStyle/>
          <a:p>
            <a:pPr marL="12700">
              <a:lnSpc>
                <a:spcPts val="1964"/>
              </a:lnSpc>
            </a:pPr>
            <a:r>
              <a:rPr sz="1800" b="1" spc="0" dirty="0">
                <a:solidFill>
                  <a:srgbClr val="001F5F"/>
                </a:solidFill>
                <a:latin typeface="Verdana"/>
                <a:cs typeface="Verdana"/>
              </a:rPr>
              <a:t>European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8464" y="3926962"/>
            <a:ext cx="1095572" cy="254000"/>
          </a:xfrm>
          <a:prstGeom prst="rect">
            <a:avLst/>
          </a:prstGeom>
        </p:spPr>
        <p:txBody>
          <a:bodyPr wrap="square" lIns="0" tIns="12477" rIns="0" bIns="0" rtlCol="0">
            <a:noAutofit/>
          </a:bodyPr>
          <a:lstStyle/>
          <a:p>
            <a:pPr marL="12700">
              <a:lnSpc>
                <a:spcPts val="1964"/>
              </a:lnSpc>
            </a:pPr>
            <a:r>
              <a:rPr sz="1800" b="1" spc="1" dirty="0">
                <a:solidFill>
                  <a:srgbClr val="001F5F"/>
                </a:solidFill>
                <a:latin typeface="Verdana"/>
                <a:cs typeface="Verdana"/>
              </a:rPr>
              <a:t>Funding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2302" y="4201282"/>
            <a:ext cx="1697211" cy="254000"/>
          </a:xfrm>
          <a:prstGeom prst="rect">
            <a:avLst/>
          </a:prstGeom>
        </p:spPr>
        <p:txBody>
          <a:bodyPr wrap="square" lIns="0" tIns="12477" rIns="0" bIns="0" rtlCol="0">
            <a:noAutofit/>
          </a:bodyPr>
          <a:lstStyle/>
          <a:p>
            <a:pPr marL="12700">
              <a:lnSpc>
                <a:spcPts val="1964"/>
              </a:lnSpc>
            </a:pPr>
            <a:r>
              <a:rPr sz="1800" b="1" spc="1" dirty="0">
                <a:solidFill>
                  <a:srgbClr val="001F5F"/>
                </a:solidFill>
                <a:latin typeface="Verdana"/>
                <a:cs typeface="Verdana"/>
              </a:rPr>
              <a:t>Programmes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2302" y="4513291"/>
            <a:ext cx="1330111" cy="71577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 marR="37043">
              <a:lnSpc>
                <a:spcPts val="1755"/>
              </a:lnSpc>
            </a:pPr>
            <a:r>
              <a:rPr sz="1600" spc="2" dirty="0">
                <a:solidFill>
                  <a:srgbClr val="585858"/>
                </a:solidFill>
                <a:latin typeface="Verdana"/>
                <a:cs typeface="Verdana"/>
              </a:rPr>
              <a:t>Supporting</a:t>
            </a:r>
            <a:endParaRPr sz="1600" dirty="0">
              <a:latin typeface="Verdana"/>
              <a:cs typeface="Verdana"/>
            </a:endParaRPr>
          </a:p>
          <a:p>
            <a:pPr marL="12700">
              <a:lnSpc>
                <a:spcPts val="1920"/>
              </a:lnSpc>
              <a:spcBef>
                <a:spcPts val="8"/>
              </a:spcBef>
            </a:pPr>
            <a:r>
              <a:rPr sz="1600" spc="1" dirty="0">
                <a:solidFill>
                  <a:srgbClr val="585858"/>
                </a:solidFill>
                <a:latin typeface="Verdana"/>
                <a:cs typeface="Verdana"/>
              </a:rPr>
              <a:t>participation</a:t>
            </a:r>
            <a:endParaRPr sz="1600" dirty="0">
              <a:latin typeface="Verdana"/>
              <a:cs typeface="Verdana"/>
            </a:endParaRPr>
          </a:p>
          <a:p>
            <a:pPr marL="12700" marR="37043">
              <a:lnSpc>
                <a:spcPts val="1920"/>
              </a:lnSpc>
            </a:pP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Horizon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15489" y="4513291"/>
            <a:ext cx="760439" cy="471931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R="12972" algn="r">
              <a:lnSpc>
                <a:spcPts val="1755"/>
              </a:lnSpc>
            </a:pPr>
            <a:r>
              <a:rPr sz="1600" spc="-6" dirty="0">
                <a:solidFill>
                  <a:srgbClr val="585858"/>
                </a:solidFill>
                <a:latin typeface="Verdana"/>
                <a:cs typeface="Verdana"/>
              </a:rPr>
              <a:t>Cypriot</a:t>
            </a:r>
            <a:endParaRPr sz="1600" dirty="0">
              <a:latin typeface="Verdana"/>
              <a:cs typeface="Verdana"/>
            </a:endParaRPr>
          </a:p>
          <a:p>
            <a:pPr marR="12700" algn="r">
              <a:lnSpc>
                <a:spcPts val="1920"/>
              </a:lnSpc>
              <a:spcBef>
                <a:spcPts val="8"/>
              </a:spcBef>
            </a:pPr>
            <a:r>
              <a:rPr sz="1600" spc="-7" dirty="0">
                <a:solidFill>
                  <a:srgbClr val="585858"/>
                </a:solidFill>
                <a:latin typeface="Verdana"/>
                <a:cs typeface="Verdana"/>
              </a:rPr>
              <a:t>in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60626" y="5000971"/>
            <a:ext cx="845445" cy="471932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3" dirty="0">
                <a:solidFill>
                  <a:srgbClr val="585858"/>
                </a:solidFill>
                <a:latin typeface="Verdana"/>
                <a:cs typeface="Verdana"/>
              </a:rPr>
              <a:t>Europe,</a:t>
            </a:r>
            <a:endParaRPr sz="1600" dirty="0">
              <a:latin typeface="Verdana"/>
              <a:cs typeface="Verdana"/>
            </a:endParaRPr>
          </a:p>
          <a:p>
            <a:pPr marL="264160" marR="488">
              <a:lnSpc>
                <a:spcPts val="1920"/>
              </a:lnSpc>
              <a:spcBef>
                <a:spcPts val="8"/>
              </a:spcBef>
            </a:pPr>
            <a:r>
              <a:rPr sz="1600" spc="0" dirty="0">
                <a:solidFill>
                  <a:srgbClr val="585858"/>
                </a:solidFill>
                <a:latin typeface="Verdana"/>
                <a:cs typeface="Verdana"/>
              </a:rPr>
              <a:t>other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92302" y="5244811"/>
            <a:ext cx="620869" cy="228092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spc="1" dirty="0">
                <a:solidFill>
                  <a:srgbClr val="585858"/>
                </a:solidFill>
                <a:latin typeface="Verdana"/>
                <a:cs typeface="Verdana"/>
              </a:rPr>
              <a:t>COST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46098" y="5244811"/>
            <a:ext cx="432090" cy="228092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and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92302" y="5488348"/>
            <a:ext cx="1419353" cy="228396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600" spc="-2" dirty="0">
                <a:solidFill>
                  <a:srgbClr val="585858"/>
                </a:solidFill>
                <a:latin typeface="Verdana"/>
                <a:cs typeface="Verdana"/>
              </a:rPr>
              <a:t>programmes.</a:t>
            </a:r>
            <a:endParaRPr sz="16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/>
          <p:nvPr/>
        </p:nvSpPr>
        <p:spPr>
          <a:xfrm>
            <a:off x="419100" y="1705356"/>
            <a:ext cx="329184" cy="3230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27432"/>
            <a:ext cx="12190476" cy="34777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38656" y="1917191"/>
            <a:ext cx="3434334" cy="43624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867656" y="1903476"/>
            <a:ext cx="6758178" cy="436397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08304" y="5004828"/>
            <a:ext cx="11121390" cy="140436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620512" y="1551431"/>
            <a:ext cx="1983486" cy="134340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022080" y="1542288"/>
            <a:ext cx="1985010" cy="134340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165604" y="1554479"/>
            <a:ext cx="1985010" cy="134493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128772" y="6278880"/>
            <a:ext cx="388620" cy="35966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192268" y="6275832"/>
            <a:ext cx="388620" cy="35661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843772" y="6283452"/>
            <a:ext cx="388620" cy="35966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892554" y="2915936"/>
            <a:ext cx="2536164" cy="3201720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marL="166839" marR="175516" algn="ctr">
              <a:lnSpc>
                <a:spcPts val="2150"/>
              </a:lnSpc>
            </a:pPr>
            <a:r>
              <a:rPr sz="2000" spc="-2" dirty="0">
                <a:solidFill>
                  <a:srgbClr val="FFFFFF"/>
                </a:solidFill>
                <a:latin typeface="Arial"/>
                <a:cs typeface="Arial"/>
              </a:rPr>
              <a:t>Dedicated Website</a:t>
            </a:r>
            <a:endParaRPr sz="2000" dirty="0">
              <a:latin typeface="Arial"/>
              <a:cs typeface="Arial"/>
            </a:endParaRPr>
          </a:p>
          <a:p>
            <a:pPr marL="706566" marR="713206" algn="ctr">
              <a:lnSpc>
                <a:spcPct val="95825"/>
              </a:lnSpc>
            </a:pPr>
            <a:r>
              <a:rPr sz="2000" spc="0" dirty="0">
                <a:solidFill>
                  <a:srgbClr val="FFFFFF"/>
                </a:solidFill>
                <a:latin typeface="Arial"/>
                <a:cs typeface="Arial"/>
              </a:rPr>
              <a:t>Info-days</a:t>
            </a:r>
            <a:endParaRPr sz="2000" dirty="0">
              <a:latin typeface="Arial"/>
              <a:cs typeface="Arial"/>
            </a:endParaRPr>
          </a:p>
          <a:p>
            <a:pPr indent="-822" algn="ctr">
              <a:lnSpc>
                <a:spcPct val="100041"/>
              </a:lnSpc>
              <a:spcBef>
                <a:spcPts val="100"/>
              </a:spcBef>
            </a:pPr>
            <a:r>
              <a:rPr sz="2000" spc="-1" dirty="0">
                <a:solidFill>
                  <a:srgbClr val="FFFFFF"/>
                </a:solidFill>
                <a:latin typeface="Arial"/>
                <a:cs typeface="Arial"/>
              </a:rPr>
              <a:t>Webinars Training Seminars Direct Communication Mailing Lists</a:t>
            </a:r>
            <a:endParaRPr sz="2000" dirty="0">
              <a:latin typeface="Arial"/>
              <a:cs typeface="Arial"/>
            </a:endParaRPr>
          </a:p>
          <a:p>
            <a:pPr marL="503643" marR="512140" algn="ctr">
              <a:lnSpc>
                <a:spcPct val="95825"/>
              </a:lnSpc>
              <a:spcBef>
                <a:spcPts val="5"/>
              </a:spcBef>
            </a:pP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Social Media</a:t>
            </a:r>
            <a:endParaRPr sz="2000" dirty="0">
              <a:latin typeface="Arial"/>
              <a:cs typeface="Arial"/>
            </a:endParaRPr>
          </a:p>
          <a:p>
            <a:pPr marR="174866" indent="0" algn="ctr">
              <a:lnSpc>
                <a:spcPct val="100041"/>
              </a:lnSpc>
              <a:spcBef>
                <a:spcPts val="1499"/>
              </a:spcBef>
            </a:pPr>
            <a:r>
              <a:rPr sz="2000" b="1" spc="-44" dirty="0">
                <a:latin typeface="Arial"/>
                <a:cs typeface="Arial"/>
              </a:rPr>
              <a:t>A</a:t>
            </a:r>
            <a:r>
              <a:rPr sz="2000" b="1" spc="29" dirty="0">
                <a:latin typeface="Arial"/>
                <a:cs typeface="Arial"/>
              </a:rPr>
              <a:t>w</a:t>
            </a:r>
            <a:r>
              <a:rPr sz="2000" b="1" spc="0" dirty="0">
                <a:latin typeface="Arial"/>
                <a:cs typeface="Arial"/>
              </a:rPr>
              <a:t>a</a:t>
            </a:r>
            <a:r>
              <a:rPr sz="2000" b="1" spc="-9" dirty="0">
                <a:latin typeface="Arial"/>
                <a:cs typeface="Arial"/>
              </a:rPr>
              <a:t>r</a:t>
            </a:r>
            <a:r>
              <a:rPr sz="2000" b="1" spc="0" dirty="0">
                <a:latin typeface="Arial"/>
                <a:cs typeface="Arial"/>
              </a:rPr>
              <a:t>ene</a:t>
            </a:r>
            <a:r>
              <a:rPr sz="2000" b="1" spc="-9" dirty="0">
                <a:latin typeface="Arial"/>
                <a:cs typeface="Arial"/>
              </a:rPr>
              <a:t>s</a:t>
            </a:r>
            <a:r>
              <a:rPr sz="2000" b="1" spc="0" dirty="0">
                <a:latin typeface="Arial"/>
                <a:cs typeface="Arial"/>
              </a:rPr>
              <a:t>s</a:t>
            </a:r>
            <a:r>
              <a:rPr sz="2000" b="1" spc="-39" dirty="0">
                <a:latin typeface="Arial"/>
                <a:cs typeface="Arial"/>
              </a:rPr>
              <a:t> </a:t>
            </a:r>
            <a:r>
              <a:rPr sz="2000" b="1" spc="0" dirty="0">
                <a:latin typeface="Arial"/>
                <a:cs typeface="Arial"/>
              </a:rPr>
              <a:t>Rais</a:t>
            </a:r>
            <a:r>
              <a:rPr sz="2000" b="1" spc="-9" dirty="0">
                <a:latin typeface="Arial"/>
                <a:cs typeface="Arial"/>
              </a:rPr>
              <a:t>i</a:t>
            </a:r>
            <a:r>
              <a:rPr sz="2000" b="1" spc="0" dirty="0">
                <a:latin typeface="Arial"/>
                <a:cs typeface="Arial"/>
              </a:rPr>
              <a:t>ng Disseminating Infor</a:t>
            </a:r>
            <a:r>
              <a:rPr sz="2000" b="1" spc="-4" dirty="0">
                <a:latin typeface="Arial"/>
                <a:cs typeface="Arial"/>
              </a:rPr>
              <a:t>m</a:t>
            </a:r>
            <a:r>
              <a:rPr sz="2000" b="1" spc="0" dirty="0">
                <a:latin typeface="Arial"/>
                <a:cs typeface="Arial"/>
              </a:rPr>
              <a:t>a</a:t>
            </a:r>
            <a:r>
              <a:rPr sz="2000" b="1" spc="4" dirty="0">
                <a:latin typeface="Arial"/>
                <a:cs typeface="Arial"/>
              </a:rPr>
              <a:t>t</a:t>
            </a:r>
            <a:r>
              <a:rPr sz="2000" b="1" spc="0" dirty="0">
                <a:latin typeface="Arial"/>
                <a:cs typeface="Arial"/>
              </a:rPr>
              <a:t>ion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062474" y="2945146"/>
            <a:ext cx="3079803" cy="2109089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marL="637755" marR="655906" algn="ctr">
              <a:lnSpc>
                <a:spcPts val="2150"/>
              </a:lnSpc>
            </a:pPr>
            <a:r>
              <a:rPr sz="2000" spc="-1" dirty="0">
                <a:solidFill>
                  <a:srgbClr val="FFFFFF"/>
                </a:solidFill>
                <a:latin typeface="Arial"/>
                <a:cs typeface="Arial"/>
              </a:rPr>
              <a:t>Pre-Proposal &amp;</a:t>
            </a:r>
            <a:endParaRPr sz="2000" dirty="0">
              <a:latin typeface="Arial"/>
              <a:cs typeface="Arial"/>
            </a:endParaRPr>
          </a:p>
          <a:p>
            <a:pPr marL="304738" marR="327426" indent="0" algn="ctr">
              <a:lnSpc>
                <a:spcPct val="100041"/>
              </a:lnSpc>
            </a:pPr>
            <a:r>
              <a:rPr sz="2000" spc="0" dirty="0">
                <a:solidFill>
                  <a:srgbClr val="FFFFFF"/>
                </a:solidFill>
                <a:latin typeface="Arial"/>
                <a:cs typeface="Arial"/>
              </a:rPr>
              <a:t>Full Proposal Checks Partner Search Resolving Queries Mock Interviews Participation in</a:t>
            </a:r>
            <a:endParaRPr sz="2000" dirty="0">
              <a:latin typeface="Arial"/>
              <a:cs typeface="Arial"/>
            </a:endParaRPr>
          </a:p>
          <a:p>
            <a:pPr algn="ctr">
              <a:lnSpc>
                <a:spcPct val="95825"/>
              </a:lnSpc>
            </a:pPr>
            <a:r>
              <a:rPr sz="2000" spc="-1" dirty="0">
                <a:solidFill>
                  <a:srgbClr val="FFFFFF"/>
                </a:solidFill>
                <a:latin typeface="Arial"/>
                <a:cs typeface="Arial"/>
              </a:rPr>
              <a:t>Mentoring Schemes (ERC)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496681" y="2965974"/>
            <a:ext cx="2801064" cy="2108962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algn="ctr">
              <a:lnSpc>
                <a:spcPts val="2150"/>
              </a:lnSpc>
            </a:pPr>
            <a:r>
              <a:rPr sz="2000" spc="0" dirty="0">
                <a:solidFill>
                  <a:srgbClr val="FFFFFF"/>
                </a:solidFill>
                <a:latin typeface="Arial"/>
                <a:cs typeface="Arial"/>
              </a:rPr>
              <a:t>Legal &amp; Financial Issues</a:t>
            </a:r>
            <a:endParaRPr sz="2000" dirty="0">
              <a:latin typeface="Arial"/>
              <a:cs typeface="Arial"/>
            </a:endParaRPr>
          </a:p>
          <a:p>
            <a:pPr marL="90870" marR="37365" algn="ctr">
              <a:lnSpc>
                <a:spcPct val="95825"/>
              </a:lnSpc>
            </a:pPr>
            <a:r>
              <a:rPr sz="2000" spc="-4" dirty="0">
                <a:solidFill>
                  <a:srgbClr val="FFFFFF"/>
                </a:solidFill>
                <a:latin typeface="Arial"/>
                <a:cs typeface="Arial"/>
              </a:rPr>
              <a:t>Consortium Agreement</a:t>
            </a:r>
            <a:endParaRPr sz="2000" dirty="0">
              <a:latin typeface="Arial"/>
              <a:cs typeface="Arial"/>
            </a:endParaRPr>
          </a:p>
          <a:p>
            <a:pPr marL="407227" marR="288510" indent="-71085" algn="ctr">
              <a:lnSpc>
                <a:spcPct val="100041"/>
              </a:lnSpc>
              <a:spcBef>
                <a:spcPts val="100"/>
              </a:spcBef>
            </a:pPr>
            <a:r>
              <a:rPr sz="2000" spc="-3" dirty="0">
                <a:solidFill>
                  <a:srgbClr val="FFFFFF"/>
                </a:solidFill>
                <a:latin typeface="Arial"/>
                <a:cs typeface="Arial"/>
              </a:rPr>
              <a:t>Enquiries </a:t>
            </a:r>
            <a:endParaRPr lang="el-GR" sz="2000" spc="-3" dirty="0">
              <a:solidFill>
                <a:srgbClr val="FFFFFF"/>
              </a:solidFill>
              <a:latin typeface="Arial"/>
              <a:cs typeface="Arial"/>
            </a:endParaRPr>
          </a:p>
          <a:p>
            <a:pPr marL="407227" marR="288510" indent="-71085" algn="ctr">
              <a:lnSpc>
                <a:spcPct val="100041"/>
              </a:lnSpc>
              <a:spcBef>
                <a:spcPts val="100"/>
              </a:spcBef>
            </a:pPr>
            <a:r>
              <a:rPr sz="2000" spc="-3" dirty="0">
                <a:solidFill>
                  <a:srgbClr val="FFFFFF"/>
                </a:solidFill>
                <a:latin typeface="Arial"/>
                <a:cs typeface="Arial"/>
              </a:rPr>
              <a:t>Grant Agreements IPR Issues</a:t>
            </a:r>
            <a:endParaRPr sz="2000" dirty="0">
              <a:latin typeface="Arial"/>
              <a:cs typeface="Arial"/>
            </a:endParaRPr>
          </a:p>
          <a:p>
            <a:pPr marL="217743" marR="167291" algn="ctr">
              <a:lnSpc>
                <a:spcPct val="95825"/>
              </a:lnSpc>
            </a:pPr>
            <a:r>
              <a:rPr sz="2000" spc="0" dirty="0">
                <a:solidFill>
                  <a:srgbClr val="FFFFFF"/>
                </a:solidFill>
                <a:latin typeface="Arial"/>
                <a:cs typeface="Arial"/>
              </a:rPr>
              <a:t>Project Management</a:t>
            </a:r>
            <a:endParaRPr sz="2000" dirty="0">
              <a:latin typeface="Arial"/>
              <a:cs typeface="Arial"/>
            </a:endParaRPr>
          </a:p>
          <a:p>
            <a:pPr marL="947508" marR="897928" algn="ctr">
              <a:lnSpc>
                <a:spcPct val="95825"/>
              </a:lnSpc>
              <a:spcBef>
                <a:spcPts val="100"/>
              </a:spcBef>
            </a:pPr>
            <a:r>
              <a:rPr sz="2000" spc="0" dirty="0">
                <a:solidFill>
                  <a:srgbClr val="FFFFFF"/>
                </a:solidFill>
                <a:latin typeface="Arial"/>
                <a:cs typeface="Arial"/>
              </a:rPr>
              <a:t>Support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118608" y="5391275"/>
            <a:ext cx="3015614" cy="585259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marL="55371" marR="38176">
              <a:lnSpc>
                <a:spcPts val="2150"/>
              </a:lnSpc>
            </a:pPr>
            <a:r>
              <a:rPr sz="2000" b="1" spc="-6" dirty="0">
                <a:latin typeface="Arial"/>
                <a:cs typeface="Arial"/>
              </a:rPr>
              <a:t>Assisting and Advising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000" b="1" spc="-1" dirty="0">
                <a:latin typeface="Arial"/>
                <a:cs typeface="Arial"/>
              </a:rPr>
              <a:t>on Proposal Preparation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713724" y="5532949"/>
            <a:ext cx="2562081" cy="279907"/>
          </a:xfrm>
          <a:prstGeom prst="rect">
            <a:avLst/>
          </a:prstGeom>
        </p:spPr>
        <p:txBody>
          <a:bodyPr wrap="square" lIns="0" tIns="13652" rIns="0" bIns="0" rtlCol="0">
            <a:noAutofit/>
          </a:bodyPr>
          <a:lstStyle/>
          <a:p>
            <a:pPr marL="12700">
              <a:lnSpc>
                <a:spcPts val="2150"/>
              </a:lnSpc>
            </a:pPr>
            <a:r>
              <a:rPr sz="2000" b="1" spc="-1" dirty="0">
                <a:latin typeface="Arial"/>
                <a:cs typeface="Arial"/>
              </a:rPr>
              <a:t>Customised Support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740154" y="6372707"/>
            <a:ext cx="1117377" cy="254000"/>
          </a:xfrm>
          <a:prstGeom prst="rect">
            <a:avLst/>
          </a:prstGeom>
        </p:spPr>
        <p:txBody>
          <a:bodyPr wrap="square" lIns="0" tIns="12065" rIns="0" bIns="0" rtlCol="0">
            <a:noAutofit/>
          </a:bodyPr>
          <a:lstStyle/>
          <a:p>
            <a:pPr marL="12700">
              <a:lnSpc>
                <a:spcPts val="1900"/>
              </a:lnSpc>
            </a:pPr>
            <a:r>
              <a:rPr sz="1800" b="1" spc="-2" dirty="0">
                <a:latin typeface="Calibri"/>
                <a:cs typeface="Calibri"/>
              </a:rPr>
              <a:t>Contact us: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83051" y="6372707"/>
            <a:ext cx="1447753" cy="254000"/>
          </a:xfrm>
          <a:prstGeom prst="rect">
            <a:avLst/>
          </a:prstGeom>
        </p:spPr>
        <p:txBody>
          <a:bodyPr wrap="square" lIns="0" tIns="12065" rIns="0" bIns="0" rtlCol="0">
            <a:noAutofit/>
          </a:bodyPr>
          <a:lstStyle/>
          <a:p>
            <a:pPr marL="12700">
              <a:lnSpc>
                <a:spcPts val="1900"/>
              </a:lnSpc>
            </a:pPr>
            <a:r>
              <a:rPr sz="1800" b="1" spc="0" dirty="0">
                <a:latin typeface="Calibri"/>
                <a:cs typeface="Calibri"/>
              </a:rPr>
              <a:t>+357</a:t>
            </a:r>
            <a:r>
              <a:rPr sz="1800" spc="0" dirty="0">
                <a:latin typeface="Calibri"/>
                <a:cs typeface="Calibri"/>
              </a:rPr>
              <a:t>22205000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06237" y="6372707"/>
            <a:ext cx="2406871" cy="254000"/>
          </a:xfrm>
          <a:prstGeom prst="rect">
            <a:avLst/>
          </a:prstGeom>
        </p:spPr>
        <p:txBody>
          <a:bodyPr wrap="square" lIns="0" tIns="12065" rIns="0" bIns="0" rtlCol="0">
            <a:noAutofit/>
          </a:bodyPr>
          <a:lstStyle/>
          <a:p>
            <a:pPr marL="12700">
              <a:lnSpc>
                <a:spcPts val="1900"/>
              </a:lnSpc>
            </a:pPr>
            <a:r>
              <a:rPr sz="1800" u="heavy" spc="-3" dirty="0">
                <a:latin typeface="Calibri"/>
                <a:cs typeface="Calibri"/>
                <a:hlinkClick r:id="rId14"/>
              </a:rPr>
              <a:t>support@research.org.cy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312656" y="6372707"/>
            <a:ext cx="1905168" cy="254000"/>
          </a:xfrm>
          <a:prstGeom prst="rect">
            <a:avLst/>
          </a:prstGeom>
        </p:spPr>
        <p:txBody>
          <a:bodyPr wrap="square" lIns="0" tIns="12065" rIns="0" bIns="0" rtlCol="0">
            <a:noAutofit/>
          </a:bodyPr>
          <a:lstStyle/>
          <a:p>
            <a:pPr marL="12700">
              <a:lnSpc>
                <a:spcPts val="1900"/>
              </a:lnSpc>
            </a:pPr>
            <a:r>
              <a:rPr sz="1800" u="heavy" dirty="0">
                <a:solidFill>
                  <a:srgbClr val="0462C1"/>
                </a:solidFill>
                <a:latin typeface="Calibri"/>
                <a:cs typeface="Calibri"/>
                <a:hlinkClick r:id="rId15"/>
              </a:rPr>
              <a:t>Join our Mai</a:t>
            </a:r>
            <a:r>
              <a:rPr sz="1800" u="heavy" spc="0" dirty="0">
                <a:solidFill>
                  <a:srgbClr val="0462C1"/>
                </a:solidFill>
                <a:latin typeface="Calibri"/>
                <a:cs typeface="Calibri"/>
                <a:hlinkClick r:id="rId15"/>
              </a:rPr>
              <a:t>ling List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 rot="16200000">
            <a:off x="0" y="3318483"/>
            <a:ext cx="2599234" cy="367665"/>
          </a:xfrm>
          <a:prstGeom prst="rect">
            <a:avLst/>
          </a:prstGeom>
        </p:spPr>
        <p:txBody>
          <a:bodyPr wrap="square" lIns="0" tIns="18383" rIns="0" bIns="0" rtlCol="0">
            <a:noAutofit/>
          </a:bodyPr>
          <a:lstStyle/>
          <a:p>
            <a:pPr marL="12700">
              <a:lnSpc>
                <a:spcPts val="2895"/>
              </a:lnSpc>
            </a:pPr>
            <a:r>
              <a:rPr sz="2800" b="1" dirty="0">
                <a:latin typeface="Calibri"/>
                <a:cs typeface="Calibri"/>
              </a:rPr>
              <a:t>CY</a:t>
            </a:r>
            <a:r>
              <a:rPr sz="2800" b="1" spc="-19" dirty="0">
                <a:latin typeface="Calibri"/>
                <a:cs typeface="Calibri"/>
              </a:rPr>
              <a:t> </a:t>
            </a:r>
            <a:r>
              <a:rPr sz="2800" b="1" spc="0" dirty="0">
                <a:latin typeface="Calibri"/>
                <a:cs typeface="Calibri"/>
              </a:rPr>
              <a:t>-</a:t>
            </a:r>
            <a:r>
              <a:rPr sz="2800" b="1" spc="6" dirty="0">
                <a:latin typeface="Calibri"/>
                <a:cs typeface="Calibri"/>
              </a:rPr>
              <a:t> </a:t>
            </a:r>
            <a:r>
              <a:rPr sz="2800" b="1" spc="0" dirty="0">
                <a:latin typeface="Calibri"/>
                <a:cs typeface="Calibri"/>
              </a:rPr>
              <a:t>N</a:t>
            </a:r>
            <a:r>
              <a:rPr sz="2800" b="1" spc="-9" dirty="0">
                <a:latin typeface="Calibri"/>
                <a:cs typeface="Calibri"/>
              </a:rPr>
              <a:t>C</a:t>
            </a:r>
            <a:r>
              <a:rPr sz="2800" b="1" spc="0" dirty="0">
                <a:latin typeface="Calibri"/>
                <a:cs typeface="Calibri"/>
              </a:rPr>
              <a:t>P</a:t>
            </a:r>
            <a:r>
              <a:rPr sz="2800" b="1" spc="-23" dirty="0">
                <a:latin typeface="Calibri"/>
                <a:cs typeface="Calibri"/>
              </a:rPr>
              <a:t> </a:t>
            </a:r>
            <a:r>
              <a:rPr sz="2800" b="1" spc="0" dirty="0">
                <a:latin typeface="Calibri"/>
                <a:cs typeface="Calibri"/>
              </a:rPr>
              <a:t>Se</a:t>
            </a:r>
            <a:r>
              <a:rPr sz="2800" b="1" spc="19" dirty="0">
                <a:latin typeface="Calibri"/>
                <a:cs typeface="Calibri"/>
              </a:rPr>
              <a:t>r</a:t>
            </a:r>
            <a:r>
              <a:rPr sz="2800" b="1" spc="0" dirty="0">
                <a:latin typeface="Calibri"/>
                <a:cs typeface="Calibri"/>
              </a:rPr>
              <a:t>vices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691361" y="6417157"/>
            <a:ext cx="52789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10064503" y="6417157"/>
            <a:ext cx="51579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10804190" y="6417157"/>
            <a:ext cx="55299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Πέντε λεπτά με τον Αντώνη Ιουλιανό | Φιλελεύθερος | Philenews">
            <a:extLst>
              <a:ext uri="{FF2B5EF4-FFF2-40B4-BE49-F238E27FC236}">
                <a16:creationId xmlns:a16="http://schemas.microsoft.com/office/drawing/2014/main" id="{0854B296-1971-896F-2D97-14A0369E99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1" t="126" r="16289" b="-126"/>
          <a:stretch/>
        </p:blipFill>
        <p:spPr bwMode="auto">
          <a:xfrm>
            <a:off x="763099" y="2874920"/>
            <a:ext cx="1512000" cy="1512000"/>
          </a:xfrm>
          <a:prstGeom prst="ellipse">
            <a:avLst/>
          </a:prstGeom>
          <a:ln w="38100">
            <a:solidFill>
              <a:srgbClr val="00385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790CD5-45EF-483F-895A-CC0EA5576AEE}"/>
              </a:ext>
            </a:extLst>
          </p:cNvPr>
          <p:cNvSpPr txBox="1"/>
          <p:nvPr/>
        </p:nvSpPr>
        <p:spPr>
          <a:xfrm>
            <a:off x="3719505" y="3515791"/>
            <a:ext cx="2205729" cy="89255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Mr Christakis Theocharous</a:t>
            </a:r>
            <a:endParaRPr kumimoji="0" lang="en-GB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Cluster 5 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Legal and Financial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Fission &amp; Fusion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5212FEE-CBE2-4241-BB77-5D13B0B42B7D}"/>
              </a:ext>
            </a:extLst>
          </p:cNvPr>
          <p:cNvSpPr txBox="1"/>
          <p:nvPr/>
        </p:nvSpPr>
        <p:spPr>
          <a:xfrm>
            <a:off x="6282165" y="3512857"/>
            <a:ext cx="1718835" cy="4924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Mr George Christou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Cluster 1,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Cluster 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43D9BFF-0917-4E0A-90F5-15DA9F84D98D}"/>
              </a:ext>
            </a:extLst>
          </p:cNvPr>
          <p:cNvSpPr txBox="1"/>
          <p:nvPr/>
        </p:nvSpPr>
        <p:spPr>
          <a:xfrm>
            <a:off x="5089898" y="6086194"/>
            <a:ext cx="1673249" cy="6924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Dr Angelos Ntantos</a:t>
            </a:r>
            <a:endParaRPr kumimoji="0" lang="en-GB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Cluster 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MSCA &amp;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Calibri"/>
              </a:rPr>
              <a:t>EURAXESS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0ADDC12-A5C8-4DBC-88C5-FA334F6C083F}"/>
              </a:ext>
            </a:extLst>
          </p:cNvPr>
          <p:cNvSpPr txBox="1"/>
          <p:nvPr/>
        </p:nvSpPr>
        <p:spPr>
          <a:xfrm>
            <a:off x="607501" y="4495800"/>
            <a:ext cx="1823195" cy="49244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Mr Antonis Ioulianos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NCP Coordinator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EF6ABCB-276E-46AA-BE55-17F02FAE3EC6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/>
          <a:srcRect l="-18418" t="1199" r="-8630" b="982"/>
          <a:stretch/>
        </p:blipFill>
        <p:spPr>
          <a:xfrm rot="21444661">
            <a:off x="6417959" y="2041068"/>
            <a:ext cx="1440000" cy="1440000"/>
          </a:xfrm>
          <a:prstGeom prst="ellipse">
            <a:avLst/>
          </a:prstGeom>
          <a:ln w="38100">
            <a:solidFill>
              <a:srgbClr val="4FABE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D261DB-16DD-4F04-ADEE-3783D51F58F9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/>
          <a:srcRect l="-17909" r="-19068"/>
          <a:stretch/>
        </p:blipFill>
        <p:spPr>
          <a:xfrm>
            <a:off x="4102369" y="2009279"/>
            <a:ext cx="1440000" cy="1440000"/>
          </a:xfrm>
          <a:prstGeom prst="ellipse">
            <a:avLst/>
          </a:prstGeom>
          <a:ln w="38100">
            <a:solidFill>
              <a:srgbClr val="4F7689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80C42D-2A55-40C0-BA5F-40BC621CEE1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6"/>
          <a:srcRect l="-6450" t="126" r="-1234" b="-126"/>
          <a:stretch/>
        </p:blipFill>
        <p:spPr>
          <a:xfrm rot="159430">
            <a:off x="5206523" y="4638690"/>
            <a:ext cx="1440000" cy="1440000"/>
          </a:xfrm>
          <a:prstGeom prst="ellipse">
            <a:avLst/>
          </a:prstGeom>
          <a:ln w="38100">
            <a:solidFill>
              <a:srgbClr val="4F7689"/>
            </a:solidFill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10F531E-0C0F-DACE-7D49-ACFEBC5C5D4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0" b="6970"/>
          <a:stretch/>
        </p:blipFill>
        <p:spPr>
          <a:xfrm>
            <a:off x="8733549" y="2072857"/>
            <a:ext cx="1440000" cy="1440000"/>
          </a:xfrm>
          <a:prstGeom prst="ellipse">
            <a:avLst/>
          </a:prstGeom>
          <a:ln w="38100">
            <a:solidFill>
              <a:srgbClr val="4F7689"/>
            </a:solidFill>
          </a:ln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AFBA9EE-EBF3-2A08-6279-54DB305E3267}"/>
              </a:ext>
            </a:extLst>
          </p:cNvPr>
          <p:cNvSpPr txBox="1"/>
          <p:nvPr/>
        </p:nvSpPr>
        <p:spPr>
          <a:xfrm>
            <a:off x="8026400" y="3512857"/>
            <a:ext cx="2914529" cy="73609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Ms Leda Skoufari</a:t>
            </a:r>
            <a:endParaRPr kumimoji="0" lang="en-GB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ERC</a:t>
            </a:r>
            <a:r>
              <a:rPr kumimoji="0" lang="el-GR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, 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Cluster 2,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COST</a:t>
            </a:r>
            <a:r>
              <a:rPr lang="en-US" sz="13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GB" sz="13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EIC</a:t>
            </a:r>
            <a:r>
              <a:rPr lang="en-US" sz="13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​,</a:t>
            </a:r>
          </a:p>
          <a:p>
            <a:pPr algn="ctr" rtl="0" fontAlgn="base">
              <a:lnSpc>
                <a:spcPts val="2100"/>
              </a:lnSpc>
            </a:pPr>
            <a:r>
              <a:rPr lang="en-GB" sz="1300" dirty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EIT</a:t>
            </a:r>
            <a:endParaRPr kumimoji="0" lang="el-GR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B3EF80-2DB2-51EE-7880-AC413F3E1B30}"/>
              </a:ext>
            </a:extLst>
          </p:cNvPr>
          <p:cNvSpPr txBox="1"/>
          <p:nvPr/>
        </p:nvSpPr>
        <p:spPr>
          <a:xfrm>
            <a:off x="7423156" y="6086194"/>
            <a:ext cx="1816170" cy="6924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Ms Marcia Trillidou</a:t>
            </a: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 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Widening &amp; ERA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Legal and Financial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5921892-E800-28F2-79FA-A9F9E9D4DFC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8"/>
          <a:srcRect l="-21426" t="77" r="-12715" b="-77"/>
          <a:stretch/>
        </p:blipFill>
        <p:spPr>
          <a:xfrm>
            <a:off x="7611241" y="4606085"/>
            <a:ext cx="1440000" cy="1440000"/>
          </a:xfrm>
          <a:prstGeom prst="ellipse">
            <a:avLst/>
          </a:prstGeom>
          <a:ln w="38100">
            <a:solidFill>
              <a:srgbClr val="4FABE1"/>
            </a:solidFill>
          </a:ln>
        </p:spPr>
      </p:pic>
      <p:sp>
        <p:nvSpPr>
          <p:cNvPr id="3" name="object 22">
            <a:extLst>
              <a:ext uri="{FF2B5EF4-FFF2-40B4-BE49-F238E27FC236}">
                <a16:creationId xmlns:a16="http://schemas.microsoft.com/office/drawing/2014/main" id="{E55569FD-4133-016C-E17A-C0FE1E476FB5}"/>
              </a:ext>
            </a:extLst>
          </p:cNvPr>
          <p:cNvSpPr txBox="1"/>
          <p:nvPr/>
        </p:nvSpPr>
        <p:spPr>
          <a:xfrm>
            <a:off x="1752600" y="1072394"/>
            <a:ext cx="6480138" cy="69596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CY NCP Team</a:t>
            </a:r>
          </a:p>
        </p:txBody>
      </p:sp>
    </p:spTree>
    <p:extLst>
      <p:ext uri="{BB962C8B-B14F-4D97-AF65-F5344CB8AC3E}">
        <p14:creationId xmlns:p14="http://schemas.microsoft.com/office/powerpoint/2010/main" val="2042171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58E04-BE67-96FB-D9C8-B65CD349AF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19600" y="166377"/>
            <a:ext cx="10015268" cy="602920"/>
          </a:xfrm>
        </p:spPr>
        <p:txBody>
          <a:bodyPr>
            <a:normAutofit fontScale="90000"/>
          </a:bodyPr>
          <a:lstStyle/>
          <a:p>
            <a:r>
              <a:rPr lang="en-GB" i="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Söhne"/>
              </a:rPr>
              <a:t>MSCA – NCP Cyprus</a:t>
            </a:r>
            <a:endParaRPr lang="en-GB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AFD4914-D9B6-A015-07B4-2E8ECDE9C743}"/>
              </a:ext>
            </a:extLst>
          </p:cNvPr>
          <p:cNvSpPr txBox="1">
            <a:spLocks/>
          </p:cNvSpPr>
          <p:nvPr/>
        </p:nvSpPr>
        <p:spPr>
          <a:xfrm>
            <a:off x="1291226" y="1934376"/>
            <a:ext cx="9452975" cy="3978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0070C0"/>
              </a:buClr>
              <a:buFont typeface="Calibri" panose="020F0502020204030204" pitchFamily="34" charset="0"/>
              <a:buNone/>
              <a:defRPr sz="2400" kern="1200">
                <a:solidFill>
                  <a:srgbClr val="0070C0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None/>
              <a:defRPr sz="2000" kern="1200">
                <a:solidFill>
                  <a:srgbClr val="203864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/>
              <a:buNone/>
              <a:defRPr sz="1800" b="0" kern="1200">
                <a:solidFill>
                  <a:srgbClr val="32579A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GB" dirty="0">
              <a:solidFill>
                <a:srgbClr val="0D0D0D"/>
              </a:solidFill>
              <a:highlight>
                <a:srgbClr val="FFFFFF"/>
              </a:highlight>
              <a:latin typeface="Söhne"/>
            </a:endParaRPr>
          </a:p>
          <a:p>
            <a:endParaRPr lang="en-GB" dirty="0">
              <a:solidFill>
                <a:srgbClr val="0D0D0D"/>
              </a:solidFill>
              <a:highlight>
                <a:srgbClr val="FFFFFF"/>
              </a:highlight>
              <a:latin typeface="Söhne"/>
            </a:endParaRPr>
          </a:p>
          <a:p>
            <a:endParaRPr lang="en-GB" dirty="0">
              <a:solidFill>
                <a:srgbClr val="0D0D0D"/>
              </a:solidFill>
              <a:highlight>
                <a:srgbClr val="FFFFFF"/>
              </a:highlight>
              <a:latin typeface="Söhne"/>
            </a:endParaRPr>
          </a:p>
          <a:p>
            <a:endParaRPr lang="en-GB" dirty="0">
              <a:solidFill>
                <a:srgbClr val="0D0D0D"/>
              </a:solidFill>
              <a:highlight>
                <a:srgbClr val="FFFFFF"/>
              </a:highlight>
              <a:latin typeface="Söhne"/>
            </a:endParaRPr>
          </a:p>
          <a:p>
            <a:r>
              <a:rPr lang="en-GB" dirty="0">
                <a:solidFill>
                  <a:srgbClr val="0D0D0D"/>
                </a:solidFill>
                <a:highlight>
                  <a:srgbClr val="FFFFFF"/>
                </a:highlight>
                <a:latin typeface="Söhne"/>
              </a:rPr>
              <a:t>. 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33E26B5F-68F9-ABB4-9C71-8B414C16ED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9775049"/>
              </p:ext>
            </p:extLst>
          </p:nvPr>
        </p:nvGraphicFramePr>
        <p:xfrm>
          <a:off x="1291226" y="945549"/>
          <a:ext cx="10595974" cy="57600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80552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F155D-FDC5-F5DE-4633-96C301C5E2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MSCA NCPs network project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B034C7-4F1F-85DF-A40E-3EEE595EEB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62200" y="1981200"/>
            <a:ext cx="10015268" cy="4157932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			19 Beneficiaries and 6 Associated Partners</a:t>
            </a:r>
          </a:p>
          <a:p>
            <a:r>
              <a:rPr lang="en-GB" b="1" dirty="0">
                <a:solidFill>
                  <a:schemeClr val="tx1"/>
                </a:solidFill>
              </a:rPr>
              <a:t>			</a:t>
            </a:r>
          </a:p>
          <a:p>
            <a:endParaRPr lang="en-GB" b="1" dirty="0">
              <a:solidFill>
                <a:schemeClr val="tx1"/>
              </a:solidFill>
            </a:endParaRPr>
          </a:p>
          <a:p>
            <a:r>
              <a:rPr lang="en-GB" b="1" dirty="0">
                <a:solidFill>
                  <a:schemeClr val="tx1"/>
                </a:solidFill>
              </a:rPr>
              <a:t>			Handbooks</a:t>
            </a:r>
          </a:p>
          <a:p>
            <a:r>
              <a:rPr lang="en-GB" b="1" dirty="0">
                <a:solidFill>
                  <a:schemeClr val="tx1"/>
                </a:solidFill>
              </a:rPr>
              <a:t>			Policy Briefings</a:t>
            </a:r>
          </a:p>
          <a:p>
            <a:r>
              <a:rPr lang="en-GB" b="1" dirty="0">
                <a:solidFill>
                  <a:schemeClr val="tx1"/>
                </a:solidFill>
              </a:rPr>
              <a:t>			Matchmaking platform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5644E2-8B72-A74C-2754-FE8645FF5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915891"/>
            <a:ext cx="3581400" cy="360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91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4292</TotalTime>
  <Words>764</Words>
  <Application>Microsoft Office PowerPoint</Application>
  <PresentationFormat>Widescreen</PresentationFormat>
  <Paragraphs>221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Aptos</vt:lpstr>
      <vt:lpstr>Arial</vt:lpstr>
      <vt:lpstr>Calibri</vt:lpstr>
      <vt:lpstr>Calibri Light</vt:lpstr>
      <vt:lpstr>Century Gothic</vt:lpstr>
      <vt:lpstr>Gotham Light</vt:lpstr>
      <vt:lpstr>Roboto</vt:lpstr>
      <vt:lpstr>Söhne</vt:lpstr>
      <vt:lpstr>Verdana</vt:lpstr>
      <vt:lpstr>Office Theme</vt:lpstr>
      <vt:lpstr>1_Custom Design</vt:lpstr>
      <vt:lpstr>2_Custom Design</vt:lpstr>
      <vt:lpstr>4_Custom Design</vt:lpstr>
      <vt:lpstr>2_Office Theme</vt:lpstr>
      <vt:lpstr>PowerPoint Presentation</vt:lpstr>
      <vt:lpstr>Cyprus Research and Innovation Ecosystem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MSCA – NCP Cyprus</vt:lpstr>
      <vt:lpstr>MSCA NCPs network project</vt:lpstr>
      <vt:lpstr>PowerPoint Presentation</vt:lpstr>
      <vt:lpstr>EURAXESS Cyprus</vt:lpstr>
      <vt:lpstr>Cyprus National Network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Ioannis Theodorou</dc:creator>
  <cp:lastModifiedBy>Angelos Ntantos</cp:lastModifiedBy>
  <cp:revision>39</cp:revision>
  <dcterms:modified xsi:type="dcterms:W3CDTF">2026-02-20T10:51:16Z</dcterms:modified>
</cp:coreProperties>
</file>