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7"/>
  </p:notesMasterIdLst>
  <p:sldIdLst>
    <p:sldId id="324" r:id="rId6"/>
    <p:sldId id="304" r:id="rId7"/>
    <p:sldId id="300" r:id="rId8"/>
    <p:sldId id="325" r:id="rId9"/>
    <p:sldId id="326" r:id="rId10"/>
    <p:sldId id="327" r:id="rId11"/>
    <p:sldId id="328" r:id="rId12"/>
    <p:sldId id="330" r:id="rId13"/>
    <p:sldId id="329" r:id="rId14"/>
    <p:sldId id="332" r:id="rId15"/>
    <p:sldId id="289" r:id="rId16"/>
  </p:sldIdLst>
  <p:sldSz cx="12192000" cy="6858000"/>
  <p:notesSz cx="6858000" cy="9144000"/>
  <p:embeddedFontLst>
    <p:embeddedFont>
      <p:font typeface="Blogger Sans" panose="02000506030000020004" charset="0"/>
      <p:regular r:id="rId18"/>
      <p:bold r:id="rId19"/>
      <p:italic r:id="rId20"/>
      <p:boldItalic r:id="rId21"/>
    </p:embeddedFont>
    <p:embeddedFont>
      <p:font typeface="Blogger Sans Medium" panose="0200050603000002000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6"/>
    <a:srgbClr val="395AE7"/>
    <a:srgbClr val="FFFFFF"/>
    <a:srgbClr val="64B4E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3907" autoAdjust="0"/>
  </p:normalViewPr>
  <p:slideViewPr>
    <p:cSldViewPr snapToGrid="0">
      <p:cViewPr varScale="1">
        <p:scale>
          <a:sx n="92" d="100"/>
          <a:sy n="92" d="100"/>
        </p:scale>
        <p:origin x="288" y="62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7291-92FF-4822-B10A-9C364A5BF47B}" type="datetimeFigureOut">
              <a:rPr lang="en-IE" smtClean="0"/>
              <a:t>17/07/2026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E34A-DA7C-4CBF-A4AF-0F0607A25A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2E6198D-AF67-4A00-E163-A574861AD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216FA8-65BE-F231-1BAB-DD8AE089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44D3FAA-1807-5C44-9008-1AB6810BC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DC7AA9E-C5C1-2F19-246A-099B5852E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4FF617-6A45-8AEE-52B9-F09358386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877AEC2C-A52B-A78E-2510-C7183ECA89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9DD935F-40C4-B684-9804-41F82CA62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4002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1D5C66-9D6E-B16B-60DE-EBB0CA8CB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BEE346-2B19-6F7A-3E15-D6F71DEE16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1785535"/>
            <a:ext cx="12200467" cy="5082755"/>
          </a:xfr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F9DDEC7F-907A-B4BE-3944-2345DF1F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89" y="3563786"/>
            <a:ext cx="5965311" cy="1848517"/>
          </a:xfrm>
        </p:spPr>
        <p:txBody>
          <a:bodyPr/>
          <a:lstStyle/>
          <a:p>
            <a:r>
              <a:rPr lang="en-GB" sz="4800" dirty="0" err="1">
                <a:solidFill>
                  <a:schemeClr val="bg1"/>
                </a:solidFill>
              </a:rPr>
              <a:t>EENpowerHER</a:t>
            </a:r>
            <a:r>
              <a:rPr lang="en-GB" sz="4800" dirty="0">
                <a:solidFill>
                  <a:schemeClr val="bg1"/>
                </a:solidFill>
              </a:rPr>
              <a:t> 2026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30 </a:t>
            </a:r>
            <a:r>
              <a:rPr lang="sr-Latn-RS" sz="2000" dirty="0">
                <a:solidFill>
                  <a:schemeClr val="bg1"/>
                </a:solidFill>
              </a:rPr>
              <a:t>September </a:t>
            </a:r>
            <a:r>
              <a:rPr lang="en-GB" sz="2000" dirty="0">
                <a:solidFill>
                  <a:schemeClr val="bg1"/>
                </a:solidFill>
              </a:rPr>
              <a:t>   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 </a:t>
            </a:r>
            <a:endParaRPr lang="en-GB" sz="4800" b="1" noProof="0" dirty="0">
              <a:solidFill>
                <a:schemeClr val="bg1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75FD28E-9A1D-4D89-8D52-21092DF875E2}"/>
              </a:ext>
            </a:extLst>
          </p:cNvPr>
          <p:cNvSpPr/>
          <p:nvPr/>
        </p:nvSpPr>
        <p:spPr>
          <a:xfrm>
            <a:off x="4541228" y="508201"/>
            <a:ext cx="2608289" cy="1011557"/>
          </a:xfrm>
          <a:custGeom>
            <a:avLst/>
            <a:gdLst/>
            <a:ahLst/>
            <a:cxnLst/>
            <a:rect l="l" t="t" r="r" b="b"/>
            <a:pathLst>
              <a:path w="2608289" h="1011557">
                <a:moveTo>
                  <a:pt x="0" y="0"/>
                </a:moveTo>
                <a:lnTo>
                  <a:pt x="2608288" y="0"/>
                </a:lnTo>
                <a:lnTo>
                  <a:pt x="2608288" y="1011558"/>
                </a:lnTo>
                <a:lnTo>
                  <a:pt x="0" y="1011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3784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C063-DC26-95C0-DF8E-6FDF709E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3A892BA5-DBA0-5A27-9BE1-260C8F1A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C59F2C-6047-1635-FA83-D9972F569CAF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BA2F9-43E0-B0DD-14D5-E2BBCC0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Your funding needs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2523160-7D7B-0124-CB0F-CBC951B4BA94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0DDE3F-3CF3-C09B-BC65-F365792C56C0}"/>
              </a:ext>
            </a:extLst>
          </p:cNvPr>
          <p:cNvSpPr txBox="1"/>
          <p:nvPr/>
        </p:nvSpPr>
        <p:spPr>
          <a:xfrm>
            <a:off x="606000" y="1988457"/>
            <a:ext cx="8419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How much is the company looking for?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are you planning to do with the money?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is a potential exit strategy?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Does the team plan other investment rounds in the future? 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DB339D-C74F-30FD-8190-6E525C543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04015-097F-00E5-3CBD-74BB22E07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CACDCA-21A1-26B3-BD1E-9DA9681441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1D4DC8-7273-F8AA-4CF9-C601825D9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9238" y="3640644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BA190E-980F-584A-7A64-D684BBFBF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9238" y="3881074"/>
            <a:ext cx="3718725" cy="199879"/>
          </a:xfrm>
        </p:spPr>
        <p:txBody>
          <a:bodyPr/>
          <a:lstStyle/>
          <a:p>
            <a:endParaRPr lang="en-GB" sz="1600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0B380E-A38D-04D0-61FE-9A504509E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uesta de sol en la playa con olas chocando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/>
          <a:stretch/>
        </p:blipFill>
        <p:spPr>
          <a:xfrm>
            <a:off x="6096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006F2-9441-DD4C-B6DA-70E6C24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8" y="149103"/>
            <a:ext cx="6810800" cy="149480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Company Name:</a:t>
            </a:r>
            <a:b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</a:br>
            <a: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Motto:</a:t>
            </a:r>
            <a:endParaRPr lang="en-GB" b="0" noProof="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3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5696090-C004-4653-19E3-2E121D46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D702B1-0D1A-F6E0-4257-89454ADE80C2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BC5A8-6CB9-2F47-A80C-6CA8851D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About the problem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E894C69-D51D-B69E-04C5-A6CCD3751A02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21DE8F-58E8-AFEA-AA9F-1758B700E424}"/>
              </a:ext>
            </a:extLst>
          </p:cNvPr>
          <p:cNvSpPr txBox="1"/>
          <p:nvPr/>
        </p:nvSpPr>
        <p:spPr>
          <a:xfrm>
            <a:off x="606000" y="2164261"/>
            <a:ext cx="60944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Present the problem you identified in the market.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Catch the attention of investors by being clear and concise.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Add key numbers and your sources.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9822-EB4B-75F2-311D-641162AC4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DA2045C-14F1-A960-7171-AEA15ACF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7FB49-E70A-BAA8-8985-D1629BBB9F2C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0348-40D7-02F8-81E5-2223D0B9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Your</a:t>
            </a:r>
            <a:r>
              <a:rPr lang="en-GB" noProof="0" dirty="0"/>
              <a:t> solution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EB594F-BCBB-04E1-E771-43FB88025CDC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F6B43A-309D-0BF9-5F18-491FD5C950AC}"/>
              </a:ext>
            </a:extLst>
          </p:cNvPr>
          <p:cNvSpPr txBox="1"/>
          <p:nvPr/>
        </p:nvSpPr>
        <p:spPr>
          <a:xfrm>
            <a:off x="505206" y="1915775"/>
            <a:ext cx="60944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What solution are you offering to address the market problem?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What will the market look like once your solution has been implemented?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If </a:t>
            </a:r>
            <a:r>
              <a:rPr lang="en-U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appl</a:t>
            </a:r>
            <a:r>
              <a:rPr lang="en-US" sz="1400" b="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Put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 forward your technology, patents, your technology readiness levels… </a:t>
            </a:r>
          </a:p>
        </p:txBody>
      </p:sp>
    </p:spTree>
    <p:extLst>
      <p:ext uri="{BB962C8B-B14F-4D97-AF65-F5344CB8AC3E}">
        <p14:creationId xmlns:p14="http://schemas.microsoft.com/office/powerpoint/2010/main" val="16728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F65E8-5DD4-033A-965D-6B4EC4B8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CBBAAD9-2274-7019-C424-F5B6EE90E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C07225-C718-59B0-C4BA-701698EFC376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EFBA1-8482-A91D-3CE1-0E4B0664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Addressable market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CD55E72-15CE-97AF-C7BD-28378B1296D1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A2D6C2-2BFD-CF4F-FD55-C2000433B994}"/>
              </a:ext>
            </a:extLst>
          </p:cNvPr>
          <p:cNvSpPr txBox="1"/>
          <p:nvPr/>
        </p:nvSpPr>
        <p:spPr>
          <a:xfrm>
            <a:off x="386334" y="1808262"/>
            <a:ext cx="741349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2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Which markets (or segments) are to be targeted? why is your market segment relevant? 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Is the market growing fast ?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Add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numbers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and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forecasts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!</a:t>
            </a:r>
          </a:p>
          <a:p>
            <a:endParaRPr lang="en-US" sz="1400" u="sng" dirty="0">
              <a:solidFill>
                <a:srgbClr val="5E514D"/>
              </a:solidFill>
              <a:latin typeface="Arial" panose="020B0604020202020204" pitchFamily="34" charset="0"/>
            </a:endParaRP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Total Available Market: 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total market demand for a good or service.</a:t>
            </a: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Serviceable Available Market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: the market segment targeted by your products and/or services, in your geographic scope.</a:t>
            </a: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Serviceable Obtainable Market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: the share of SAM you would like to take up.</a:t>
            </a:r>
          </a:p>
          <a:p>
            <a:endParaRPr lang="en-U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C822-F93F-1417-64C7-48FF54C1E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CE617F9-E562-488E-1D17-3C5BC118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E24F5F-6E80-01CD-209B-A9B711A34A88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3BB5E-8387-2C23-1B54-823669D6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Business model</a:t>
            </a:r>
            <a:endParaRPr lang="en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4C22A4F-4BF4-D3F6-4DED-079605AF969B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B1B1CC-4FDE-3C3A-E2BD-FF57AF143298}"/>
              </a:ext>
            </a:extLst>
          </p:cNvPr>
          <p:cNvSpPr txBox="1"/>
          <p:nvPr/>
        </p:nvSpPr>
        <p:spPr>
          <a:xfrm>
            <a:off x="496062" y="1988457"/>
            <a:ext cx="7724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B2B, B2C, B2B2C…How do you sign up new customers? How do you monetize (Goods, Licenses, </a:t>
            </a:r>
            <a:r>
              <a:rPr lang="en-US" sz="140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Saas</a:t>
            </a:r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, </a:t>
            </a:r>
            <a:r>
              <a:rPr lang="en-US" sz="140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Fremium</a:t>
            </a:r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, advertising? What distribution channels you use?   Key partners..                                                                                                                                                                                                                                                                         Show if the company uses digital technologies, If the company contributes to sustainability and how..</a:t>
            </a:r>
            <a:endParaRPr lang="es-ES" sz="1400" i="0" u="none" strike="noStrike" baseline="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3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C15C-5C9A-B4B7-71B5-C54B9F75C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1A80E1E-D1BB-FA8C-30AE-6649124C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D61260-DE90-80D8-E44A-55D72F31EE1C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77199-13D9-8C53-ED30-599198B7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Competition</a:t>
            </a:r>
            <a:endParaRPr lang="en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01BE84-14C5-86A3-A7C8-073BF18F903F}"/>
              </a:ext>
            </a:extLst>
          </p:cNvPr>
          <p:cNvSpPr txBox="1">
            <a:spLocks/>
          </p:cNvSpPr>
          <p:nvPr/>
        </p:nvSpPr>
        <p:spPr>
          <a:xfrm>
            <a:off x="250157" y="369320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7E779F-1C62-1EF3-C022-CE2C2020CDA7}"/>
              </a:ext>
            </a:extLst>
          </p:cNvPr>
          <p:cNvSpPr txBox="1"/>
          <p:nvPr/>
        </p:nvSpPr>
        <p:spPr>
          <a:xfrm>
            <a:off x="459486" y="1594874"/>
            <a:ext cx="75415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sz="16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Explain your position in the market and why your product / service is better than your competitors’.</a:t>
            </a:r>
          </a:p>
        </p:txBody>
      </p:sp>
    </p:spTree>
    <p:extLst>
      <p:ext uri="{BB962C8B-B14F-4D97-AF65-F5344CB8AC3E}">
        <p14:creationId xmlns:p14="http://schemas.microsoft.com/office/powerpoint/2010/main" val="137088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19ED9-9CDF-38C2-C158-5ACB5F37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7A3BF36-AAA5-3AB8-9227-EE4FB62A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5EAC1-3E8C-2DFF-D210-9141100A7CD3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C9D2C-8C7C-893C-DCEC-A222089E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Your Team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7EDD4D1-F513-912F-E5F8-87E701D3D86F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6E485-C473-4A7F-0306-86AC72780D70}"/>
              </a:ext>
            </a:extLst>
          </p:cNvPr>
          <p:cNvSpPr txBox="1"/>
          <p:nvPr/>
        </p:nvSpPr>
        <p:spPr>
          <a:xfrm>
            <a:off x="358902" y="1988457"/>
            <a:ext cx="841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are the key competences of your team? Is the team balanced? Are they full-time ? 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We need inputs showing that the team will be able to execute the mission successfully.  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2C3C8-3C25-E77D-CA3B-CEA5960D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BED8DF3-D9A0-748C-4C51-2929E6E5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E973C0-8D1F-23A8-4CA4-D7A5C7DD8492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9F1E9-DAE0-69F1-8073-61AA05CB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Roadmap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9AFE13E-97A7-779D-4A9E-847A0ADEEDDC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DC7FC8-42A9-7B62-5A46-EFA0779ED2B6}"/>
              </a:ext>
            </a:extLst>
          </p:cNvPr>
          <p:cNvSpPr txBox="1"/>
          <p:nvPr/>
        </p:nvSpPr>
        <p:spPr>
          <a:xfrm>
            <a:off x="486918" y="1821165"/>
            <a:ext cx="84193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5E514D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Money raised so far, sales figures, projections (what are the results so far?) What is the timeline and milestones to date?. A few metrics (actual and/or expected) are very much welcome, also  highlight patents, developments so far, partnerships, awards etc. publicity. First users, success stories and/or testimonials. Nice to have some figures, e.g. sales projections, investment needs...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54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531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Blogger Sans</vt:lpstr>
      <vt:lpstr>Calibri</vt:lpstr>
      <vt:lpstr>Blogger Sans Medium</vt:lpstr>
      <vt:lpstr>Arial</vt:lpstr>
      <vt:lpstr>Cover</vt:lpstr>
      <vt:lpstr>Sections</vt:lpstr>
      <vt:lpstr>Content</vt:lpstr>
      <vt:lpstr>Content with background image</vt:lpstr>
      <vt:lpstr>Final slide</vt:lpstr>
      <vt:lpstr>EENpowerHER 2026 30 September      </vt:lpstr>
      <vt:lpstr>Company Name: Motto:</vt:lpstr>
      <vt:lpstr>About the problem</vt:lpstr>
      <vt:lpstr>Your solution</vt:lpstr>
      <vt:lpstr>Addressable market</vt:lpstr>
      <vt:lpstr>Business model</vt:lpstr>
      <vt:lpstr>Competition</vt:lpstr>
      <vt:lpstr>Your Team</vt:lpstr>
      <vt:lpstr>Roadmap</vt:lpstr>
      <vt:lpstr>Your funding needs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Maro Agriti</cp:lastModifiedBy>
  <cp:revision>46</cp:revision>
  <dcterms:created xsi:type="dcterms:W3CDTF">2023-04-12T07:12:26Z</dcterms:created>
  <dcterms:modified xsi:type="dcterms:W3CDTF">2026-07-17T09:15:56Z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e545143c-4e5e-418e-8e9d-16225d304c25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2023-05-25T08:10:55Z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XPowerLiteLastOptimized">
    <vt:lpwstr>1155106</vt:lpwstr>
  </property>
  <property fmtid="{D5CDD505-2E9C-101B-9397-08002B2CF9AE}" pid="10" name="NXPowerLiteSettings">
    <vt:lpwstr>F7000400038000</vt:lpwstr>
  </property>
  <property fmtid="{D5CDD505-2E9C-101B-9397-08002B2CF9AE}" pid="11" name="NXPowerLiteVersion">
    <vt:lpwstr>S10.2.0</vt:lpwstr>
  </property>
</Properties>
</file>